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2"/>
  </p:notesMasterIdLst>
  <p:sldIdLst>
    <p:sldId id="256" r:id="rId2"/>
    <p:sldId id="262" r:id="rId3"/>
    <p:sldId id="263" r:id="rId4"/>
    <p:sldId id="264" r:id="rId5"/>
    <p:sldId id="266" r:id="rId6"/>
    <p:sldId id="349" r:id="rId7"/>
    <p:sldId id="350" r:id="rId8"/>
    <p:sldId id="361" r:id="rId9"/>
    <p:sldId id="362" r:id="rId10"/>
    <p:sldId id="363" r:id="rId11"/>
    <p:sldId id="366" r:id="rId12"/>
    <p:sldId id="365" r:id="rId13"/>
    <p:sldId id="364" r:id="rId14"/>
    <p:sldId id="367" r:id="rId15"/>
    <p:sldId id="268" r:id="rId16"/>
    <p:sldId id="269" r:id="rId17"/>
    <p:sldId id="271" r:id="rId18"/>
    <p:sldId id="270" r:id="rId19"/>
    <p:sldId id="272" r:id="rId20"/>
    <p:sldId id="333" r:id="rId21"/>
    <p:sldId id="273" r:id="rId22"/>
    <p:sldId id="274" r:id="rId23"/>
    <p:sldId id="276" r:id="rId24"/>
    <p:sldId id="332" r:id="rId25"/>
    <p:sldId id="279" r:id="rId26"/>
    <p:sldId id="280" r:id="rId27"/>
    <p:sldId id="281" r:id="rId28"/>
    <p:sldId id="282" r:id="rId29"/>
    <p:sldId id="283" r:id="rId30"/>
    <p:sldId id="337" r:id="rId31"/>
    <p:sldId id="284" r:id="rId32"/>
    <p:sldId id="334" r:id="rId33"/>
    <p:sldId id="285" r:id="rId34"/>
    <p:sldId id="336" r:id="rId35"/>
    <p:sldId id="338" r:id="rId36"/>
    <p:sldId id="287" r:id="rId37"/>
    <p:sldId id="340" r:id="rId38"/>
    <p:sldId id="341" r:id="rId39"/>
    <p:sldId id="286" r:id="rId40"/>
    <p:sldId id="288" r:id="rId41"/>
    <p:sldId id="290" r:id="rId42"/>
    <p:sldId id="291" r:id="rId43"/>
    <p:sldId id="292" r:id="rId44"/>
    <p:sldId id="344" r:id="rId45"/>
    <p:sldId id="343" r:id="rId46"/>
    <p:sldId id="293" r:id="rId47"/>
    <p:sldId id="295" r:id="rId48"/>
    <p:sldId id="342" r:id="rId49"/>
    <p:sldId id="294" r:id="rId50"/>
    <p:sldId id="297" r:id="rId51"/>
    <p:sldId id="371" r:id="rId52"/>
    <p:sldId id="298" r:id="rId53"/>
    <p:sldId id="299" r:id="rId54"/>
    <p:sldId id="300" r:id="rId55"/>
    <p:sldId id="368" r:id="rId56"/>
    <p:sldId id="369" r:id="rId57"/>
    <p:sldId id="370" r:id="rId58"/>
    <p:sldId id="378" r:id="rId59"/>
    <p:sldId id="374" r:id="rId60"/>
    <p:sldId id="381" r:id="rId61"/>
    <p:sldId id="375" r:id="rId62"/>
    <p:sldId id="376" r:id="rId63"/>
    <p:sldId id="380" r:id="rId64"/>
    <p:sldId id="301" r:id="rId65"/>
    <p:sldId id="302" r:id="rId66"/>
    <p:sldId id="379" r:id="rId67"/>
    <p:sldId id="304" r:id="rId68"/>
    <p:sldId id="303" r:id="rId69"/>
    <p:sldId id="305" r:id="rId70"/>
    <p:sldId id="308" r:id="rId71"/>
    <p:sldId id="309" r:id="rId72"/>
    <p:sldId id="310" r:id="rId73"/>
    <p:sldId id="311" r:id="rId74"/>
    <p:sldId id="312" r:id="rId75"/>
    <p:sldId id="313" r:id="rId76"/>
    <p:sldId id="314" r:id="rId77"/>
    <p:sldId id="347" r:id="rId78"/>
    <p:sldId id="315" r:id="rId79"/>
    <p:sldId id="316" r:id="rId80"/>
    <p:sldId id="348" r:id="rId81"/>
    <p:sldId id="351" r:id="rId82"/>
    <p:sldId id="345" r:id="rId83"/>
    <p:sldId id="346" r:id="rId84"/>
    <p:sldId id="318" r:id="rId85"/>
    <p:sldId id="355" r:id="rId86"/>
    <p:sldId id="319" r:id="rId87"/>
    <p:sldId id="320" r:id="rId88"/>
    <p:sldId id="321" r:id="rId89"/>
    <p:sldId id="352" r:id="rId90"/>
    <p:sldId id="322" r:id="rId91"/>
    <p:sldId id="323" r:id="rId92"/>
    <p:sldId id="325" r:id="rId93"/>
    <p:sldId id="356" r:id="rId94"/>
    <p:sldId id="326" r:id="rId95"/>
    <p:sldId id="327" r:id="rId96"/>
    <p:sldId id="357" r:id="rId97"/>
    <p:sldId id="328" r:id="rId98"/>
    <p:sldId id="358" r:id="rId99"/>
    <p:sldId id="360" r:id="rId100"/>
    <p:sldId id="359" r:id="rId101"/>
    <p:sldId id="329" r:id="rId102"/>
    <p:sldId id="330" r:id="rId103"/>
    <p:sldId id="257" r:id="rId104"/>
    <p:sldId id="331" r:id="rId105"/>
    <p:sldId id="258" r:id="rId106"/>
    <p:sldId id="260" r:id="rId107"/>
    <p:sldId id="382" r:id="rId108"/>
    <p:sldId id="383" r:id="rId109"/>
    <p:sldId id="261" r:id="rId110"/>
    <p:sldId id="353" r:id="rId1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45" autoAdjust="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829fd32f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829fd32f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829fd32f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829fd32f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29fd32f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29fd32f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829fd313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829fd313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736c9857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736c9857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829fd32fb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829fd32fb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829fd32f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829fd32f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829fd313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829fd313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829fd313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829fd313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829fd313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829fd313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829fd313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829fd313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829fd32f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4829fd32f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829fd32f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829fd32fb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829fd32f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829fd32fb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7394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829fd32f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829fd32fb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1614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829fd32f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829fd32fb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8034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829fd32f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829fd32f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829fd32f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829fd32f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829fd32f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4829fd32f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829fd32fb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4829fd32f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829fd32f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4829fd32f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4829fd32fb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4829fd32fb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688429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221799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789772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080196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022013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699619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1197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 dirty="0"/>
              <a:t>Программные средства бизнес-аналитики</a:t>
            </a:r>
            <a:endParaRPr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6E3B7F8-C0F8-40B0-87CD-940F761ECFB1}"/>
              </a:ext>
            </a:extLst>
          </p:cNvPr>
          <p:cNvSpPr/>
          <p:nvPr/>
        </p:nvSpPr>
        <p:spPr>
          <a:xfrm>
            <a:off x="838200" y="1531749"/>
            <a:ext cx="10515600" cy="98542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A6DDAC-D0C9-4EE6-8E70-471CD94E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построения модели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8B2B2C-A041-456A-BB95-59FEA6C61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22446"/>
            <a:ext cx="10515600" cy="4351338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fit&lt;-</a:t>
            </a:r>
            <a:r>
              <a:rPr lang="en-US" dirty="0" err="1"/>
              <a:t>lm</a:t>
            </a:r>
            <a:r>
              <a:rPr lang="en-US" dirty="0"/>
              <a:t>(Y~X1+X2+X3+X4, data=</a:t>
            </a:r>
            <a:r>
              <a:rPr lang="en-US" dirty="0" err="1"/>
              <a:t>myData</a:t>
            </a:r>
            <a:r>
              <a:rPr lang="en-US" dirty="0"/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summary(fit)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1CB647A-F7CE-4BE5-A8FB-D74B63AC972A}"/>
              </a:ext>
            </a:extLst>
          </p:cNvPr>
          <p:cNvSpPr/>
          <p:nvPr/>
        </p:nvSpPr>
        <p:spPr>
          <a:xfrm>
            <a:off x="1518083" y="2748009"/>
            <a:ext cx="95967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Коэффициенты регрессии:			  Значимость коэффициентов</a:t>
            </a:r>
          </a:p>
          <a:p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Estimate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 1.013e+04  3.878e+03   2.611   0.0109 *  </a:t>
            </a:r>
          </a:p>
          <a:p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X1          -2.460e+02  9.749e+01  -2.523   0.0137 *  </a:t>
            </a:r>
          </a:p>
          <a:p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X2           5.091e+02  1.102e+02   4.618 1.55e-05 ***</a:t>
            </a:r>
          </a:p>
          <a:p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X3           1.612e-02  1.010e-03  15.958  &lt; 2e-16 ***</a:t>
            </a:r>
          </a:p>
          <a:p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X4          -5.865e+01  5.355e+01  -1.095   0.2769    </a:t>
            </a:r>
          </a:p>
          <a:p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codes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 0 ‘***’ 0.001 ‘**’ 0.01 ‘*’ 0.05 ‘.’ 0.1 ‘ ’ 1</a:t>
            </a:r>
          </a:p>
          <a:p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Множественный коэффициент детерминации</a:t>
            </a:r>
          </a:p>
          <a:p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Multiple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R-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squared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 0.7938,    		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Adjusted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R-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squared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 0.7829 </a:t>
            </a:r>
          </a:p>
          <a:p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F-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statistic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73.12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4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76 DF,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p-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&lt; 2.2e-16</a:t>
            </a:r>
          </a:p>
          <a:p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					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Значимость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F-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критерия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25A7965-4C6E-4BB7-B3D4-E3395C7A687E}"/>
              </a:ext>
            </a:extLst>
          </p:cNvPr>
          <p:cNvSpPr/>
          <p:nvPr/>
        </p:nvSpPr>
        <p:spPr>
          <a:xfrm>
            <a:off x="3260436" y="3057236"/>
            <a:ext cx="1431637" cy="17179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E30CB4E-6866-498E-AE0C-03A7B0AB1FCE}"/>
              </a:ext>
            </a:extLst>
          </p:cNvPr>
          <p:cNvSpPr/>
          <p:nvPr/>
        </p:nvSpPr>
        <p:spPr>
          <a:xfrm>
            <a:off x="7296727" y="3057236"/>
            <a:ext cx="1209964" cy="17179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805BF7A-2FD4-4038-95A2-E4C9C2B31BF0}"/>
              </a:ext>
            </a:extLst>
          </p:cNvPr>
          <p:cNvSpPr/>
          <p:nvPr/>
        </p:nvSpPr>
        <p:spPr>
          <a:xfrm>
            <a:off x="8525164" y="3057236"/>
            <a:ext cx="517236" cy="17179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FE86DCE-4688-41F1-9735-EC121CC5BA60}"/>
              </a:ext>
            </a:extLst>
          </p:cNvPr>
          <p:cNvSpPr/>
          <p:nvPr/>
        </p:nvSpPr>
        <p:spPr>
          <a:xfrm>
            <a:off x="6996546" y="6083011"/>
            <a:ext cx="3057236" cy="554181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372AE36-2AB5-4D50-987A-E33C228E3C87}"/>
              </a:ext>
            </a:extLst>
          </p:cNvPr>
          <p:cNvSpPr/>
          <p:nvPr/>
        </p:nvSpPr>
        <p:spPr>
          <a:xfrm>
            <a:off x="1579418" y="5532583"/>
            <a:ext cx="5310909" cy="55418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70894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dirty="0"/>
          </a:p>
        </p:txBody>
      </p:sp>
      <p:sp>
        <p:nvSpPr>
          <p:cNvPr id="518" name="Google Shape;518;p8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50800" algn="just">
              <a:spcBef>
                <a:spcPts val="0"/>
              </a:spcBef>
              <a:buSzPts val="2800"/>
              <a:buNone/>
            </a:pPr>
            <a:r>
              <a:rPr lang="ru-RU" dirty="0"/>
              <a:t>		То есть, например, включение в один и тот же тест вопросов «Выберите требование к дисперсионному анализу» и «Является ли нормальное распределение требованием к дисперсионному анализу?» является чрезмерным. Как следствие, при вычислении канонической  переменной «владение студентами дисперсионным анализом» первому вопросу будет присвоен высокий вес (коэффициент), а второму (поскольку он, по сути, о том же) – гораздо более низкий. Тем не менее, оба вопроса могут иметь высокие факторные нагрузки, так как оба они актуально относятся к одной и той же области. 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00267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Полезные советы</a:t>
            </a:r>
            <a:r>
              <a:rPr lang="ru-RU" dirty="0"/>
              <a:t>:</a:t>
            </a:r>
            <a:endParaRPr dirty="0"/>
          </a:p>
        </p:txBody>
      </p:sp>
      <p:sp>
        <p:nvSpPr>
          <p:cNvPr id="524" name="Google Shape;524;p8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Для вывода результата выполнения команды в консоль, если  вывод куда-либо записывается оператором «</a:t>
            </a:r>
            <a:r>
              <a:rPr lang="ru-RU" b="1"/>
              <a:t>&lt;-</a:t>
            </a:r>
            <a:r>
              <a:rPr lang="ru-RU"/>
              <a:t>», а не выводится непосредственно, необходимо дополнительно заключить весь ввод в круглые скобки</a:t>
            </a:r>
            <a:r>
              <a:rPr lang="ru-RU" dirty="0"/>
              <a:t>;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Для последующего обращения любой вывод и промежуточные результаты могут быть записаны с помощью оператора «&lt;-» под каким-либо именем</a:t>
            </a:r>
            <a:r>
              <a:rPr lang="ru-RU" dirty="0"/>
              <a:t>;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Для получения расширенной справки по команде перед ее именем вводится вопросительный знак, например 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&gt; </a:t>
            </a:r>
            <a:r>
              <a:rPr lang="ru-RU" dirty="0"/>
              <a:t>	?</a:t>
            </a:r>
            <a:r>
              <a:rPr lang="ru-RU" dirty="0" err="1"/>
              <a:t>glm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C48C541-99E9-4E1A-A02F-6FF951DEB21F}"/>
              </a:ext>
            </a:extLst>
          </p:cNvPr>
          <p:cNvSpPr/>
          <p:nvPr/>
        </p:nvSpPr>
        <p:spPr>
          <a:xfrm>
            <a:off x="838200" y="5636983"/>
            <a:ext cx="10515600" cy="47421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1B531BA-A3C8-4CB7-B8E6-AB82E96EF2A4}"/>
              </a:ext>
            </a:extLst>
          </p:cNvPr>
          <p:cNvSpPr/>
          <p:nvPr/>
        </p:nvSpPr>
        <p:spPr>
          <a:xfrm>
            <a:off x="838200" y="3725055"/>
            <a:ext cx="10515600" cy="47421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46AB79A-EA85-4044-92D5-091DFC8FD6FD}"/>
              </a:ext>
            </a:extLst>
          </p:cNvPr>
          <p:cNvSpPr/>
          <p:nvPr/>
        </p:nvSpPr>
        <p:spPr>
          <a:xfrm>
            <a:off x="838200" y="1813127"/>
            <a:ext cx="10515600" cy="47421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0" name="Google Shape;530;p87"/>
          <p:cNvSpPr txBox="1">
            <a:spLocks noGrp="1"/>
          </p:cNvSpPr>
          <p:nvPr>
            <p:ph type="body" idx="1"/>
          </p:nvPr>
        </p:nvSpPr>
        <p:spPr>
          <a:xfrm>
            <a:off x="838200" y="65377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ru-RU" dirty="0"/>
              <a:t>Список объектов в рабочем пространстве </a:t>
            </a:r>
            <a:r>
              <a:rPr lang="en-US" dirty="0"/>
              <a:t>R </a:t>
            </a:r>
            <a:r>
              <a:rPr lang="ru-RU" dirty="0"/>
              <a:t>можно вывести командой 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ls() </a:t>
            </a:r>
            <a:endParaRPr lang="ru-RU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ru-RU" dirty="0"/>
              <a:t>Список объектов в результатах некоторых видов анализа (например, факторного) можно вывести командой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u-RU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ls(</a:t>
            </a:r>
            <a:r>
              <a:rPr lang="en-US" dirty="0" err="1"/>
              <a:t>myFactor</a:t>
            </a:r>
            <a:r>
              <a:rPr lang="en-US" dirty="0"/>
              <a:t>)</a:t>
            </a:r>
            <a:endParaRPr lang="ru-RU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ru-RU" dirty="0"/>
              <a:t>Обращение к объектам затем происходит через символ «</a:t>
            </a:r>
            <a:r>
              <a:rPr lang="en-US" dirty="0"/>
              <a:t>$</a:t>
            </a:r>
            <a:r>
              <a:rPr lang="ru-RU" dirty="0"/>
              <a:t>», например: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u-RU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</a:t>
            </a:r>
            <a:r>
              <a:rPr lang="en-US" dirty="0" err="1"/>
              <a:t>myFactor$weights</a:t>
            </a: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6AA2971-8D4F-440A-B1DA-C6223B835BC1}"/>
              </a:ext>
            </a:extLst>
          </p:cNvPr>
          <p:cNvSpPr/>
          <p:nvPr/>
        </p:nvSpPr>
        <p:spPr>
          <a:xfrm>
            <a:off x="838200" y="3376690"/>
            <a:ext cx="10515600" cy="461639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6CA849E-5DCD-4203-9693-B26DCEC7142E}"/>
              </a:ext>
            </a:extLst>
          </p:cNvPr>
          <p:cNvSpPr/>
          <p:nvPr/>
        </p:nvSpPr>
        <p:spPr>
          <a:xfrm>
            <a:off x="838200" y="2370338"/>
            <a:ext cx="10515600" cy="461639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Экспортирование данных в R</a:t>
            </a:r>
            <a:endParaRPr dirty="0"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/>
              <a:t>Экспортирование из буфера обмена: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</a:t>
            </a:r>
            <a:r>
              <a:rPr lang="ru-RU" dirty="0" err="1"/>
              <a:t>myData</a:t>
            </a:r>
            <a:r>
              <a:rPr lang="ru-RU" dirty="0"/>
              <a:t>&lt;-</a:t>
            </a:r>
            <a:r>
              <a:rPr lang="ru-RU" dirty="0" err="1"/>
              <a:t>read.table</a:t>
            </a:r>
            <a:r>
              <a:rPr lang="ru-RU" dirty="0"/>
              <a:t>(</a:t>
            </a:r>
            <a:r>
              <a:rPr lang="ru-RU" dirty="0" err="1"/>
              <a:t>file</a:t>
            </a:r>
            <a:r>
              <a:rPr lang="ru-RU" dirty="0"/>
              <a:t>=“</a:t>
            </a:r>
            <a:r>
              <a:rPr lang="en-US" dirty="0"/>
              <a:t>clipboard</a:t>
            </a:r>
            <a:r>
              <a:rPr lang="ru-RU" dirty="0"/>
              <a:t>”, </a:t>
            </a:r>
            <a:r>
              <a:rPr lang="ru-RU" dirty="0" err="1"/>
              <a:t>sep</a:t>
            </a:r>
            <a:r>
              <a:rPr lang="ru-RU" dirty="0"/>
              <a:t>=“\t”, </a:t>
            </a:r>
            <a:r>
              <a:rPr lang="ru-RU" dirty="0" err="1"/>
              <a:t>dec</a:t>
            </a:r>
            <a:r>
              <a:rPr lang="ru-RU" dirty="0"/>
              <a:t>=“,”)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/>
              <a:t>Экспортирование из CSV: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</a:t>
            </a:r>
            <a:r>
              <a:rPr lang="ru-RU" dirty="0" err="1"/>
              <a:t>myData</a:t>
            </a:r>
            <a:r>
              <a:rPr lang="ru-RU" dirty="0"/>
              <a:t>&lt;-</a:t>
            </a:r>
            <a:r>
              <a:rPr lang="ru-RU" dirty="0" err="1"/>
              <a:t>read.table</a:t>
            </a:r>
            <a:r>
              <a:rPr lang="ru-RU" dirty="0"/>
              <a:t>(</a:t>
            </a:r>
            <a:r>
              <a:rPr lang="ru-RU" dirty="0" err="1"/>
              <a:t>file</a:t>
            </a:r>
            <a:r>
              <a:rPr lang="ru-RU" dirty="0"/>
              <a:t>=“C:/R/data.csv”, </a:t>
            </a:r>
            <a:r>
              <a:rPr lang="ru-RU" dirty="0" err="1"/>
              <a:t>sep</a:t>
            </a:r>
            <a:r>
              <a:rPr lang="ru-RU" dirty="0"/>
              <a:t>=“,”, </a:t>
            </a:r>
            <a:r>
              <a:rPr lang="ru-RU" dirty="0" err="1"/>
              <a:t>dec</a:t>
            </a:r>
            <a:r>
              <a:rPr lang="ru-RU" dirty="0"/>
              <a:t>=“,”)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 err="1"/>
              <a:t>sep</a:t>
            </a:r>
            <a:r>
              <a:rPr lang="en-US" dirty="0"/>
              <a:t>=“</a:t>
            </a:r>
            <a:r>
              <a:rPr lang="ru-RU" dirty="0"/>
              <a:t> </a:t>
            </a:r>
            <a:r>
              <a:rPr lang="en-US" dirty="0"/>
              <a:t>” – </a:t>
            </a:r>
            <a:r>
              <a:rPr lang="ru-RU" dirty="0"/>
              <a:t>аргумент символа-разделителя колонок в данных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 err="1"/>
              <a:t>dec</a:t>
            </a:r>
            <a:r>
              <a:rPr lang="en-US" dirty="0"/>
              <a:t>=“ “ – </a:t>
            </a:r>
            <a:r>
              <a:rPr lang="ru-RU" dirty="0"/>
              <a:t>аргумент символа-десятичного разделителя в данных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/>
              <a:t>! Внимание! В </a:t>
            </a:r>
            <a:r>
              <a:rPr lang="en-US" dirty="0"/>
              <a:t>R </a:t>
            </a:r>
            <a:r>
              <a:rPr lang="ru-RU" dirty="0"/>
              <a:t>пути к файлам в </a:t>
            </a:r>
            <a:r>
              <a:rPr lang="en-US" dirty="0"/>
              <a:t>MS Windows </a:t>
            </a:r>
            <a:r>
              <a:rPr lang="ru-RU" dirty="0"/>
              <a:t>указываются через прямой </a:t>
            </a:r>
            <a:r>
              <a:rPr lang="ru-RU" dirty="0" err="1"/>
              <a:t>слэш</a:t>
            </a:r>
            <a:r>
              <a:rPr lang="ru-RU" dirty="0"/>
              <a:t> ( / 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203931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9991C7B-A902-4556-A410-62DBE5A6B670}"/>
              </a:ext>
            </a:extLst>
          </p:cNvPr>
          <p:cNvSpPr/>
          <p:nvPr/>
        </p:nvSpPr>
        <p:spPr>
          <a:xfrm>
            <a:off x="550416" y="2441359"/>
            <a:ext cx="10803384" cy="1819923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6FE708-1A53-42B2-997A-8F6B41BD8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37C934-23F5-40CE-A3F4-8FF81FA4A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416" y="1825625"/>
            <a:ext cx="11070454" cy="4351338"/>
          </a:xfrm>
        </p:spPr>
        <p:txBody>
          <a:bodyPr/>
          <a:lstStyle/>
          <a:p>
            <a:pPr marL="0" lvl="0" indent="0">
              <a:buSzPts val="2800"/>
              <a:buNone/>
            </a:pPr>
            <a:r>
              <a:rPr lang="ru-RU" dirty="0"/>
              <a:t>Экспортирование из </a:t>
            </a:r>
            <a:r>
              <a:rPr lang="en-US" dirty="0"/>
              <a:t>Excel: (</a:t>
            </a:r>
            <a:r>
              <a:rPr lang="ru-RU" dirty="0"/>
              <a:t>требуется модуль “</a:t>
            </a:r>
            <a:r>
              <a:rPr lang="en-US" dirty="0" err="1"/>
              <a:t>openxlsx</a:t>
            </a:r>
            <a:r>
              <a:rPr lang="en-US" dirty="0"/>
              <a:t>”)</a:t>
            </a:r>
          </a:p>
          <a:p>
            <a:pPr marL="0" lvl="0" indent="0">
              <a:buSzPts val="1100"/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read.xlsx(</a:t>
            </a:r>
            <a:r>
              <a:rPr lang="ru-RU" dirty="0" err="1"/>
              <a:t>Путь_к</a:t>
            </a:r>
            <a:r>
              <a:rPr lang="en-US" dirty="0"/>
              <a:t>_</a:t>
            </a:r>
            <a:r>
              <a:rPr lang="ru-RU" dirty="0"/>
              <a:t>файлу_</a:t>
            </a:r>
            <a:r>
              <a:rPr lang="en-US" dirty="0"/>
              <a:t>xlsx, sheet=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, </a:t>
            </a:r>
            <a:r>
              <a:rPr lang="en-US" dirty="0" err="1"/>
              <a:t>startRow</a:t>
            </a:r>
            <a:r>
              <a:rPr lang="en-US" dirty="0"/>
              <a:t>=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, </a:t>
            </a:r>
            <a:r>
              <a:rPr lang="en-US" dirty="0" err="1"/>
              <a:t>colNames</a:t>
            </a:r>
            <a:r>
              <a:rPr lang="en-US" dirty="0"/>
              <a:t>=</a:t>
            </a:r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	 </a:t>
            </a:r>
            <a:r>
              <a:rPr lang="en-US" dirty="0" err="1"/>
              <a:t>rowNames</a:t>
            </a:r>
            <a:r>
              <a:rPr lang="en-US" dirty="0"/>
              <a:t>=</a:t>
            </a:r>
            <a:r>
              <a:rPr lang="en-US" dirty="0">
                <a:solidFill>
                  <a:srgbClr val="0070C0"/>
                </a:solidFill>
              </a:rPr>
              <a:t>FALSE</a:t>
            </a:r>
            <a:r>
              <a:rPr lang="en-US" dirty="0"/>
              <a:t>, </a:t>
            </a:r>
            <a:r>
              <a:rPr lang="en-US" dirty="0" err="1"/>
              <a:t>detectDates</a:t>
            </a:r>
            <a:r>
              <a:rPr lang="en-US" dirty="0"/>
              <a:t>=</a:t>
            </a:r>
            <a:r>
              <a:rPr lang="en-US" dirty="0">
                <a:solidFill>
                  <a:srgbClr val="0070C0"/>
                </a:solidFill>
              </a:rPr>
              <a:t>FALSE</a:t>
            </a:r>
            <a:r>
              <a:rPr lang="en-US" dirty="0"/>
              <a:t>, </a:t>
            </a:r>
            <a:r>
              <a:rPr lang="en-US" dirty="0" err="1"/>
              <a:t>skipEmptyRows</a:t>
            </a:r>
            <a:r>
              <a:rPr lang="en-US" dirty="0"/>
              <a:t>=</a:t>
            </a:r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/>
              <a:t>, 	 </a:t>
            </a:r>
            <a:r>
              <a:rPr lang="en-US" dirty="0" err="1"/>
              <a:t>skipEmptyCols</a:t>
            </a:r>
            <a:r>
              <a:rPr lang="en-US" dirty="0"/>
              <a:t> = </a:t>
            </a:r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/>
              <a:t>, rows=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/>
              <a:t>, cols=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/>
              <a:t>, </a:t>
            </a:r>
          </a:p>
          <a:p>
            <a:pPr marL="0" lvl="0" indent="0">
              <a:buSzPts val="1100"/>
              <a:buNone/>
            </a:pPr>
            <a:r>
              <a:rPr lang="en-US" dirty="0"/>
              <a:t>	 </a:t>
            </a:r>
            <a:r>
              <a:rPr lang="en-US" dirty="0" err="1"/>
              <a:t>check.names</a:t>
            </a:r>
            <a:r>
              <a:rPr lang="en-US" dirty="0"/>
              <a:t>=</a:t>
            </a:r>
            <a:r>
              <a:rPr lang="en-US" dirty="0">
                <a:solidFill>
                  <a:srgbClr val="0070C0"/>
                </a:solidFill>
              </a:rPr>
              <a:t>FALSE</a:t>
            </a:r>
            <a:r>
              <a:rPr lang="en-US" dirty="0"/>
              <a:t>,   </a:t>
            </a:r>
            <a:r>
              <a:rPr lang="en-US" dirty="0" err="1"/>
              <a:t>namedRegion</a:t>
            </a:r>
            <a:r>
              <a:rPr lang="en-US" dirty="0"/>
              <a:t>=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/>
              <a:t>, </a:t>
            </a:r>
            <a:r>
              <a:rPr lang="en-US" dirty="0" err="1"/>
              <a:t>na.strings</a:t>
            </a:r>
            <a:r>
              <a:rPr lang="en-US" dirty="0"/>
              <a:t>="</a:t>
            </a:r>
            <a:r>
              <a:rPr lang="en-US" dirty="0">
                <a:solidFill>
                  <a:srgbClr val="0070C0"/>
                </a:solidFill>
              </a:rPr>
              <a:t>NA</a:t>
            </a:r>
            <a:r>
              <a:rPr lang="en-US" dirty="0"/>
              <a:t>“)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449494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55777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ru-RU" sz="2590" dirty="0"/>
              <a:t>Дополнительные указания:</a:t>
            </a:r>
            <a:endParaRPr dirty="0"/>
          </a:p>
          <a:p>
            <a:pPr marL="51435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AutoNum type="arabicParenR"/>
            </a:pPr>
            <a:r>
              <a:rPr lang="ru-RU" sz="2590" dirty="0"/>
              <a:t>Если данные содержат заголовки, в команду добавляют параметр </a:t>
            </a:r>
            <a:r>
              <a:rPr lang="ru-RU" sz="2590" dirty="0" err="1"/>
              <a:t>header</a:t>
            </a:r>
            <a:r>
              <a:rPr lang="ru-RU" sz="2590" dirty="0"/>
              <a:t>:</a:t>
            </a:r>
            <a:endParaRPr dirty="0"/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ru-RU" sz="2590" dirty="0" err="1"/>
              <a:t>read.table</a:t>
            </a:r>
            <a:r>
              <a:rPr lang="ru-RU" sz="2590" dirty="0"/>
              <a:t>(… , </a:t>
            </a:r>
            <a:r>
              <a:rPr lang="ru-RU" sz="2590" dirty="0" err="1"/>
              <a:t>header</a:t>
            </a:r>
            <a:r>
              <a:rPr lang="ru-RU" sz="2590" dirty="0"/>
              <a:t>=TRUE)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ru-RU" sz="2590" dirty="0"/>
              <a:t>2) Если данные содержат названия наблюдений, в команду добавляют указание номера колонки, которая содержит эти названия:</a:t>
            </a:r>
            <a:endParaRPr dirty="0"/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ru-RU" sz="2590" dirty="0" err="1"/>
              <a:t>read.table</a:t>
            </a:r>
            <a:r>
              <a:rPr lang="ru-RU" sz="2590" dirty="0"/>
              <a:t>(… , </a:t>
            </a:r>
            <a:r>
              <a:rPr lang="ru-RU" sz="2590" dirty="0" err="1"/>
              <a:t>row.names</a:t>
            </a:r>
            <a:r>
              <a:rPr lang="ru-RU" sz="2590" dirty="0"/>
              <a:t>=1)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ru-RU" sz="2590" dirty="0"/>
              <a:t>В этом примере предполагается, что названия наблюдений содержатся в первой слева колонке импортируемых данных.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ru-RU" sz="2590" dirty="0"/>
              <a:t>Если данные содержат как заголовки, так и названия наблюдений, в команду </a:t>
            </a:r>
            <a:r>
              <a:rPr lang="ru-RU" sz="2590" dirty="0" err="1"/>
              <a:t>read.table</a:t>
            </a:r>
            <a:r>
              <a:rPr lang="ru-RU" sz="2590" dirty="0"/>
              <a:t> добавляют оба этих параметра.</a:t>
            </a:r>
            <a:endParaRPr sz="2590" dirty="0"/>
          </a:p>
          <a:p>
            <a:pPr marL="514350" lvl="0" indent="-34988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dirty="0"/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dirty="0"/>
          </a:p>
        </p:txBody>
      </p:sp>
    </p:spTree>
    <p:extLst>
      <p:ext uri="{BB962C8B-B14F-4D97-AF65-F5344CB8AC3E}">
        <p14:creationId xmlns:p14="http://schemas.microsoft.com/office/powerpoint/2010/main" val="164375221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3810D11-D06D-40E7-96F3-25B99DF6A134}"/>
              </a:ext>
            </a:extLst>
          </p:cNvPr>
          <p:cNvSpPr/>
          <p:nvPr/>
        </p:nvSpPr>
        <p:spPr>
          <a:xfrm>
            <a:off x="838200" y="4273028"/>
            <a:ext cx="10515600" cy="93628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Работа с выбросами</a:t>
            </a:r>
            <a:endParaRPr dirty="0"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/>
              <a:t>Для некоторых видов анализа, в соответствии с требованиями к исходным данным, необходимо удалить наблюдения, содержащие аномальные значения (выбросы). </a:t>
            </a: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/>
              <a:t>Наиболее простым способом обнаружения выбросов является метод </a:t>
            </a:r>
            <a:r>
              <a:rPr lang="ru-RU" dirty="0" err="1"/>
              <a:t>Д.Тьюки</a:t>
            </a:r>
            <a:r>
              <a:rPr lang="ru-RU" dirty="0"/>
              <a:t> (по квартилям), с помощью функции </a:t>
            </a:r>
            <a:r>
              <a:rPr lang="en-US" i="1" dirty="0"/>
              <a:t>boxplot</a:t>
            </a:r>
            <a:r>
              <a:rPr lang="en-US" dirty="0"/>
              <a:t>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/>
              <a:t>Допустим, данные содержат четыре переменные, х1—х4.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boxplot(myData1[,1:4])</a:t>
            </a:r>
            <a:endParaRPr lang="ru-RU" dirty="0"/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a&lt;-which(x4 %in% boxplot(x4)$out</a:t>
            </a:r>
            <a:endParaRPr lang="ru-RU" dirty="0"/>
          </a:p>
          <a:p>
            <a:pPr marL="114300" indent="0">
              <a:buNone/>
            </a:pPr>
            <a:r>
              <a:rPr lang="ru-RU" dirty="0"/>
              <a:t>Последняя команда записывает номера наблюдений, являющихся выбросами по критерию </a:t>
            </a:r>
            <a:r>
              <a:rPr lang="ru-RU" dirty="0" err="1"/>
              <a:t>Тьюки</a:t>
            </a:r>
            <a:r>
              <a:rPr lang="ru-RU" dirty="0"/>
              <a:t>, в переменную </a:t>
            </a:r>
            <a:r>
              <a:rPr lang="ru-RU" i="1" dirty="0"/>
              <a:t>а.</a:t>
            </a:r>
            <a:endParaRPr lang="ru-RU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840232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ED1F926-6AA8-407C-85E4-C292398A8CB2}"/>
              </a:ext>
            </a:extLst>
          </p:cNvPr>
          <p:cNvSpPr/>
          <p:nvPr/>
        </p:nvSpPr>
        <p:spPr>
          <a:xfrm>
            <a:off x="838200" y="3885101"/>
            <a:ext cx="10515600" cy="585299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0C9831A-62EE-48FB-97A8-F591923AD3CE}"/>
              </a:ext>
            </a:extLst>
          </p:cNvPr>
          <p:cNvSpPr/>
          <p:nvPr/>
        </p:nvSpPr>
        <p:spPr>
          <a:xfrm>
            <a:off x="838200" y="5441428"/>
            <a:ext cx="10515600" cy="585299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A4A1FB-35B1-434B-9D32-44746E453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218" y="143452"/>
            <a:ext cx="10515600" cy="1325563"/>
          </a:xfrm>
        </p:spPr>
        <p:txBody>
          <a:bodyPr/>
          <a:lstStyle/>
          <a:p>
            <a:r>
              <a:rPr lang="ru-RU" dirty="0"/>
              <a:t>Работа с выбросами (продолжение)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5FCFAB-8FC8-4A11-8EEC-CD610A0A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114300" indent="0">
              <a:buNone/>
            </a:pPr>
            <a:r>
              <a:rPr lang="ru-RU" dirty="0"/>
              <a:t>После создания списков выбросов по всем четырем переменным, с названиями </a:t>
            </a:r>
            <a:r>
              <a:rPr lang="en-US" i="1" dirty="0"/>
              <a:t>a, b, c </a:t>
            </a:r>
            <a:r>
              <a:rPr lang="ru-RU" dirty="0"/>
              <a:t>и</a:t>
            </a:r>
            <a:r>
              <a:rPr lang="ru-RU" i="1" dirty="0"/>
              <a:t> </a:t>
            </a:r>
            <a:r>
              <a:rPr lang="en-US" i="1" dirty="0"/>
              <a:t>d</a:t>
            </a:r>
            <a:r>
              <a:rPr lang="ru-RU" dirty="0"/>
              <a:t>, необходимо принять решение, считать выбросами наблюдения, являющиеся аномальными только по одной переменной или сразу по всем.</a:t>
            </a:r>
          </a:p>
          <a:p>
            <a:pPr marL="114300" indent="0">
              <a:buNone/>
            </a:pPr>
            <a:r>
              <a:rPr lang="ru-RU" dirty="0"/>
              <a:t>Список наблюдений, являющихся выбросами только по одному параметру, создается операцией объединения множеств: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list1&lt;-Reduce(union,  list(</a:t>
            </a:r>
            <a:r>
              <a:rPr lang="en-US" dirty="0" err="1"/>
              <a:t>a,b,c,d</a:t>
            </a:r>
            <a:r>
              <a:rPr lang="en-US" dirty="0"/>
              <a:t>))</a:t>
            </a:r>
            <a:endParaRPr lang="ru-RU" dirty="0"/>
          </a:p>
          <a:p>
            <a:pPr marL="114300" indent="0">
              <a:buNone/>
            </a:pPr>
            <a:r>
              <a:rPr lang="ru-RU" dirty="0"/>
              <a:t>Список наблюдений, являющихся выбросами сразу по всем па</a:t>
            </a:r>
          </a:p>
          <a:p>
            <a:pPr marL="114300" indent="0">
              <a:buNone/>
            </a:pPr>
            <a:r>
              <a:rPr lang="ru-RU" dirty="0" err="1"/>
              <a:t>раметрам</a:t>
            </a:r>
            <a:r>
              <a:rPr lang="ru-RU" dirty="0"/>
              <a:t>, создается операцией пересечения множеств: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list2&lt;-Reduce(intersect,  list(</a:t>
            </a:r>
            <a:r>
              <a:rPr lang="en-US" dirty="0" err="1"/>
              <a:t>a,b,c,d</a:t>
            </a:r>
            <a:r>
              <a:rPr lang="en-US" dirty="0"/>
              <a:t>))</a:t>
            </a:r>
            <a:endParaRPr lang="ru-RU" dirty="0"/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038075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9FCAB79-908B-4E5E-B135-9924ABA4BB57}"/>
              </a:ext>
            </a:extLst>
          </p:cNvPr>
          <p:cNvSpPr/>
          <p:nvPr/>
        </p:nvSpPr>
        <p:spPr>
          <a:xfrm>
            <a:off x="838199" y="3861777"/>
            <a:ext cx="10781145" cy="585299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4F0F80F-8413-40E7-9A90-4C1459D9FC7A}"/>
              </a:ext>
            </a:extLst>
          </p:cNvPr>
          <p:cNvSpPr/>
          <p:nvPr/>
        </p:nvSpPr>
        <p:spPr>
          <a:xfrm>
            <a:off x="838200" y="2843701"/>
            <a:ext cx="10781144" cy="585299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D6D9D1-7A35-4108-BFDF-C0DC26C6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DFADC8-CAD1-4ADA-8504-DD5E2BE44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781144" cy="4351338"/>
          </a:xfrm>
        </p:spPr>
        <p:txBody>
          <a:bodyPr/>
          <a:lstStyle/>
          <a:p>
            <a:pPr marL="114300" indent="0">
              <a:buNone/>
            </a:pPr>
            <a:r>
              <a:rPr lang="ru-RU" dirty="0"/>
              <a:t>Найденные выбросы можно удалить по списку, создав новую таблицу с данными без выбросов: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</a:t>
            </a:r>
            <a:r>
              <a:rPr lang="en-US" dirty="0" err="1"/>
              <a:t>myDataClean</a:t>
            </a:r>
            <a:r>
              <a:rPr lang="en-US" dirty="0"/>
              <a:t>&lt;-</a:t>
            </a:r>
            <a:r>
              <a:rPr lang="en-US" dirty="0" err="1"/>
              <a:t>myData</a:t>
            </a:r>
            <a:r>
              <a:rPr lang="en-US" dirty="0"/>
              <a:t>[-a,] </a:t>
            </a:r>
            <a:r>
              <a:rPr lang="en-US" dirty="0">
                <a:solidFill>
                  <a:srgbClr val="008000"/>
                </a:solidFill>
              </a:rPr>
              <a:t>#</a:t>
            </a:r>
            <a:r>
              <a:rPr lang="ru-RU" dirty="0">
                <a:solidFill>
                  <a:srgbClr val="008000"/>
                </a:solidFill>
              </a:rPr>
              <a:t>для выбросов с номерами в </a:t>
            </a:r>
            <a:r>
              <a:rPr lang="ru-RU" i="1" dirty="0">
                <a:solidFill>
                  <a:srgbClr val="008000"/>
                </a:solidFill>
              </a:rPr>
              <a:t>а</a:t>
            </a:r>
            <a:endParaRPr lang="ru-RU" dirty="0">
              <a:solidFill>
                <a:srgbClr val="008000"/>
              </a:solidFill>
            </a:endParaRPr>
          </a:p>
          <a:p>
            <a:pPr marL="114300" indent="0">
              <a:buNone/>
            </a:pPr>
            <a:r>
              <a:rPr lang="ru-RU" dirty="0"/>
              <a:t>или</a:t>
            </a:r>
            <a:endParaRPr lang="en-US" dirty="0"/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</a:t>
            </a:r>
            <a:r>
              <a:rPr lang="en-US" dirty="0" err="1"/>
              <a:t>myDataClean</a:t>
            </a:r>
            <a:r>
              <a:rPr lang="en-US" dirty="0"/>
              <a:t>&lt;-</a:t>
            </a:r>
            <a:r>
              <a:rPr lang="en-US" dirty="0" err="1"/>
              <a:t>myData</a:t>
            </a:r>
            <a:r>
              <a:rPr lang="en-US" dirty="0"/>
              <a:t>[-list1,]</a:t>
            </a:r>
            <a:r>
              <a:rPr lang="ru-RU" dirty="0"/>
              <a:t> </a:t>
            </a:r>
            <a:r>
              <a:rPr lang="en-US" dirty="0">
                <a:solidFill>
                  <a:srgbClr val="008000"/>
                </a:solidFill>
              </a:rPr>
              <a:t>#</a:t>
            </a:r>
            <a:r>
              <a:rPr lang="ru-RU" dirty="0">
                <a:solidFill>
                  <a:srgbClr val="008000"/>
                </a:solidFill>
              </a:rPr>
              <a:t>удалить выбросы с номерами в </a:t>
            </a:r>
            <a:r>
              <a:rPr lang="en-US" i="1" dirty="0">
                <a:solidFill>
                  <a:srgbClr val="008000"/>
                </a:solidFill>
              </a:rPr>
              <a:t>list1</a:t>
            </a:r>
            <a:endParaRPr lang="ru-RU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88169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83E629A-F03D-48FF-A38F-14B80917FB67}"/>
              </a:ext>
            </a:extLst>
          </p:cNvPr>
          <p:cNvSpPr/>
          <p:nvPr/>
        </p:nvSpPr>
        <p:spPr>
          <a:xfrm>
            <a:off x="838200" y="2625224"/>
            <a:ext cx="10515600" cy="87344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C788CE0-4CE6-4AFA-917C-3EA4E86755E5}"/>
              </a:ext>
            </a:extLst>
          </p:cNvPr>
          <p:cNvSpPr/>
          <p:nvPr/>
        </p:nvSpPr>
        <p:spPr>
          <a:xfrm>
            <a:off x="838200" y="4520098"/>
            <a:ext cx="10515600" cy="524088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Работа с недостающими значениями</a:t>
            </a:r>
            <a:endParaRPr dirty="0"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939800" y="1825625"/>
            <a:ext cx="11252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2800"/>
            </a:pPr>
            <a:r>
              <a:rPr lang="ru-RU" dirty="0"/>
              <a:t>Замена пропущенных значений на средние по переменным</a:t>
            </a:r>
            <a:r>
              <a:rPr lang="en-US" dirty="0"/>
              <a:t> </a:t>
            </a:r>
            <a:r>
              <a:rPr lang="ru-RU" dirty="0"/>
              <a:t>(требуется модуль </a:t>
            </a:r>
            <a:r>
              <a:rPr lang="en-US" dirty="0"/>
              <a:t>zoo)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library(zoo)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/>
              <a:t>na.aggregate</a:t>
            </a:r>
            <a:r>
              <a:rPr lang="en-US" dirty="0"/>
              <a:t>(</a:t>
            </a:r>
            <a:r>
              <a:rPr lang="en-US" dirty="0" err="1"/>
              <a:t>myData</a:t>
            </a:r>
            <a:r>
              <a:rPr lang="en-US" dirty="0"/>
              <a:t>)</a:t>
            </a:r>
            <a:endParaRPr dirty="0"/>
          </a:p>
          <a:p>
            <a:pPr marL="177800" indent="0">
              <a:buSzPts val="2800"/>
              <a:buNone/>
            </a:pPr>
            <a:endParaRPr dirty="0"/>
          </a:p>
          <a:p>
            <a:pPr indent="-457200">
              <a:buSzPts val="2800"/>
            </a:pPr>
            <a:r>
              <a:rPr lang="ru-RU" dirty="0"/>
              <a:t>Удаление строк с пропущенными значениями</a:t>
            </a:r>
            <a:r>
              <a:rPr lang="en-US" dirty="0"/>
              <a:t> </a:t>
            </a:r>
            <a:r>
              <a:rPr lang="ru-RU" dirty="0"/>
              <a:t>из данных </a:t>
            </a:r>
            <a:r>
              <a:rPr lang="en-US" dirty="0" err="1"/>
              <a:t>myData</a:t>
            </a:r>
            <a:r>
              <a:rPr lang="en-US" dirty="0"/>
              <a:t>:</a:t>
            </a:r>
          </a:p>
          <a:p>
            <a:pPr marL="0" indent="0">
              <a:buSzPts val="2800"/>
              <a:buNone/>
            </a:pPr>
            <a:r>
              <a:rPr lang="ru-RU" dirty="0">
                <a:solidFill>
                  <a:srgbClr val="FF0000"/>
                </a:solidFill>
              </a:rPr>
              <a:t>&gt;</a:t>
            </a:r>
            <a:r>
              <a:rPr lang="ru-RU" dirty="0"/>
              <a:t> </a:t>
            </a:r>
            <a:r>
              <a:rPr lang="ru-RU" dirty="0" err="1"/>
              <a:t>my</a:t>
            </a:r>
            <a:r>
              <a:rPr lang="en-US" dirty="0"/>
              <a:t>Data</a:t>
            </a:r>
            <a:r>
              <a:rPr lang="ru-RU" dirty="0"/>
              <a:t>=</a:t>
            </a:r>
            <a:r>
              <a:rPr lang="ru-RU" dirty="0" err="1"/>
              <a:t>my</a:t>
            </a:r>
            <a:r>
              <a:rPr lang="en-US" dirty="0"/>
              <a:t>Data</a:t>
            </a:r>
            <a:r>
              <a:rPr lang="ru-RU" dirty="0"/>
              <a:t>[</a:t>
            </a:r>
            <a:r>
              <a:rPr lang="ru-RU" dirty="0" err="1"/>
              <a:t>complete.cases</a:t>
            </a:r>
            <a:r>
              <a:rPr lang="ru-RU" dirty="0"/>
              <a:t>(</a:t>
            </a:r>
            <a:r>
              <a:rPr lang="ru-RU" dirty="0" err="1"/>
              <a:t>my</a:t>
            </a:r>
            <a:r>
              <a:rPr lang="en-US" dirty="0"/>
              <a:t>Data</a:t>
            </a:r>
            <a:r>
              <a:rPr lang="ru-RU" dirty="0"/>
              <a:t>),]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0796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A6DDAC-D0C9-4EE6-8E70-471CD94E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Уравнение регрессии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8B2B2C-A041-456A-BB95-59FEA6C612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/>
              <a:t>Уравнение регрессии имеет вид:</a:t>
            </a:r>
            <a:endParaRPr lang="en-US" dirty="0"/>
          </a:p>
          <a:p>
            <a:pPr marL="114300" indent="0" algn="ctr">
              <a:buNone/>
            </a:pPr>
            <a:r>
              <a:rPr lang="en-US" dirty="0"/>
              <a:t>Y = 10130 - 246 X</a:t>
            </a:r>
            <a:r>
              <a:rPr lang="en-US" baseline="-25000" dirty="0"/>
              <a:t>1</a:t>
            </a:r>
            <a:r>
              <a:rPr lang="en-US" dirty="0"/>
              <a:t> + 509 X</a:t>
            </a:r>
            <a:r>
              <a:rPr lang="en-US" baseline="-25000" dirty="0"/>
              <a:t>2</a:t>
            </a:r>
            <a:r>
              <a:rPr lang="en-US" dirty="0"/>
              <a:t> + 0.016 X</a:t>
            </a:r>
            <a:r>
              <a:rPr lang="en-US" baseline="-25000" dirty="0"/>
              <a:t>3</a:t>
            </a:r>
            <a:r>
              <a:rPr lang="en-US" dirty="0"/>
              <a:t> - 58.7 X</a:t>
            </a:r>
            <a:r>
              <a:rPr lang="en-US" baseline="-25000" dirty="0"/>
              <a:t>4</a:t>
            </a:r>
            <a:endParaRPr lang="ru-RU" baseline="-25000" dirty="0"/>
          </a:p>
        </p:txBody>
      </p:sp>
    </p:spTree>
    <p:extLst>
      <p:ext uri="{BB962C8B-B14F-4D97-AF65-F5344CB8AC3E}">
        <p14:creationId xmlns:p14="http://schemas.microsoft.com/office/powerpoint/2010/main" val="67534175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90F3D-180C-47CB-9716-D58A9E0C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8C6388-E94B-4506-877B-FCB3D82B90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4256928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C7E047-B6AE-4F09-A072-080F72182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435" y="2274030"/>
            <a:ext cx="4572000" cy="4565197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A742ED5-6DE8-48B5-AD37-103C1FD9E675}"/>
              </a:ext>
            </a:extLst>
          </p:cNvPr>
          <p:cNvSpPr/>
          <p:nvPr/>
        </p:nvSpPr>
        <p:spPr>
          <a:xfrm>
            <a:off x="838200" y="1360922"/>
            <a:ext cx="10515600" cy="98542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A6DDAC-D0C9-4EE6-8E70-471CD94E7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673"/>
            <a:ext cx="10515600" cy="1325563"/>
          </a:xfrm>
        </p:spPr>
        <p:txBody>
          <a:bodyPr/>
          <a:lstStyle/>
          <a:p>
            <a:r>
              <a:rPr lang="ru-RU" dirty="0"/>
              <a:t>Распределение регрессионных остатков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8B2B2C-A041-456A-BB95-59FEA6C61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library(car)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</a:t>
            </a:r>
            <a:r>
              <a:rPr lang="en-US" dirty="0" err="1"/>
              <a:t>qqPlot</a:t>
            </a:r>
            <a:r>
              <a:rPr lang="en-US" dirty="0"/>
              <a:t>(</a:t>
            </a:r>
            <a:r>
              <a:rPr lang="en-US" dirty="0" err="1"/>
              <a:t>fit$residuals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7412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A6DDAC-D0C9-4EE6-8E70-471CD94E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результатов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8B2B2C-A041-456A-BB95-59FEA6C61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114300" indent="0">
              <a:buNone/>
            </a:pPr>
            <a:r>
              <a:rPr lang="ru-RU" dirty="0"/>
              <a:t>На среднедушевые денежные доходы населения в регионе значимо влияют параметры: уровень безработицы (обратная связь), доля занятого населения с высшим профессиональным образованием, валовый региональный продукт на душу населения; незначимое обратное влияние оказывает степень износа основных производственных фондов.</a:t>
            </a:r>
          </a:p>
          <a:p>
            <a:pPr marL="114300" indent="0">
              <a:buNone/>
            </a:pPr>
            <a:r>
              <a:rPr lang="ru-RU" dirty="0"/>
              <a:t>Регрессионная модель значима по </a:t>
            </a:r>
            <a:r>
              <a:rPr lang="en-US" dirty="0"/>
              <a:t>F-</a:t>
            </a:r>
            <a:r>
              <a:rPr lang="ru-RU" dirty="0"/>
              <a:t>критерию Фишера</a:t>
            </a:r>
            <a:r>
              <a:rPr lang="en-US" dirty="0"/>
              <a:t>.</a:t>
            </a:r>
            <a:r>
              <a:rPr lang="ru-RU" dirty="0"/>
              <a:t> Включенные в модель факторные признаки позволяют описать 79% вариации среднедушевого дохода между регионами. Регрессионные остатки модели соответствуют нормальному распределению.</a:t>
            </a:r>
          </a:p>
        </p:txBody>
      </p:sp>
    </p:spTree>
    <p:extLst>
      <p:ext uri="{BB962C8B-B14F-4D97-AF65-F5344CB8AC3E}">
        <p14:creationId xmlns:p14="http://schemas.microsoft.com/office/powerpoint/2010/main" val="3383969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836318-FBBD-48F9-BF8D-B8650339101A}"/>
              </a:ext>
            </a:extLst>
          </p:cNvPr>
          <p:cNvSpPr/>
          <p:nvPr/>
        </p:nvSpPr>
        <p:spPr>
          <a:xfrm>
            <a:off x="838200" y="1961285"/>
            <a:ext cx="10515600" cy="98542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381D3E-B87B-431E-886F-47D3ECDA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Бета-коэффициенты: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F3F246-04D6-45D2-808C-157B8E2C79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library(</a:t>
            </a:r>
            <a:r>
              <a:rPr lang="en-US" dirty="0" err="1"/>
              <a:t>lm.beta</a:t>
            </a:r>
            <a:r>
              <a:rPr lang="en-US" dirty="0"/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</a:t>
            </a:r>
            <a:r>
              <a:rPr lang="en-US" dirty="0" err="1"/>
              <a:t>lm.beta</a:t>
            </a:r>
            <a:r>
              <a:rPr lang="en-US" dirty="0"/>
              <a:t>(fit)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 algn="just">
              <a:buNone/>
            </a:pPr>
            <a:r>
              <a:rPr lang="ru-RU" dirty="0"/>
              <a:t>Согласно бета-коэффициентам, наибольшее влияние на среднедушевой доход оказывает валовый региональный продукт на душу населения, затем (в порядке убывания) доля занятых с ВПО, уровень безработицы,  износ основных производственных фондов.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ABBF724-F802-46B3-9EE0-EFE4D9EC60CD}"/>
              </a:ext>
            </a:extLst>
          </p:cNvPr>
          <p:cNvSpPr/>
          <p:nvPr/>
        </p:nvSpPr>
        <p:spPr>
          <a:xfrm>
            <a:off x="1898072" y="3059668"/>
            <a:ext cx="83958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Standardized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Coefficients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</a:p>
          <a:p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   X1          X2          X3          X4 </a:t>
            </a:r>
          </a:p>
          <a:p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0.00000000 -0.13339557  0.24549830  0.84841503 -0.05757623 </a:t>
            </a:r>
          </a:p>
        </p:txBody>
      </p:sp>
    </p:spTree>
    <p:extLst>
      <p:ext uri="{BB962C8B-B14F-4D97-AF65-F5344CB8AC3E}">
        <p14:creationId xmlns:p14="http://schemas.microsoft.com/office/powerpoint/2010/main" val="3167801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2. </a:t>
            </a:r>
            <a:r>
              <a:rPr lang="ru-RU" dirty="0"/>
              <a:t>Логистическая регрессия</a:t>
            </a:r>
            <a:endParaRPr dirty="0"/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ru-RU" sz="2590" b="1" i="1"/>
              <a:t>Логистическая (</a:t>
            </a:r>
            <a:r>
              <a:rPr lang="ru-RU" sz="2590" b="1" i="1" err="1"/>
              <a:t>логит</a:t>
            </a:r>
            <a:r>
              <a:rPr lang="ru-RU" sz="2590" b="1" i="1"/>
              <a:t>, Logistic Unit) регрессия </a:t>
            </a:r>
            <a:r>
              <a:rPr lang="ru-RU" sz="2590"/>
              <a:t>является методом моделирования результативного признака, который принимает только два значения, которые возможно выразить числами 0 и 1. </a:t>
            </a:r>
            <a:endParaRPr dirty="0"/>
          </a:p>
          <a:p>
            <a:pPr marL="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ru-RU" sz="2590"/>
              <a:t>Результатом применения модели являются вероятности, что моделируемая переменная примет значение 1 при заданных уровнях факторных признаков. 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dirty="0"/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ru-RU" sz="2590"/>
              <a:t>Требования к исходным данным: аналогично множественной регрессии. См. также «</a:t>
            </a:r>
            <a:r>
              <a:rPr lang="ru-RU" sz="2590" dirty="0"/>
              <a:t>Преимущества»</a:t>
            </a:r>
            <a:endParaRPr sz="2590"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ru-RU" sz="2590"/>
              <a:t>Результативный признак должен быть дихотомическим и выражен в значениях «0» и «</a:t>
            </a:r>
            <a:r>
              <a:rPr lang="ru-RU" sz="2590" dirty="0"/>
              <a:t>1».</a:t>
            </a:r>
            <a:endParaRPr dirty="0"/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>
            <a:off x="838200" y="696286"/>
            <a:ext cx="10515600" cy="548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ru-RU" sz="2380"/>
              <a:t>Преимущества логистической регрессии</a:t>
            </a:r>
            <a:r>
              <a:rPr lang="ru-RU" sz="2380" dirty="0"/>
              <a:t>:</a:t>
            </a:r>
            <a:endParaRPr dirty="0"/>
          </a:p>
          <a:p>
            <a:pPr marL="51435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AutoNum type="arabicParenR"/>
            </a:pPr>
            <a:r>
              <a:rPr lang="ru-RU" sz="2380"/>
              <a:t>Независимые (факторные) признаки необязательно должны иметь нормальное (Гауссово) распределение</a:t>
            </a:r>
            <a:r>
              <a:rPr lang="ru-RU" sz="2380" dirty="0"/>
              <a:t>;</a:t>
            </a:r>
            <a:endParaRPr dirty="0"/>
          </a:p>
          <a:p>
            <a:pPr marL="51435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AutoNum type="arabicParenR"/>
            </a:pPr>
            <a:r>
              <a:rPr lang="ru-RU" sz="2380"/>
              <a:t>Необязательно допущение линейной зависимости факторных и результативного признака</a:t>
            </a:r>
            <a:r>
              <a:rPr lang="ru-RU" sz="2380" dirty="0"/>
              <a:t>;</a:t>
            </a:r>
            <a:endParaRPr dirty="0"/>
          </a:p>
          <a:p>
            <a:pPr marL="51435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AutoNum type="arabicParenR"/>
            </a:pPr>
            <a:r>
              <a:rPr lang="ru-RU" sz="2380"/>
              <a:t>Зависимая переменная необязательно должна иметь нормальное распределение или быть аппроксимируемой нормальным распределением</a:t>
            </a:r>
            <a:r>
              <a:rPr lang="ru-RU" sz="2380" dirty="0"/>
              <a:t>;</a:t>
            </a:r>
            <a:endParaRPr dirty="0"/>
          </a:p>
          <a:p>
            <a:pPr marL="51435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AutoNum type="arabicParenR"/>
            </a:pPr>
            <a:r>
              <a:rPr lang="ru-RU" sz="2380"/>
              <a:t>Отсутствуют допущения равенства вариации между признаками и однородности данных</a:t>
            </a:r>
            <a:r>
              <a:rPr lang="ru-RU" sz="2380" dirty="0"/>
              <a:t>.</a:t>
            </a:r>
            <a:endParaRPr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ru-RU" sz="2380"/>
              <a:t>Недостатки: 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ru-RU" sz="2380"/>
              <a:t>Высокие требования к объему исходной информации: в большинстве случаев требуется по меньшей мере 50 наблюдений на каждый факторный признак в уравнении для достижения значимых результатов (для сравнения: обычная множественная регрессия требует по меньшей мере 20 наблюдений на 1 факторный признак в уравнении; дискриминантный анализ требует, чтобы число наблюдений было больше числа факторных (дискриминирующих) признаков). 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Реализация логистической регрессии в R</a:t>
            </a:r>
            <a:endParaRPr dirty="0"/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ru-RU" sz="2590" dirty="0"/>
              <a:t>Модули R: </a:t>
            </a:r>
            <a:r>
              <a:rPr lang="ru-RU" sz="2590" b="1" dirty="0" err="1"/>
              <a:t>aod</a:t>
            </a:r>
            <a:r>
              <a:rPr lang="ru-RU" sz="2590" b="1" dirty="0"/>
              <a:t>, ggplot2</a:t>
            </a:r>
            <a:endParaRPr sz="2590" b="1"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ru-RU" sz="2590" dirty="0"/>
              <a:t>Формат функции:</a:t>
            </a:r>
            <a:endParaRPr lang="ru-RU"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590"/>
              <a:buNone/>
            </a:pPr>
            <a:r>
              <a:rPr lang="ru-RU" sz="2590" b="1" dirty="0" err="1">
                <a:solidFill>
                  <a:schemeClr val="tx1"/>
                </a:solidFill>
              </a:rPr>
              <a:t>glm</a:t>
            </a:r>
            <a:r>
              <a:rPr lang="ru-RU" sz="2590" b="1" dirty="0">
                <a:solidFill>
                  <a:schemeClr val="tx1"/>
                </a:solidFill>
              </a:rPr>
              <a:t>(</a:t>
            </a:r>
            <a:r>
              <a:rPr lang="ru-RU" sz="2590" dirty="0">
                <a:solidFill>
                  <a:srgbClr val="FF0000"/>
                </a:solidFill>
              </a:rPr>
              <a:t>Y</a:t>
            </a:r>
            <a:r>
              <a:rPr lang="ru-RU" sz="2590" b="1" dirty="0"/>
              <a:t>~</a:t>
            </a:r>
            <a:r>
              <a:rPr lang="ru-RU" sz="2590" dirty="0">
                <a:solidFill>
                  <a:srgbClr val="FF0000"/>
                </a:solidFill>
              </a:rPr>
              <a:t>X1</a:t>
            </a:r>
            <a:r>
              <a:rPr lang="ru-RU" sz="2590" b="1" dirty="0"/>
              <a:t>+</a:t>
            </a:r>
            <a:r>
              <a:rPr lang="ru-RU" sz="2590" dirty="0">
                <a:solidFill>
                  <a:srgbClr val="FF0000"/>
                </a:solidFill>
              </a:rPr>
              <a:t>X2</a:t>
            </a:r>
            <a:r>
              <a:rPr lang="ru-RU" sz="2590" b="1" dirty="0"/>
              <a:t>+</a:t>
            </a:r>
            <a:r>
              <a:rPr lang="ru-RU" sz="2590" dirty="0"/>
              <a:t>…</a:t>
            </a:r>
            <a:r>
              <a:rPr lang="ru-RU" sz="2590" b="1" dirty="0"/>
              <a:t>+</a:t>
            </a:r>
            <a:r>
              <a:rPr lang="ru-RU" sz="2590" dirty="0" err="1">
                <a:solidFill>
                  <a:srgbClr val="FF0000"/>
                </a:solidFill>
              </a:rPr>
              <a:t>Xn</a:t>
            </a:r>
            <a:r>
              <a:rPr lang="ru-RU" sz="2590" dirty="0"/>
              <a:t>, </a:t>
            </a:r>
            <a:r>
              <a:rPr lang="ru-RU" sz="2590" b="1" dirty="0" err="1"/>
              <a:t>data</a:t>
            </a:r>
            <a:r>
              <a:rPr lang="ru-RU" sz="2590" b="1" dirty="0"/>
              <a:t>=</a:t>
            </a:r>
            <a:r>
              <a:rPr lang="ru-RU" sz="2590" dirty="0" err="1">
                <a:solidFill>
                  <a:srgbClr val="0070C0"/>
                </a:solidFill>
              </a:rPr>
              <a:t>имя_данных</a:t>
            </a:r>
            <a:r>
              <a:rPr lang="ru-RU" sz="2590" dirty="0"/>
              <a:t>, </a:t>
            </a:r>
            <a:r>
              <a:rPr lang="ru-RU" sz="2590" b="1" dirty="0" err="1"/>
              <a:t>family</a:t>
            </a:r>
            <a:r>
              <a:rPr lang="ru-RU" sz="2590" b="1" dirty="0"/>
              <a:t>=</a:t>
            </a:r>
            <a:r>
              <a:rPr lang="ru-RU" sz="2590" dirty="0" err="1">
                <a:solidFill>
                  <a:srgbClr val="00B050"/>
                </a:solidFill>
              </a:rPr>
              <a:t>вид_распределения</a:t>
            </a:r>
            <a:r>
              <a:rPr lang="ru-RU" sz="2590" b="1" dirty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ru-RU" sz="2590" dirty="0">
                <a:solidFill>
                  <a:srgbClr val="FF0000"/>
                </a:solidFill>
              </a:rPr>
              <a:t>Y</a:t>
            </a:r>
            <a:r>
              <a:rPr lang="ru-RU" sz="2590" dirty="0"/>
              <a:t> – результативный признак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ru-RU" sz="2590" dirty="0">
                <a:solidFill>
                  <a:srgbClr val="FF0000"/>
                </a:solidFill>
              </a:rPr>
              <a:t>X1</a:t>
            </a:r>
            <a:r>
              <a:rPr lang="ru-RU" sz="2590" dirty="0"/>
              <a:t>, </a:t>
            </a:r>
            <a:r>
              <a:rPr lang="ru-RU" sz="2590" dirty="0">
                <a:solidFill>
                  <a:srgbClr val="FF0000"/>
                </a:solidFill>
              </a:rPr>
              <a:t>X2</a:t>
            </a:r>
            <a:r>
              <a:rPr lang="ru-RU" sz="2590" dirty="0"/>
              <a:t>, … </a:t>
            </a:r>
            <a:r>
              <a:rPr lang="ru-RU" sz="2590" dirty="0" err="1">
                <a:solidFill>
                  <a:srgbClr val="FF0000"/>
                </a:solidFill>
              </a:rPr>
              <a:t>Xn</a:t>
            </a:r>
            <a:r>
              <a:rPr lang="ru-RU" sz="2590" dirty="0"/>
              <a:t> – факторные признаки из исходных данных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ru-RU" sz="2590" dirty="0"/>
              <a:t>После результативного признака через знак тильды «~» перечисляются факторные признаки через знак «+» между ними.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ru-RU" sz="2590" dirty="0"/>
              <a:t>Вид распределения задается: </a:t>
            </a:r>
            <a:r>
              <a:rPr lang="ru-RU" sz="2590" dirty="0" err="1">
                <a:solidFill>
                  <a:srgbClr val="00B050"/>
                </a:solidFill>
              </a:rPr>
              <a:t>binomial</a:t>
            </a:r>
            <a:r>
              <a:rPr lang="ru-RU" sz="2590" dirty="0"/>
              <a:t> (биномиальное) либо </a:t>
            </a:r>
            <a:r>
              <a:rPr lang="ru-RU" sz="2590" dirty="0" err="1">
                <a:solidFill>
                  <a:srgbClr val="00B050"/>
                </a:solidFill>
              </a:rPr>
              <a:t>quasibinomial</a:t>
            </a:r>
            <a:r>
              <a:rPr lang="ru-RU" sz="2590" dirty="0"/>
              <a:t> (</a:t>
            </a:r>
            <a:r>
              <a:rPr lang="ru-RU" sz="2590" dirty="0" err="1"/>
              <a:t>квазибиномиальное</a:t>
            </a:r>
            <a:r>
              <a:rPr lang="ru-RU" sz="2590" dirty="0"/>
              <a:t>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Указания</a:t>
            </a:r>
            <a:endParaRPr dirty="0"/>
          </a:p>
        </p:txBody>
      </p:sp>
      <p:sp>
        <p:nvSpPr>
          <p:cNvPr id="168" name="Google Shape;168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lang="ru-RU" dirty="0"/>
              <a:t>Результативный признак должен быть переведен в значения 0 и 1. Вид переменной должен быть задан как «Категориальная» (“</a:t>
            </a:r>
            <a:r>
              <a:rPr lang="ru-RU" dirty="0" err="1"/>
              <a:t>Factor</a:t>
            </a:r>
            <a:r>
              <a:rPr lang="ru-RU" dirty="0"/>
              <a:t>”) либо в исходных данных с помощью команды </a:t>
            </a:r>
            <a:r>
              <a:rPr lang="ru-RU" dirty="0" err="1"/>
              <a:t>as.factor</a:t>
            </a:r>
            <a:r>
              <a:rPr lang="ru-RU" dirty="0"/>
              <a:t>, либо непосредственно в самой функции, например: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 err="1"/>
              <a:t>myLogit</a:t>
            </a:r>
            <a:r>
              <a:rPr lang="ru-RU" dirty="0"/>
              <a:t>&lt;-</a:t>
            </a:r>
            <a:r>
              <a:rPr lang="ru-RU" dirty="0" err="1"/>
              <a:t>glm</a:t>
            </a:r>
            <a:r>
              <a:rPr lang="ru-RU" dirty="0"/>
              <a:t>(</a:t>
            </a:r>
            <a:r>
              <a:rPr lang="ru-RU" dirty="0" err="1"/>
              <a:t>factor</a:t>
            </a:r>
            <a:r>
              <a:rPr lang="ru-RU" dirty="0"/>
              <a:t>(Y)~X1+X2+Х3, </a:t>
            </a:r>
            <a:r>
              <a:rPr lang="ru-RU" dirty="0" err="1"/>
              <a:t>data</a:t>
            </a:r>
            <a:r>
              <a:rPr lang="ru-RU" dirty="0"/>
              <a:t>=</a:t>
            </a:r>
            <a:r>
              <a:rPr lang="ru-RU" dirty="0" err="1"/>
              <a:t>myData</a:t>
            </a:r>
            <a:r>
              <a:rPr lang="ru-RU" dirty="0"/>
              <a:t>, </a:t>
            </a:r>
            <a:r>
              <a:rPr lang="ru-RU" dirty="0" err="1"/>
              <a:t>family</a:t>
            </a:r>
            <a:r>
              <a:rPr lang="ru-RU" dirty="0"/>
              <a:t>=</a:t>
            </a:r>
            <a:r>
              <a:rPr lang="ru-RU" dirty="0" err="1"/>
              <a:t>binomial</a:t>
            </a:r>
            <a:r>
              <a:rPr lang="ru-RU" dirty="0"/>
              <a:t>)</a:t>
            </a:r>
            <a:endParaRPr dirty="0"/>
          </a:p>
          <a:p>
            <a:pPr marL="228600" lvl="0" indent="-2286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lang="ru-RU" dirty="0"/>
              <a:t>Вид распределения (семейство моделей) для логистической регрессии задается либо биномиальный (</a:t>
            </a:r>
            <a:r>
              <a:rPr lang="ru-RU" dirty="0" err="1"/>
              <a:t>binomial</a:t>
            </a:r>
            <a:r>
              <a:rPr lang="ru-RU" dirty="0"/>
              <a:t>), либо </a:t>
            </a:r>
            <a:r>
              <a:rPr lang="ru-RU" dirty="0" err="1"/>
              <a:t>квазибиномиальный</a:t>
            </a:r>
            <a:r>
              <a:rPr lang="ru-RU" dirty="0"/>
              <a:t> (</a:t>
            </a:r>
            <a:r>
              <a:rPr lang="ru-RU" dirty="0" err="1"/>
              <a:t>quasibinomial</a:t>
            </a:r>
            <a:r>
              <a:rPr lang="ru-RU" dirty="0"/>
              <a:t>). </a:t>
            </a:r>
            <a:r>
              <a:rPr lang="ru-RU" dirty="0" err="1"/>
              <a:t>Квазибиномиальное</a:t>
            </a:r>
            <a:r>
              <a:rPr lang="ru-RU" dirty="0"/>
              <a:t> распределение допускает более высокий уровень вариации в данных, и может быть использовано, если модель не может быть найдена для обычного биномиального распределения. </a:t>
            </a:r>
            <a:endParaRPr dirty="0"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Логистическая регрессия. Пример</a:t>
            </a:r>
            <a:endParaRPr dirty="0"/>
          </a:p>
        </p:txBody>
      </p:sp>
      <p:sp>
        <p:nvSpPr>
          <p:cNvPr id="180" name="Google Shape;180;p29"/>
          <p:cNvSpPr txBox="1">
            <a:spLocks noGrp="1"/>
          </p:cNvSpPr>
          <p:nvPr>
            <p:ph type="body" idx="1"/>
          </p:nvPr>
        </p:nvSpPr>
        <p:spPr>
          <a:xfrm>
            <a:off x="758301" y="1381741"/>
            <a:ext cx="10515600" cy="4663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/>
              <a:t>	Представлена информация о финансовой устойчивости страховых компаний и групп, функционирующих на страховом рынке. На основе экспертных оценок выделена совокупность компаний, которая способна в дальнейшем сохранить финансовую устойчивость, и совокупность, которая, вероятно, потеряет финансовую устойчивость</a:t>
            </a:r>
            <a:r>
              <a:rPr lang="ru-RU" sz="2200" dirty="0"/>
              <a:t>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/>
              <a:t>Х1 – надежность по перестраховочной деятельности</a:t>
            </a:r>
            <a:r>
              <a:rPr lang="ru-RU" sz="2200" dirty="0"/>
              <a:t>;</a:t>
            </a:r>
            <a:endParaRPr sz="2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/>
              <a:t>Х2 – отношение уставного капитала и собственных средств к резервам</a:t>
            </a:r>
            <a:r>
              <a:rPr lang="ru-RU" sz="2200" dirty="0"/>
              <a:t>;</a:t>
            </a:r>
            <a:endParaRPr sz="2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/>
              <a:t>Х3 – рентабельность страховой деятельности, %;</a:t>
            </a:r>
            <a:endParaRPr sz="2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/>
              <a:t>Х4 – отношение входящего перестрахования к переданному (интенсивность перестраховочной деятельности</a:t>
            </a:r>
            <a:r>
              <a:rPr lang="ru-RU" sz="2200" dirty="0"/>
              <a:t>);</a:t>
            </a:r>
            <a:endParaRPr sz="2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/>
              <a:t>Х5 – группировочный признак, где: 1 – компания, вероятно, сохранит финансовую устойчивость; 0 – финансовая устойчивость компании, вероятно, снизится</a:t>
            </a:r>
            <a:r>
              <a:rPr lang="ru-RU" sz="2200" dirty="0"/>
              <a:t>.</a:t>
            </a:r>
            <a:endParaRPr sz="22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Множественная регрессия</a:t>
            </a:r>
            <a:endParaRPr dirty="0"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ru-RU" dirty="0"/>
              <a:t>Множественная или многофакторная регрессия — это изучение объективно существующей взаимосвязи между тремя и более связанными между собой признаками. Как правило, это моделирование взаимосвязи и прогнозирование одной переменной Y (результативного признака) на основании двух или нескольких переменных X (факторных признаков).</a:t>
            </a:r>
          </a:p>
          <a:p>
            <a:pPr algn="just"/>
            <a:r>
              <a:rPr lang="en-US" dirty="0" err="1"/>
              <a:t>Термин</a:t>
            </a:r>
            <a:r>
              <a:rPr lang="en-US" dirty="0"/>
              <a:t>  «</a:t>
            </a:r>
            <a:r>
              <a:rPr lang="en-US" dirty="0" err="1"/>
              <a:t>множественная</a:t>
            </a:r>
            <a:r>
              <a:rPr lang="en-US" dirty="0"/>
              <a:t> </a:t>
            </a:r>
            <a:r>
              <a:rPr lang="en-US" dirty="0" err="1"/>
              <a:t>регрессия</a:t>
            </a:r>
            <a:r>
              <a:rPr lang="en-US" dirty="0"/>
              <a:t>» </a:t>
            </a:r>
            <a:r>
              <a:rPr lang="en-US" dirty="0" err="1"/>
              <a:t>был</a:t>
            </a:r>
            <a:r>
              <a:rPr lang="en-US" dirty="0"/>
              <a:t> </a:t>
            </a:r>
            <a:r>
              <a:rPr lang="en-US" dirty="0" err="1"/>
              <a:t>впервые</a:t>
            </a:r>
            <a:r>
              <a:rPr lang="en-US" dirty="0"/>
              <a:t> </a:t>
            </a:r>
            <a:r>
              <a:rPr lang="en-US" dirty="0" err="1"/>
              <a:t>использован</a:t>
            </a:r>
            <a:r>
              <a:rPr lang="en-US" dirty="0"/>
              <a:t> </a:t>
            </a:r>
            <a:r>
              <a:rPr lang="en-US" dirty="0" err="1"/>
              <a:t>Пирсоном</a:t>
            </a:r>
            <a:r>
              <a:rPr lang="en-US" dirty="0"/>
              <a:t>, (Pearson K., 1908). 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015F63-08D4-456F-801A-F2EB4878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(фрагмент исходных данных</a:t>
            </a:r>
            <a:r>
              <a:rPr lang="en-US" dirty="0"/>
              <a:t> </a:t>
            </a:r>
            <a:br>
              <a:rPr lang="ru-RU" dirty="0"/>
            </a:br>
            <a:r>
              <a:rPr lang="ru-RU" dirty="0"/>
              <a:t>о деятельности страховых компаний)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48C34FA-7E07-41EE-A33A-D1D65E6A4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409171"/>
              </p:ext>
            </p:extLst>
          </p:nvPr>
        </p:nvGraphicFramePr>
        <p:xfrm>
          <a:off x="2167630" y="1961966"/>
          <a:ext cx="7856740" cy="26544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6425">
                  <a:extLst>
                    <a:ext uri="{9D8B030D-6E8A-4147-A177-3AD203B41FA5}">
                      <a16:colId xmlns:a16="http://schemas.microsoft.com/office/drawing/2014/main" val="163152012"/>
                    </a:ext>
                  </a:extLst>
                </a:gridCol>
                <a:gridCol w="922063">
                  <a:extLst>
                    <a:ext uri="{9D8B030D-6E8A-4147-A177-3AD203B41FA5}">
                      <a16:colId xmlns:a16="http://schemas.microsoft.com/office/drawing/2014/main" val="324484099"/>
                    </a:ext>
                  </a:extLst>
                </a:gridCol>
                <a:gridCol w="922063">
                  <a:extLst>
                    <a:ext uri="{9D8B030D-6E8A-4147-A177-3AD203B41FA5}">
                      <a16:colId xmlns:a16="http://schemas.microsoft.com/office/drawing/2014/main" val="4225210630"/>
                    </a:ext>
                  </a:extLst>
                </a:gridCol>
                <a:gridCol w="922063">
                  <a:extLst>
                    <a:ext uri="{9D8B030D-6E8A-4147-A177-3AD203B41FA5}">
                      <a16:colId xmlns:a16="http://schemas.microsoft.com/office/drawing/2014/main" val="662873018"/>
                    </a:ext>
                  </a:extLst>
                </a:gridCol>
                <a:gridCol w="922063">
                  <a:extLst>
                    <a:ext uri="{9D8B030D-6E8A-4147-A177-3AD203B41FA5}">
                      <a16:colId xmlns:a16="http://schemas.microsoft.com/office/drawing/2014/main" val="1047464550"/>
                    </a:ext>
                  </a:extLst>
                </a:gridCol>
                <a:gridCol w="922063">
                  <a:extLst>
                    <a:ext uri="{9D8B030D-6E8A-4147-A177-3AD203B41FA5}">
                      <a16:colId xmlns:a16="http://schemas.microsoft.com/office/drawing/2014/main" val="129742815"/>
                    </a:ext>
                  </a:extLst>
                </a:gridCol>
              </a:tblGrid>
              <a:tr h="3030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r>
                        <a:rPr lang="en-US" sz="1600">
                          <a:effectLst/>
                        </a:rPr>
                        <a:t>X</a:t>
                      </a:r>
                      <a:r>
                        <a:rPr lang="ru-RU" sz="1600" dirty="0">
                          <a:effectLst/>
                        </a:rPr>
                        <a:t>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X3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38443258"/>
                  </a:ext>
                </a:extLst>
              </a:tr>
              <a:tr h="3030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Арбат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8,98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1,12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0,54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0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543196"/>
                  </a:ext>
                </a:extLst>
              </a:tr>
              <a:tr h="3030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АльфаСтрахование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17,09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0,75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0,45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0,91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0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70178785"/>
                  </a:ext>
                </a:extLst>
              </a:tr>
              <a:tr h="3030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Вск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6,17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0,49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5,63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r>
                        <a:rPr lang="ru-RU" sz="1600">
                          <a:effectLst/>
                        </a:rPr>
                        <a:t>,3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0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13860669"/>
                  </a:ext>
                </a:extLst>
              </a:tr>
              <a:tr h="3030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ВТБ Страхование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16,79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r>
                        <a:rPr lang="ru-RU" sz="1600">
                          <a:effectLst/>
                        </a:rPr>
                        <a:t>,8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</a:t>
                      </a:r>
                      <a:r>
                        <a:rPr lang="ru-RU" sz="1600">
                          <a:effectLst/>
                        </a:rPr>
                        <a:t>,3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58,59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54828309"/>
                  </a:ext>
                </a:extLst>
              </a:tr>
              <a:tr h="3030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ГЕФЕСТ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26,47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r>
                        <a:rPr lang="ru-RU" sz="1600" dirty="0">
                          <a:effectLst/>
                        </a:rPr>
                        <a:t>,46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7,22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45,88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63316225"/>
                  </a:ext>
                </a:extLst>
              </a:tr>
              <a:tr h="5333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Городская страховая компания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16,98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1,07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-3,5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r>
                        <a:rPr lang="ru-RU" sz="1600" dirty="0">
                          <a:effectLst/>
                        </a:rPr>
                        <a:t>,33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0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10242925"/>
                  </a:ext>
                </a:extLst>
              </a:tr>
              <a:tr h="3030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Группа "</a:t>
                      </a:r>
                      <a:r>
                        <a:rPr lang="ru-RU" sz="1600" dirty="0" err="1">
                          <a:effectLst/>
                        </a:rPr>
                        <a:t>Ингосстрах</a:t>
                      </a:r>
                      <a:r>
                        <a:rPr lang="ru-RU" sz="1600" dirty="0">
                          <a:effectLst/>
                        </a:rPr>
                        <a:t>"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22,45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0,32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2,1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50,28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0290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416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D0B90EF-4CA0-4D83-B7CD-EC85A796373B}"/>
              </a:ext>
            </a:extLst>
          </p:cNvPr>
          <p:cNvSpPr/>
          <p:nvPr/>
        </p:nvSpPr>
        <p:spPr>
          <a:xfrm>
            <a:off x="838200" y="4500979"/>
            <a:ext cx="10515600" cy="94325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3A40949-4FF9-4E17-B262-FA69401CCF38}"/>
              </a:ext>
            </a:extLst>
          </p:cNvPr>
          <p:cNvSpPr/>
          <p:nvPr/>
        </p:nvSpPr>
        <p:spPr>
          <a:xfrm>
            <a:off x="838200" y="2485748"/>
            <a:ext cx="10515600" cy="94325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5" name="Google Shape;185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1. </a:t>
            </a:r>
            <a:r>
              <a:rPr lang="ru-RU" dirty="0"/>
              <a:t>Разделение данных на обучающую и тестовую выборки:</a:t>
            </a: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rgbClr val="FF0000"/>
                </a:solidFill>
              </a:rPr>
              <a:t>&gt;</a:t>
            </a:r>
            <a:r>
              <a:rPr lang="ru-RU" dirty="0"/>
              <a:t> </a:t>
            </a:r>
            <a:r>
              <a:rPr lang="ru-RU" dirty="0" err="1"/>
              <a:t>train</a:t>
            </a:r>
            <a:r>
              <a:rPr lang="ru-RU" dirty="0"/>
              <a:t>&lt;-</a:t>
            </a:r>
            <a:r>
              <a:rPr lang="ru-RU" dirty="0" err="1"/>
              <a:t>myData</a:t>
            </a:r>
            <a:r>
              <a:rPr lang="ru-RU" dirty="0"/>
              <a:t>[1:23,]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rgbClr val="FF0000"/>
                </a:solidFill>
              </a:rPr>
              <a:t>&gt;</a:t>
            </a:r>
            <a:r>
              <a:rPr lang="ru-RU" dirty="0"/>
              <a:t> </a:t>
            </a:r>
            <a:r>
              <a:rPr lang="ru-RU" dirty="0" err="1"/>
              <a:t>test</a:t>
            </a:r>
            <a:r>
              <a:rPr lang="ru-RU" dirty="0"/>
              <a:t>&lt;-</a:t>
            </a:r>
            <a:r>
              <a:rPr lang="ru-RU" dirty="0" err="1"/>
              <a:t>myData</a:t>
            </a:r>
            <a:r>
              <a:rPr lang="ru-RU" dirty="0"/>
              <a:t>[24:28,]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2. Построение и оценка параметров модели: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rgbClr val="FF0000"/>
                </a:solidFill>
              </a:rPr>
              <a:t>&gt;</a:t>
            </a:r>
            <a:r>
              <a:rPr lang="ru-RU" dirty="0"/>
              <a:t> </a:t>
            </a:r>
            <a:r>
              <a:rPr lang="ru-RU" dirty="0" err="1"/>
              <a:t>fit</a:t>
            </a:r>
            <a:r>
              <a:rPr lang="ru-RU" dirty="0"/>
              <a:t>&lt;-</a:t>
            </a:r>
            <a:r>
              <a:rPr lang="ru-RU" dirty="0" err="1"/>
              <a:t>glm</a:t>
            </a:r>
            <a:r>
              <a:rPr lang="ru-RU" dirty="0"/>
              <a:t>(</a:t>
            </a:r>
            <a:r>
              <a:rPr lang="ru-RU" dirty="0" err="1"/>
              <a:t>factor</a:t>
            </a:r>
            <a:r>
              <a:rPr lang="ru-RU" dirty="0"/>
              <a:t>(</a:t>
            </a:r>
            <a:r>
              <a:rPr lang="en-US" dirty="0"/>
              <a:t>Y</a:t>
            </a:r>
            <a:r>
              <a:rPr lang="ru-RU" dirty="0"/>
              <a:t>)~X1+X2+X3+X4, </a:t>
            </a:r>
            <a:r>
              <a:rPr lang="ru-RU" dirty="0" err="1"/>
              <a:t>data</a:t>
            </a:r>
            <a:r>
              <a:rPr lang="ru-RU" dirty="0"/>
              <a:t>=</a:t>
            </a:r>
            <a:r>
              <a:rPr lang="ru-RU" dirty="0" err="1"/>
              <a:t>train</a:t>
            </a:r>
            <a:r>
              <a:rPr lang="ru-RU" dirty="0"/>
              <a:t>, </a:t>
            </a:r>
            <a:r>
              <a:rPr lang="ru-RU" dirty="0" err="1"/>
              <a:t>family</a:t>
            </a:r>
            <a:r>
              <a:rPr lang="ru-RU" dirty="0"/>
              <a:t>=</a:t>
            </a:r>
            <a:r>
              <a:rPr lang="ru-RU" dirty="0" err="1"/>
              <a:t>quasibinomial</a:t>
            </a:r>
            <a:r>
              <a:rPr lang="ru-RU" dirty="0"/>
              <a:t>())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F0000"/>
                </a:solidFill>
              </a:rPr>
              <a:t>&gt;</a:t>
            </a:r>
            <a:r>
              <a:rPr lang="ru-RU" dirty="0"/>
              <a:t> </a:t>
            </a:r>
            <a:r>
              <a:rPr lang="ru-RU" dirty="0" err="1"/>
              <a:t>summary</a:t>
            </a:r>
            <a:r>
              <a:rPr lang="ru-RU" dirty="0"/>
              <a:t>(</a:t>
            </a:r>
            <a:r>
              <a:rPr lang="ru-RU" dirty="0" err="1"/>
              <a:t>fit</a:t>
            </a:r>
            <a:r>
              <a:rPr lang="ru-RU" dirty="0"/>
              <a:t>)</a:t>
            </a: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Оценки параметров модели</a:t>
            </a:r>
            <a:endParaRPr dirty="0"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Estimate Std. Error t value Pr(&gt;|t|)    p-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значения и значимости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-35.79623    0.48987 -73.073  &lt; 2e-16 ***</a:t>
            </a:r>
          </a:p>
          <a:p>
            <a:pPr marL="0" lv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X1           -0.07987    0.04832  -1.653   0.1157    </a:t>
            </a:r>
          </a:p>
          <a:p>
            <a:pPr marL="0" lv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X2            2.32480    0.40114   5.796 1.72e-05 ***</a:t>
            </a:r>
          </a:p>
          <a:p>
            <a:pPr marL="0" lv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X3            0.27878    0.11461   2.432   0.0257 *  </a:t>
            </a:r>
          </a:p>
          <a:p>
            <a:pPr marL="0" lv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X4            1.21283    0.02810  43.158  &lt; 2e-16 ***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0" lv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Signif. codes:  0 ‘***’ 0.001 ‘**’ 0.01 ‘*’ 0.05 ‘.’ 0.1 ‘ ’ 1</a:t>
            </a:r>
          </a:p>
          <a:p>
            <a:pPr marL="0" lvl="0" indent="0">
              <a:buNone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Параметр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X1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незначим на уровне значимости 0.05, следовательно, для прогнозирования неизвестных наблюдений его необходимо исключить и построить модель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fit2.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4E088ED-6F61-42CB-8B38-0CAF02B328E8}"/>
              </a:ext>
            </a:extLst>
          </p:cNvPr>
          <p:cNvSpPr/>
          <p:nvPr/>
        </p:nvSpPr>
        <p:spPr>
          <a:xfrm>
            <a:off x="7155402" y="2254928"/>
            <a:ext cx="1331650" cy="2112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4906792-2AD5-4A8C-BC7D-D06B02379217}"/>
              </a:ext>
            </a:extLst>
          </p:cNvPr>
          <p:cNvSpPr/>
          <p:nvPr/>
        </p:nvSpPr>
        <p:spPr>
          <a:xfrm>
            <a:off x="8487052" y="2254928"/>
            <a:ext cx="568171" cy="2112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0173031-9990-404B-888F-21EFA4BBE3CC}"/>
              </a:ext>
            </a:extLst>
          </p:cNvPr>
          <p:cNvSpPr/>
          <p:nvPr/>
        </p:nvSpPr>
        <p:spPr>
          <a:xfrm>
            <a:off x="838200" y="1953087"/>
            <a:ext cx="10515600" cy="98542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3" name="Google Shape;203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54854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</a:t>
            </a:r>
            <a:r>
              <a:rPr lang="ru-RU" dirty="0" err="1"/>
              <a:t>fit</a:t>
            </a:r>
            <a:r>
              <a:rPr lang="en-US" dirty="0"/>
              <a:t>2</a:t>
            </a:r>
            <a:r>
              <a:rPr lang="ru-RU" dirty="0"/>
              <a:t>&lt;-</a:t>
            </a:r>
            <a:r>
              <a:rPr lang="ru-RU" dirty="0" err="1"/>
              <a:t>glm</a:t>
            </a:r>
            <a:r>
              <a:rPr lang="ru-RU" dirty="0"/>
              <a:t>(</a:t>
            </a:r>
            <a:r>
              <a:rPr lang="ru-RU" dirty="0" err="1"/>
              <a:t>factor</a:t>
            </a:r>
            <a:r>
              <a:rPr lang="ru-RU" dirty="0"/>
              <a:t>(</a:t>
            </a:r>
            <a:r>
              <a:rPr lang="en-US" dirty="0"/>
              <a:t>Y</a:t>
            </a:r>
            <a:r>
              <a:rPr lang="ru-RU" dirty="0"/>
              <a:t>)~X2+X3+X4, </a:t>
            </a:r>
            <a:r>
              <a:rPr lang="ru-RU" dirty="0" err="1"/>
              <a:t>data</a:t>
            </a:r>
            <a:r>
              <a:rPr lang="ru-RU" dirty="0"/>
              <a:t>=</a:t>
            </a:r>
            <a:r>
              <a:rPr lang="ru-RU" dirty="0" err="1"/>
              <a:t>train</a:t>
            </a:r>
            <a:r>
              <a:rPr lang="ru-RU" dirty="0"/>
              <a:t>, </a:t>
            </a:r>
            <a:r>
              <a:rPr lang="ru-RU" dirty="0" err="1"/>
              <a:t>family</a:t>
            </a:r>
            <a:r>
              <a:rPr lang="ru-RU" dirty="0"/>
              <a:t>=</a:t>
            </a:r>
            <a:r>
              <a:rPr lang="ru-RU" dirty="0" err="1"/>
              <a:t>quasibinomial</a:t>
            </a:r>
            <a:r>
              <a:rPr lang="ru-RU" dirty="0"/>
              <a:t>())</a:t>
            </a:r>
            <a:endParaRPr lang="en-US" dirty="0"/>
          </a:p>
          <a:p>
            <a:pPr marL="0" lvl="0" indent="0">
              <a:buNone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summary(fit2) 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Estimate Std. Error t value Pr(&gt;|t|)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p-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значения и значимости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lv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-37.60575    0.46418 -81.015  &lt; 2e-16 ***</a:t>
            </a:r>
          </a:p>
          <a:p>
            <a:pPr marL="0" lv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X2            2.25097    0.40388   5.573 2.25e-05 ***</a:t>
            </a:r>
          </a:p>
          <a:p>
            <a:pPr marL="0" lv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X3            0.43184    0.11609   3.720  0.00145 ** </a:t>
            </a:r>
          </a:p>
          <a:p>
            <a:pPr marL="0" lv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X4            1.23479    0.02878  42.910  &lt; 2e-16 ***</a:t>
            </a:r>
          </a:p>
          <a:p>
            <a:pPr marL="0" lv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0" lv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Signif. codes:  0 ‘***’ 0.001 ‘**’ 0.01 ‘*’ 0.05 ‘.’ 0.1 ‘ ’ 1</a:t>
            </a:r>
            <a:endParaRPr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C630E8B-9485-421A-82CE-9B32B3E2B5A3}"/>
              </a:ext>
            </a:extLst>
          </p:cNvPr>
          <p:cNvSpPr/>
          <p:nvPr/>
        </p:nvSpPr>
        <p:spPr>
          <a:xfrm>
            <a:off x="7155403" y="3346881"/>
            <a:ext cx="1313894" cy="1686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49CCE10-4BC1-4A9D-809E-159FF0DE43D8}"/>
              </a:ext>
            </a:extLst>
          </p:cNvPr>
          <p:cNvSpPr/>
          <p:nvPr/>
        </p:nvSpPr>
        <p:spPr>
          <a:xfrm>
            <a:off x="8469297" y="3346880"/>
            <a:ext cx="612559" cy="1686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159D549-39D7-4338-B402-7387A604EE9B}"/>
              </a:ext>
            </a:extLst>
          </p:cNvPr>
          <p:cNvSpPr/>
          <p:nvPr/>
        </p:nvSpPr>
        <p:spPr>
          <a:xfrm>
            <a:off x="838200" y="3178206"/>
            <a:ext cx="10303276" cy="48827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C8985B-EFA3-422C-AB43-888F686B0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10303276" cy="5811838"/>
          </a:xfrm>
        </p:spPr>
        <p:txBody>
          <a:bodyPr/>
          <a:lstStyle/>
          <a:p>
            <a:pPr marL="114300" indent="0" algn="just">
              <a:buNone/>
            </a:pPr>
            <a:r>
              <a:rPr lang="ru-RU" dirty="0"/>
              <a:t>В модели </a:t>
            </a:r>
            <a:r>
              <a:rPr lang="en-US" dirty="0"/>
              <a:t>fit2 </a:t>
            </a:r>
            <a:r>
              <a:rPr lang="ru-RU" dirty="0"/>
              <a:t>все коэффициенты регрессии значимы, следовательно, ее можно использовать для прогнозных оценок.</a:t>
            </a:r>
            <a:endParaRPr lang="en-US" dirty="0"/>
          </a:p>
          <a:p>
            <a:pPr marL="114300" indent="0" algn="just">
              <a:buNone/>
            </a:pPr>
            <a:endParaRPr lang="ru-RU" dirty="0"/>
          </a:p>
          <a:p>
            <a:pPr marL="114300" indent="0" algn="just">
              <a:buNone/>
            </a:pPr>
            <a:r>
              <a:rPr lang="ru-RU" dirty="0"/>
              <a:t>Прогнозируемые </a:t>
            </a:r>
            <a:r>
              <a:rPr lang="ru-RU" dirty="0" err="1"/>
              <a:t>постериорные</a:t>
            </a:r>
            <a:r>
              <a:rPr lang="ru-RU" dirty="0"/>
              <a:t> вероятности целесообразно округлить до 3-х десятичных знаков и записать в параметр Х5 тестовых данных:</a:t>
            </a:r>
          </a:p>
          <a:p>
            <a:pPr marL="114300" indent="0">
              <a:buNone/>
            </a:pPr>
            <a:r>
              <a:rPr lang="ru-RU" dirty="0">
                <a:solidFill>
                  <a:srgbClr val="FF0000"/>
                </a:solidFill>
              </a:rPr>
              <a:t>&gt;</a:t>
            </a:r>
            <a:r>
              <a:rPr lang="ru-RU" dirty="0"/>
              <a:t> </a:t>
            </a:r>
            <a:r>
              <a:rPr lang="en-US" dirty="0"/>
              <a:t>test[,5]&lt;-round(predict(fit, test, type="response"), digit=3)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X1   X2    X3     X4    Y	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финансовая устойчивость: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24  1.30 3.12  0.11  56.77 1.000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сохранится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25 17.36 0.65  0.06  12.28 0.000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ухудшится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26  7.72 0.58  4.27   6.85 0.000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ухудшится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27 16.25 0.59  4.03  26.93 0.126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ухудшится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28 14.76 0.68 -7.39 311.13 1.000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сохранится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C92D989-4F55-4985-9E8C-9BCDCE004FD7}"/>
              </a:ext>
            </a:extLst>
          </p:cNvPr>
          <p:cNvSpPr/>
          <p:nvPr/>
        </p:nvSpPr>
        <p:spPr>
          <a:xfrm>
            <a:off x="5066190" y="4057095"/>
            <a:ext cx="1017973" cy="2435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542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3. </a:t>
            </a:r>
            <a:r>
              <a:rPr lang="ru-RU" dirty="0"/>
              <a:t>Метод главных компонент</a:t>
            </a:r>
            <a:endParaRPr dirty="0"/>
          </a:p>
        </p:txBody>
      </p:sp>
      <p:sp>
        <p:nvSpPr>
          <p:cNvPr id="222" name="Google Shape;222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Назначения: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ru-RU"/>
              <a:t>Оценка главных эффектов – факторов более высокого порядка, объясняющих поведение исходных данных, и присвоение этим эффектам некоторых числовых значений</a:t>
            </a:r>
            <a:r>
              <a:rPr lang="ru-RU" dirty="0"/>
              <a:t>;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ru-RU"/>
              <a:t>снижение размерности исходных данных, сокращение количества исходных переменных</a:t>
            </a:r>
            <a:r>
              <a:rPr lang="ru-RU" dirty="0"/>
              <a:t>;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ru-RU"/>
              <a:t>Главные компоненты ортогональны и могут быть использованы для регрессионного моделирования зависимой переменной вместо факторных признаков в ситуациях их коллинеарности или «перегрузки» уравнения регрессии</a:t>
            </a:r>
            <a:endParaRPr dirty="0"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Свойства главных компонент</a:t>
            </a:r>
            <a:r>
              <a:rPr lang="ru-RU" dirty="0"/>
              <a:t>:</a:t>
            </a:r>
            <a:endParaRPr dirty="0"/>
          </a:p>
        </p:txBody>
      </p:sp>
      <p:sp>
        <p:nvSpPr>
          <p:cNvPr id="228" name="Google Shape;228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Calibri"/>
              <a:buAutoNum type="arabicPeriod"/>
            </a:pPr>
            <a:r>
              <a:rPr lang="ru-RU" sz="2380"/>
              <a:t>главные компоненты являются линейными комбинациями исходных переменных, и представляют собой факторы более высокого порядка, или латентные факторы, объясняющие поведение исходных данных; </a:t>
            </a:r>
            <a:endParaRPr dirty="0"/>
          </a:p>
          <a:p>
            <a:pPr marL="51435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Calibri"/>
              <a:buAutoNum type="arabicPeriod"/>
            </a:pPr>
            <a:r>
              <a:rPr lang="ru-RU" sz="2380"/>
              <a:t>главные компоненты ортогональны</a:t>
            </a:r>
            <a:r>
              <a:rPr lang="ru-RU" sz="2380" dirty="0"/>
              <a:t>;</a:t>
            </a:r>
            <a:endParaRPr dirty="0"/>
          </a:p>
          <a:p>
            <a:pPr marL="51435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Calibri"/>
              <a:buAutoNum type="arabicPeriod"/>
            </a:pPr>
            <a:r>
              <a:rPr lang="ru-RU" sz="2380"/>
              <a:t>Главные компоненты можно рассматривать как новую координатную систему, в которой оси содержат числовые оценки латентных факторов, определяющих поведение исходных данных</a:t>
            </a:r>
            <a:r>
              <a:rPr lang="ru-RU" sz="2380" dirty="0"/>
              <a:t>;</a:t>
            </a:r>
            <a:endParaRPr dirty="0"/>
          </a:p>
          <a:p>
            <a:pPr marL="51435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Calibri"/>
              <a:buAutoNum type="arabicPeriod"/>
            </a:pPr>
            <a:r>
              <a:rPr lang="ru-RU" sz="2380"/>
              <a:t>Корреляция между любыми двумя главными компонентами нулевая</a:t>
            </a:r>
            <a:r>
              <a:rPr lang="ru-RU" sz="2380" dirty="0"/>
              <a:t>;</a:t>
            </a:r>
            <a:endParaRPr dirty="0"/>
          </a:p>
          <a:p>
            <a:pPr marL="51435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Calibri"/>
              <a:buAutoNum type="arabicPeriod"/>
            </a:pPr>
            <a:r>
              <a:rPr lang="ru-RU" sz="2380"/>
              <a:t>Главные компоненты проводятся таким образом, что вариация вдоль каждой компоненты максимальна; </a:t>
            </a:r>
            <a:endParaRPr dirty="0"/>
          </a:p>
          <a:p>
            <a:pPr marL="51435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Calibri"/>
              <a:buAutoNum type="arabicPeriod"/>
            </a:pPr>
            <a:r>
              <a:rPr lang="ru-RU" sz="2380"/>
              <a:t>Первая главная компонента объясняет максимальный процент исходной вариации. Каждая последующая главная компонента объясняет меньший процент исходной вариации</a:t>
            </a:r>
            <a:r>
              <a:rPr lang="ru-RU" sz="2380" dirty="0"/>
              <a:t>.</a:t>
            </a:r>
            <a:endParaRPr dirty="0"/>
          </a:p>
          <a:p>
            <a:pPr marL="514350" lvl="0" indent="-36322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Calibri"/>
              <a:buNone/>
            </a:pPr>
            <a:endParaRPr sz="238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Основные этапы компонентного анализа</a:t>
            </a:r>
            <a:r>
              <a:rPr lang="ru-RU" dirty="0"/>
              <a:t>:</a:t>
            </a:r>
            <a:endParaRPr dirty="0"/>
          </a:p>
        </p:txBody>
      </p:sp>
      <p:sp>
        <p:nvSpPr>
          <p:cNvPr id="234" name="Google Shape;234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ru-RU"/>
              <a:t>Определение оптимального количества главных компонент на основе «собственных чисел»,  процента объясняемой вариации и критерия «каменистой осыпи» (Scree plot</a:t>
            </a:r>
            <a:r>
              <a:rPr lang="ru-RU" dirty="0"/>
              <a:t>);</a:t>
            </a:r>
            <a:endParaRPr dirty="0"/>
          </a:p>
          <a:p>
            <a:pPr marL="51435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ru-RU"/>
              <a:t>Вычисление факторных нагрузок – корреляций главных компонент с исходными признаками – и интерпретация главных компонент</a:t>
            </a:r>
            <a:r>
              <a:rPr lang="ru-RU" dirty="0"/>
              <a:t>;</a:t>
            </a:r>
            <a:endParaRPr dirty="0"/>
          </a:p>
          <a:p>
            <a:pPr marL="51435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ru-RU"/>
              <a:t>Вычисление компонентных координат исходных наблюдений в пространстве главных компонент на основе компонентных уравнений, графическое изображение наблюдений в этом пространстве, интерпретация расположения наблюдений с точки зрения главных компонент</a:t>
            </a:r>
            <a:r>
              <a:rPr lang="ru-RU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Реализация компонентного анализа в R</a:t>
            </a:r>
            <a:endParaRPr dirty="0"/>
          </a:p>
        </p:txBody>
      </p:sp>
      <p:sp>
        <p:nvSpPr>
          <p:cNvPr id="240" name="Google Shape;240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/>
              <a:t>Модули R: </a:t>
            </a:r>
            <a:r>
              <a:rPr lang="ru-RU" dirty="0" err="1"/>
              <a:t>factoextra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/>
              <a:t>Формат функции: 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 err="1"/>
              <a:t>princomp</a:t>
            </a:r>
            <a:r>
              <a:rPr lang="ru-RU" dirty="0"/>
              <a:t>(</a:t>
            </a:r>
            <a:r>
              <a:rPr lang="ru-RU" dirty="0">
                <a:solidFill>
                  <a:srgbClr val="0070C0"/>
                </a:solidFill>
              </a:rPr>
              <a:t>данные</a:t>
            </a:r>
            <a:r>
              <a:rPr lang="ru-RU" dirty="0"/>
              <a:t>, </a:t>
            </a:r>
            <a:r>
              <a:rPr lang="ru-RU" dirty="0" err="1"/>
              <a:t>cor</a:t>
            </a:r>
            <a:r>
              <a:rPr lang="ru-RU" dirty="0"/>
              <a:t>=</a:t>
            </a:r>
            <a:r>
              <a:rPr lang="ru-RU" dirty="0">
                <a:solidFill>
                  <a:srgbClr val="00B050"/>
                </a:solidFill>
              </a:rPr>
              <a:t>TRUE</a:t>
            </a:r>
            <a:r>
              <a:rPr lang="ru-RU" dirty="0"/>
              <a:t>, </a:t>
            </a:r>
            <a:r>
              <a:rPr lang="ru-RU" dirty="0" err="1"/>
              <a:t>scores</a:t>
            </a:r>
            <a:r>
              <a:rPr lang="ru-RU" dirty="0"/>
              <a:t>=</a:t>
            </a:r>
            <a:r>
              <a:rPr lang="ru-RU" dirty="0">
                <a:solidFill>
                  <a:srgbClr val="00B050"/>
                </a:solidFill>
              </a:rPr>
              <a:t>TRUE</a:t>
            </a:r>
            <a:r>
              <a:rPr lang="ru-RU" dirty="0"/>
              <a:t>)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 err="1"/>
              <a:t>cor</a:t>
            </a:r>
            <a:r>
              <a:rPr lang="ru-RU" dirty="0"/>
              <a:t>=TRUE: нормировать исходные данные (</a:t>
            </a:r>
            <a:r>
              <a:rPr lang="ru-RU" dirty="0" err="1"/>
              <a:t>центрирование+стандартизирование</a:t>
            </a:r>
            <a:r>
              <a:rPr lang="ru-RU" dirty="0"/>
              <a:t>)</a:t>
            </a:r>
            <a:r>
              <a:rPr lang="en-US" dirty="0"/>
              <a:t> (</a:t>
            </a:r>
            <a:r>
              <a:rPr lang="ru-RU" dirty="0"/>
              <a:t>по умолчанию </a:t>
            </a:r>
            <a:r>
              <a:rPr lang="en-US" dirty="0"/>
              <a:t>FALSE)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 err="1"/>
              <a:t>scores</a:t>
            </a:r>
            <a:r>
              <a:rPr lang="ru-RU" dirty="0"/>
              <a:t>=TRUE: дополнительно вычислить факторные координаты наблюдений в пространстве главных компонент</a:t>
            </a:r>
            <a:r>
              <a:rPr lang="en-US" dirty="0"/>
              <a:t> (</a:t>
            </a:r>
            <a:r>
              <a:rPr lang="ru-RU" dirty="0"/>
              <a:t>по умолчанию </a:t>
            </a:r>
            <a:r>
              <a:rPr lang="en-US" dirty="0"/>
              <a:t>FALSE)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Пример компонентного анализа в R</a:t>
            </a:r>
            <a:endParaRPr dirty="0"/>
          </a:p>
        </p:txBody>
      </p:sp>
      <p:sp>
        <p:nvSpPr>
          <p:cNvPr id="246" name="Google Shape;246;p40"/>
          <p:cNvSpPr txBox="1">
            <a:spLocks noGrp="1"/>
          </p:cNvSpPr>
          <p:nvPr>
            <p:ph type="body" idx="1"/>
          </p:nvPr>
        </p:nvSpPr>
        <p:spPr>
          <a:xfrm>
            <a:off x="838200" y="139949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	</a:t>
            </a:r>
            <a:r>
              <a:rPr lang="ru-RU" sz="2000" dirty="0"/>
              <a:t>Для оценки удовлетворенности населения жизнью проведен социологический опрос в 80 странах мира. В таблице представлены агрегированные результаты проведенного опроса в разрезе стран, единицей измерения которого является доля (%) респондентов, положительно оценивающих параметр. В качестве основных параметров удовлетворенности жизни выбраны следующие:</a:t>
            </a:r>
            <a:endParaRPr lang="en-US"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dirty="0"/>
              <a:t>x1 – работа, %;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dirty="0"/>
              <a:t>x2 – здоровье, %;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dirty="0"/>
              <a:t>x3 – материальное благополучие, %;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dirty="0"/>
              <a:t>х4 – достижение поставленных целей, %;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dirty="0"/>
              <a:t>х5 – социальный статус, %;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dirty="0"/>
              <a:t>х6 – социальные контакты, %.</a:t>
            </a:r>
            <a:endParaRPr lang="en-US"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	</a:t>
            </a:r>
            <a:r>
              <a:rPr lang="ru-RU" sz="2000" dirty="0"/>
              <a:t>Необходимо с помощью метода главных компонент выявить факторы удовлетворенности населения жизнью, ранжировать страны по уровню удовлетворенности жизнью.</a:t>
            </a:r>
            <a:endParaRPr sz="20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838200" y="58275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ru-RU" sz="2400" dirty="0"/>
              <a:t>Проведение множественного регрессионного анализа включает в себя следующие </a:t>
            </a:r>
            <a:r>
              <a:rPr lang="ru-RU" sz="2400" b="1" dirty="0"/>
              <a:t>этапы:</a:t>
            </a:r>
          </a:p>
          <a:p>
            <a:pPr marL="114300" indent="0">
              <a:buNone/>
            </a:pPr>
            <a:r>
              <a:rPr lang="ru-RU" sz="2400" dirty="0"/>
              <a:t>1. Подбор и содержательное обоснование факторных признаков;</a:t>
            </a:r>
          </a:p>
          <a:p>
            <a:pPr marL="114300" indent="0">
              <a:buNone/>
            </a:pPr>
            <a:r>
              <a:rPr lang="ru-RU" sz="2400" dirty="0"/>
              <a:t>2. Анализ матрицы корреляций, проверка </a:t>
            </a:r>
            <a:r>
              <a:rPr lang="ru-RU" sz="2400" dirty="0" err="1"/>
              <a:t>коллинеарности</a:t>
            </a:r>
            <a:r>
              <a:rPr lang="ru-RU" sz="2400" dirty="0"/>
              <a:t> между факторными признаками;</a:t>
            </a:r>
          </a:p>
          <a:p>
            <a:pPr marL="114300" indent="0">
              <a:buNone/>
            </a:pPr>
            <a:r>
              <a:rPr lang="ru-RU" sz="2400" dirty="0"/>
              <a:t>3. Проверка наличия в значениях факторных признаков  автокорреляции (для временных рядов);</a:t>
            </a:r>
          </a:p>
          <a:p>
            <a:pPr marL="114300" indent="0">
              <a:buNone/>
            </a:pPr>
            <a:r>
              <a:rPr lang="ru-RU" sz="2400" dirty="0"/>
              <a:t>4. Выбор формы модели, характеризующей связь между факторными и результативным признаками;</a:t>
            </a:r>
          </a:p>
          <a:p>
            <a:pPr marL="114300" indent="0">
              <a:buNone/>
            </a:pPr>
            <a:r>
              <a:rPr lang="ru-RU" sz="2400" dirty="0"/>
              <a:t>5. Оценка параметров уравнения множественной регрессии;</a:t>
            </a:r>
          </a:p>
          <a:p>
            <a:pPr marL="114300" indent="0">
              <a:buNone/>
            </a:pPr>
            <a:r>
              <a:rPr lang="ru-RU" sz="2400" dirty="0"/>
              <a:t>6. Общая оценка модели, основанная на базе исходной статистической информации и остаточный анализ;</a:t>
            </a:r>
          </a:p>
          <a:p>
            <a:pPr marL="114300" indent="0">
              <a:buNone/>
            </a:pPr>
            <a:r>
              <a:rPr lang="ru-RU" sz="2400" dirty="0"/>
              <a:t>7. Прогнозирование значений результативного показателя на основе разработанной модели и оценка результатов.</a:t>
            </a:r>
          </a:p>
          <a:p>
            <a:pPr marL="177800" indent="0">
              <a:spcBef>
                <a:spcPts val="0"/>
              </a:spcBef>
              <a:buSzPts val="28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91616C-9022-4C5B-9514-9209EFB7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(Фрагмент исходных данных)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C151AB-1D5B-45A0-90F8-117BAF74E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D908202-D25A-4B6A-90DB-3285D82A8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88860"/>
              </p:ext>
            </p:extLst>
          </p:nvPr>
        </p:nvGraphicFramePr>
        <p:xfrm>
          <a:off x="2126648" y="1825625"/>
          <a:ext cx="7938703" cy="35098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6645">
                  <a:extLst>
                    <a:ext uri="{9D8B030D-6E8A-4147-A177-3AD203B41FA5}">
                      <a16:colId xmlns:a16="http://schemas.microsoft.com/office/drawing/2014/main" val="669434458"/>
                    </a:ext>
                  </a:extLst>
                </a:gridCol>
                <a:gridCol w="2012996">
                  <a:extLst>
                    <a:ext uri="{9D8B030D-6E8A-4147-A177-3AD203B41FA5}">
                      <a16:colId xmlns:a16="http://schemas.microsoft.com/office/drawing/2014/main" val="864090195"/>
                    </a:ext>
                  </a:extLst>
                </a:gridCol>
                <a:gridCol w="838177">
                  <a:extLst>
                    <a:ext uri="{9D8B030D-6E8A-4147-A177-3AD203B41FA5}">
                      <a16:colId xmlns:a16="http://schemas.microsoft.com/office/drawing/2014/main" val="290404585"/>
                    </a:ext>
                  </a:extLst>
                </a:gridCol>
                <a:gridCol w="838177">
                  <a:extLst>
                    <a:ext uri="{9D8B030D-6E8A-4147-A177-3AD203B41FA5}">
                      <a16:colId xmlns:a16="http://schemas.microsoft.com/office/drawing/2014/main" val="2173603631"/>
                    </a:ext>
                  </a:extLst>
                </a:gridCol>
                <a:gridCol w="838177">
                  <a:extLst>
                    <a:ext uri="{9D8B030D-6E8A-4147-A177-3AD203B41FA5}">
                      <a16:colId xmlns:a16="http://schemas.microsoft.com/office/drawing/2014/main" val="3792565289"/>
                    </a:ext>
                  </a:extLst>
                </a:gridCol>
                <a:gridCol w="838177">
                  <a:extLst>
                    <a:ext uri="{9D8B030D-6E8A-4147-A177-3AD203B41FA5}">
                      <a16:colId xmlns:a16="http://schemas.microsoft.com/office/drawing/2014/main" val="820102142"/>
                    </a:ext>
                  </a:extLst>
                </a:gridCol>
                <a:gridCol w="838177">
                  <a:extLst>
                    <a:ext uri="{9D8B030D-6E8A-4147-A177-3AD203B41FA5}">
                      <a16:colId xmlns:a16="http://schemas.microsoft.com/office/drawing/2014/main" val="3402377963"/>
                    </a:ext>
                  </a:extLst>
                </a:gridCol>
                <a:gridCol w="838177">
                  <a:extLst>
                    <a:ext uri="{9D8B030D-6E8A-4147-A177-3AD203B41FA5}">
                      <a16:colId xmlns:a16="http://schemas.microsoft.com/office/drawing/2014/main" val="2240617017"/>
                    </a:ext>
                  </a:extLst>
                </a:gridCol>
              </a:tblGrid>
              <a:tr h="319078">
                <a:tc>
                  <a:txBody>
                    <a:bodyPr/>
                    <a:lstStyle/>
                    <a:p>
                      <a:pPr algn="ctr" fontAlgn="b"/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0124586"/>
                  </a:ext>
                </a:extLst>
              </a:tr>
              <a:tr h="31907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Denmark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1585085"/>
                  </a:ext>
                </a:extLst>
              </a:tr>
              <a:tr h="31907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Switzerland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5719975"/>
                  </a:ext>
                </a:extLst>
              </a:tr>
              <a:tr h="31907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Austria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6484463"/>
                  </a:ext>
                </a:extLst>
              </a:tr>
              <a:tr h="31907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Iceland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1937233"/>
                  </a:ext>
                </a:extLst>
              </a:tr>
              <a:tr h="31907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Bahamas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1528527"/>
                  </a:ext>
                </a:extLst>
              </a:tr>
              <a:tr h="31907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Finland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1710062"/>
                  </a:ext>
                </a:extLst>
              </a:tr>
              <a:tr h="31907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Sweden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2413014"/>
                  </a:ext>
                </a:extLst>
              </a:tr>
              <a:tr h="31907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Butane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7280592"/>
                  </a:ext>
                </a:extLst>
              </a:tr>
              <a:tr h="31907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Brunei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5029337"/>
                  </a:ext>
                </a:extLst>
              </a:tr>
              <a:tr h="31907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Canada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9242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410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E06C1D1-48B9-4212-8065-FD37B5ADD9E6}"/>
              </a:ext>
            </a:extLst>
          </p:cNvPr>
          <p:cNvSpPr/>
          <p:nvPr/>
        </p:nvSpPr>
        <p:spPr>
          <a:xfrm>
            <a:off x="838200" y="1825625"/>
            <a:ext cx="10515600" cy="32524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1" name="Google Shape;251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Ввод</a:t>
            </a:r>
            <a:endParaRPr dirty="0"/>
          </a:p>
        </p:txBody>
      </p:sp>
      <p:sp>
        <p:nvSpPr>
          <p:cNvPr id="252" name="Google Shape;252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F0000"/>
                </a:solidFill>
              </a:rPr>
              <a:t>&gt;</a:t>
            </a:r>
            <a:r>
              <a:rPr lang="ru-RU" dirty="0"/>
              <a:t> </a:t>
            </a:r>
            <a:r>
              <a:rPr lang="ru-RU" dirty="0" err="1"/>
              <a:t>library</a:t>
            </a:r>
            <a:r>
              <a:rPr lang="ru-RU" dirty="0"/>
              <a:t>(</a:t>
            </a:r>
            <a:r>
              <a:rPr lang="ru-RU" dirty="0" err="1"/>
              <a:t>factoextra</a:t>
            </a:r>
            <a:r>
              <a:rPr lang="ru-RU" dirty="0"/>
              <a:t>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rgbClr val="FF0000"/>
                </a:solidFill>
              </a:rPr>
              <a:t>&gt;</a:t>
            </a:r>
            <a:r>
              <a:rPr lang="ru-RU" dirty="0"/>
              <a:t> </a:t>
            </a:r>
            <a:r>
              <a:rPr lang="ru-RU" dirty="0" err="1"/>
              <a:t>pca</a:t>
            </a:r>
            <a:r>
              <a:rPr lang="ru-RU" dirty="0"/>
              <a:t>&lt;-</a:t>
            </a:r>
            <a:r>
              <a:rPr lang="ru-RU" dirty="0" err="1"/>
              <a:t>princomp</a:t>
            </a:r>
            <a:r>
              <a:rPr lang="ru-RU" dirty="0"/>
              <a:t>(</a:t>
            </a:r>
            <a:r>
              <a:rPr lang="ru-RU" dirty="0" err="1"/>
              <a:t>myData</a:t>
            </a:r>
            <a:r>
              <a:rPr lang="ru-RU" dirty="0"/>
              <a:t>, </a:t>
            </a:r>
            <a:r>
              <a:rPr lang="ru-RU" dirty="0" err="1"/>
              <a:t>cor</a:t>
            </a:r>
            <a:r>
              <a:rPr lang="ru-RU" dirty="0"/>
              <a:t>=</a:t>
            </a:r>
            <a:r>
              <a:rPr lang="en-US" dirty="0"/>
              <a:t>TRUE</a:t>
            </a:r>
            <a:r>
              <a:rPr lang="ru-RU" dirty="0"/>
              <a:t>, </a:t>
            </a:r>
            <a:r>
              <a:rPr lang="ru-RU" dirty="0" err="1"/>
              <a:t>scores</a:t>
            </a:r>
            <a:r>
              <a:rPr lang="ru-RU" dirty="0"/>
              <a:t>=TRUE)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rgbClr val="FF0000"/>
                </a:solidFill>
              </a:rPr>
              <a:t>&gt;</a:t>
            </a:r>
            <a:r>
              <a:rPr lang="ru-RU" dirty="0"/>
              <a:t> </a:t>
            </a:r>
            <a:r>
              <a:rPr lang="ru-RU" dirty="0" err="1"/>
              <a:t>summary</a:t>
            </a:r>
            <a:r>
              <a:rPr lang="ru-RU" dirty="0"/>
              <a:t>(</a:t>
            </a:r>
            <a:r>
              <a:rPr lang="ru-RU" dirty="0" err="1"/>
              <a:t>pca</a:t>
            </a:r>
            <a:r>
              <a:rPr lang="ru-RU" dirty="0"/>
              <a:t>) 		</a:t>
            </a:r>
            <a:r>
              <a:rPr lang="en-US" dirty="0">
                <a:solidFill>
                  <a:srgbClr val="008000"/>
                </a:solidFill>
              </a:rPr>
              <a:t>#</a:t>
            </a:r>
            <a:r>
              <a:rPr lang="ru-RU" dirty="0">
                <a:solidFill>
                  <a:srgbClr val="008000"/>
                </a:solidFill>
              </a:rPr>
              <a:t>вывод результатов компонентной модели</a:t>
            </a:r>
            <a:endParaRPr dirty="0">
              <a:solidFill>
                <a:srgbClr val="008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F0000"/>
                </a:solidFill>
              </a:rPr>
              <a:t>&gt;</a:t>
            </a:r>
            <a:r>
              <a:rPr lang="ru-RU" dirty="0"/>
              <a:t> (</a:t>
            </a:r>
            <a:r>
              <a:rPr lang="ru-RU" dirty="0" err="1"/>
              <a:t>scree</a:t>
            </a:r>
            <a:r>
              <a:rPr lang="ru-RU" dirty="0"/>
              <a:t>&lt;-</a:t>
            </a:r>
            <a:r>
              <a:rPr lang="ru-RU" dirty="0" err="1"/>
              <a:t>fviz_eig</a:t>
            </a:r>
            <a:r>
              <a:rPr lang="ru-RU" dirty="0"/>
              <a:t>(</a:t>
            </a:r>
            <a:r>
              <a:rPr lang="ru-RU" dirty="0" err="1"/>
              <a:t>pca</a:t>
            </a:r>
            <a:r>
              <a:rPr lang="ru-RU" dirty="0"/>
              <a:t>)) 	</a:t>
            </a:r>
            <a:r>
              <a:rPr lang="en-US" dirty="0">
                <a:solidFill>
                  <a:srgbClr val="008000"/>
                </a:solidFill>
              </a:rPr>
              <a:t>#</a:t>
            </a:r>
            <a:r>
              <a:rPr lang="ru-RU" dirty="0">
                <a:solidFill>
                  <a:srgbClr val="008000"/>
                </a:solidFill>
              </a:rPr>
              <a:t>график каменистой осыпи</a:t>
            </a:r>
            <a:endParaRPr dirty="0">
              <a:solidFill>
                <a:srgbClr val="008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F0000"/>
                </a:solidFill>
              </a:rPr>
              <a:t>&gt;</a:t>
            </a:r>
            <a:r>
              <a:rPr lang="ru-RU" dirty="0"/>
              <a:t> (</a:t>
            </a:r>
            <a:r>
              <a:rPr lang="ru-RU" dirty="0" err="1"/>
              <a:t>pca_ind</a:t>
            </a:r>
            <a:r>
              <a:rPr lang="ru-RU" dirty="0"/>
              <a:t>&lt;-</a:t>
            </a:r>
            <a:r>
              <a:rPr lang="ru-RU" dirty="0" err="1"/>
              <a:t>fviz_pca_ind</a:t>
            </a:r>
            <a:r>
              <a:rPr lang="ru-RU" dirty="0"/>
              <a:t>(</a:t>
            </a:r>
            <a:r>
              <a:rPr lang="ru-RU" dirty="0" err="1"/>
              <a:t>pca</a:t>
            </a:r>
            <a:r>
              <a:rPr lang="ru-RU" dirty="0"/>
              <a:t>, </a:t>
            </a:r>
            <a:r>
              <a:rPr lang="ru-RU" dirty="0" err="1"/>
              <a:t>col.ind</a:t>
            </a:r>
            <a:r>
              <a:rPr lang="ru-RU" dirty="0"/>
              <a:t>="cos2", </a:t>
            </a:r>
            <a:r>
              <a:rPr lang="ru-RU" dirty="0" err="1"/>
              <a:t>repel</a:t>
            </a:r>
            <a:r>
              <a:rPr lang="ru-RU" dirty="0"/>
              <a:t>=TRUE))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F0000"/>
                </a:solidFill>
              </a:rPr>
              <a:t>&gt;</a:t>
            </a:r>
            <a:r>
              <a:rPr lang="ru-RU" dirty="0"/>
              <a:t> (</a:t>
            </a:r>
            <a:r>
              <a:rPr lang="ru-RU" dirty="0" err="1"/>
              <a:t>pca_var</a:t>
            </a:r>
            <a:r>
              <a:rPr lang="ru-RU" dirty="0"/>
              <a:t>&lt;-</a:t>
            </a:r>
            <a:r>
              <a:rPr lang="ru-RU" dirty="0" err="1"/>
              <a:t>fviz_pca_var</a:t>
            </a:r>
            <a:r>
              <a:rPr lang="ru-RU" dirty="0"/>
              <a:t>(</a:t>
            </a:r>
            <a:r>
              <a:rPr lang="ru-RU" dirty="0" err="1"/>
              <a:t>res.pca</a:t>
            </a:r>
            <a:r>
              <a:rPr lang="ru-RU" dirty="0"/>
              <a:t>, </a:t>
            </a:r>
            <a:r>
              <a:rPr lang="ru-RU" dirty="0" err="1"/>
              <a:t>col.var</a:t>
            </a:r>
            <a:r>
              <a:rPr lang="ru-RU" dirty="0"/>
              <a:t> = "</a:t>
            </a:r>
            <a:r>
              <a:rPr lang="ru-RU" dirty="0" err="1"/>
              <a:t>contrib</a:t>
            </a:r>
            <a:r>
              <a:rPr lang="ru-RU" dirty="0"/>
              <a:t>", </a:t>
            </a:r>
            <a:r>
              <a:rPr lang="ru-RU" dirty="0" err="1"/>
              <a:t>repel</a:t>
            </a:r>
            <a:r>
              <a:rPr lang="ru-RU" dirty="0"/>
              <a:t> = TRUE))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F0000"/>
                </a:solidFill>
              </a:rPr>
              <a:t>&gt;</a:t>
            </a:r>
            <a:r>
              <a:rPr lang="ru-RU" dirty="0"/>
              <a:t> (</a:t>
            </a:r>
            <a:r>
              <a:rPr lang="ru-RU" dirty="0" err="1"/>
              <a:t>pca_biplot</a:t>
            </a:r>
            <a:r>
              <a:rPr lang="ru-RU" dirty="0"/>
              <a:t>&lt;-</a:t>
            </a:r>
            <a:r>
              <a:rPr lang="ru-RU" dirty="0" err="1"/>
              <a:t>fviz_pca_biplot</a:t>
            </a:r>
            <a:r>
              <a:rPr lang="ru-RU" dirty="0"/>
              <a:t>(</a:t>
            </a:r>
            <a:r>
              <a:rPr lang="ru-RU" dirty="0" err="1"/>
              <a:t>pca</a:t>
            </a:r>
            <a:r>
              <a:rPr lang="ru-RU" dirty="0"/>
              <a:t>, </a:t>
            </a:r>
            <a:r>
              <a:rPr lang="ru-RU" dirty="0" err="1"/>
              <a:t>repel</a:t>
            </a:r>
            <a:r>
              <a:rPr lang="ru-RU" dirty="0"/>
              <a:t> = TRUE))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C7460-DD18-417E-AB71-719EDC16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 «каменистой осыпи»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C519F5-1FB7-4900-B5CD-79503EF78D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Google Shape;259;p42">
            <a:extLst>
              <a:ext uri="{FF2B5EF4-FFF2-40B4-BE49-F238E27FC236}">
                <a16:creationId xmlns:a16="http://schemas.microsoft.com/office/drawing/2014/main" id="{963A8505-5EBA-4607-A043-F919B8E14DF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62338" y="2035527"/>
            <a:ext cx="4465422" cy="4457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2683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Анализ критерия «каменистой осыпи»</a:t>
            </a:r>
            <a:endParaRPr dirty="0"/>
          </a:p>
        </p:txBody>
      </p:sp>
      <p:sp>
        <p:nvSpPr>
          <p:cNvPr id="258" name="Google Shape;258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59" name="Google Shape;25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338" y="2035527"/>
            <a:ext cx="4465422" cy="44573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B1444DB6-DCC3-477B-8B81-208DDCF5B25C}"/>
              </a:ext>
            </a:extLst>
          </p:cNvPr>
          <p:cNvCxnSpPr/>
          <p:nvPr/>
        </p:nvCxnSpPr>
        <p:spPr>
          <a:xfrm>
            <a:off x="3787805" y="4649865"/>
            <a:ext cx="4616389" cy="152696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8E41739-EBA0-4EAE-99E3-47839CC32F3E}"/>
              </a:ext>
            </a:extLst>
          </p:cNvPr>
          <p:cNvCxnSpPr/>
          <p:nvPr/>
        </p:nvCxnSpPr>
        <p:spPr>
          <a:xfrm>
            <a:off x="3746377" y="5024761"/>
            <a:ext cx="4731798" cy="5466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D57B781-554B-4EF9-AC14-B9838F844046}"/>
              </a:ext>
            </a:extLst>
          </p:cNvPr>
          <p:cNvCxnSpPr/>
          <p:nvPr/>
        </p:nvCxnSpPr>
        <p:spPr>
          <a:xfrm>
            <a:off x="3906175" y="1690825"/>
            <a:ext cx="1305017" cy="470109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3995390-E18D-440F-B0E2-D1A57A5FC747}"/>
              </a:ext>
            </a:extLst>
          </p:cNvPr>
          <p:cNvCxnSpPr/>
          <p:nvPr/>
        </p:nvCxnSpPr>
        <p:spPr>
          <a:xfrm>
            <a:off x="3787805" y="5157926"/>
            <a:ext cx="4690370" cy="5415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522434E-C901-4BE0-89E2-A9C3297A48F7}"/>
              </a:ext>
            </a:extLst>
          </p:cNvPr>
          <p:cNvSpPr/>
          <p:nvPr/>
        </p:nvSpPr>
        <p:spPr>
          <a:xfrm>
            <a:off x="838200" y="2121763"/>
            <a:ext cx="10392052" cy="5149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0DFAE-1DBF-498B-8EFD-A784EE02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собственных значений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EBE425-69A1-41D7-B0F9-816C9B8F9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6029"/>
            <a:ext cx="10515600" cy="4351338"/>
          </a:xfrm>
        </p:spPr>
        <p:txBody>
          <a:bodyPr/>
          <a:lstStyle/>
          <a:p>
            <a:pPr marL="114300" indent="0">
              <a:buNone/>
            </a:pPr>
            <a:r>
              <a:rPr lang="ru-RU" dirty="0"/>
              <a:t>Для получения собственных значений выполняется команда:</a:t>
            </a:r>
            <a:endParaRPr lang="en-US" dirty="0"/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(</a:t>
            </a:r>
            <a:r>
              <a:rPr lang="en-US" dirty="0" err="1"/>
              <a:t>eig</a:t>
            </a:r>
            <a:r>
              <a:rPr lang="en-US" dirty="0"/>
              <a:t> &lt;- </a:t>
            </a:r>
            <a:r>
              <a:rPr lang="en-US" dirty="0" err="1"/>
              <a:t>get_eigenvalue</a:t>
            </a:r>
            <a:r>
              <a:rPr lang="en-US" dirty="0"/>
              <a:t>(</a:t>
            </a:r>
            <a:r>
              <a:rPr lang="en-US" dirty="0" err="1"/>
              <a:t>pca</a:t>
            </a:r>
            <a:r>
              <a:rPr lang="en-US" dirty="0"/>
              <a:t>)) </a:t>
            </a:r>
          </a:p>
          <a:p>
            <a:pPr marL="114300" indent="0">
              <a:buNone/>
            </a:pPr>
            <a:r>
              <a:rPr lang="ru-RU" dirty="0"/>
              <a:t>(красным выделены собственные значения компонент выше 1.0)</a:t>
            </a:r>
            <a:endParaRPr lang="en-US" dirty="0"/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C31BDD5-B454-428B-BE72-35BF74E30AA5}"/>
              </a:ext>
            </a:extLst>
          </p:cNvPr>
          <p:cNvSpPr/>
          <p:nvPr/>
        </p:nvSpPr>
        <p:spPr>
          <a:xfrm>
            <a:off x="1212542" y="3302822"/>
            <a:ext cx="1014125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eigenvalue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variance.percent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cumulative.variance.percent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Dim.1 4.770138754      68.14483935                    68.14484</a:t>
            </a:r>
          </a:p>
          <a:p>
            <a:r>
              <a:rPr lang="ru-RU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Dim.2 1.101938454      15.74197791                    83.88682</a:t>
            </a:r>
          </a:p>
          <a:p>
            <a:r>
              <a:rPr lang="ru-RU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Dim.3 0.890189974      12.71699963                    96.60382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Dim.4 0.152175582       2.17393688                    98.77775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Dim.5 0.071079265       1.01541807                    99.79317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Dim.6 0.011891167       0.16987381                    99.96305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Dim.7 0.002586805       0.03695435                   100.00000</a:t>
            </a:r>
          </a:p>
        </p:txBody>
      </p:sp>
    </p:spTree>
    <p:extLst>
      <p:ext uri="{BB962C8B-B14F-4D97-AF65-F5344CB8AC3E}">
        <p14:creationId xmlns:p14="http://schemas.microsoft.com/office/powerpoint/2010/main" val="5312742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352D6-F90B-4A19-86BA-A1FCAD937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матрицы факторных нагрузок и интерпретация главных осей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460AFA-5859-438B-9EC0-082FF3FCB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A7D11-3C2E-42F3-ADCD-0B666B376046}"/>
              </a:ext>
            </a:extLst>
          </p:cNvPr>
          <p:cNvSpPr/>
          <p:nvPr/>
        </p:nvSpPr>
        <p:spPr>
          <a:xfrm>
            <a:off x="1663083" y="1969969"/>
            <a:ext cx="95050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Loadings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Comp.1 Comp.2 Comp.3 Comp.4 Comp.5 Comp.6 Comp.7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X1  </a:t>
            </a:r>
            <a:r>
              <a:rPr lang="ru-RU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0.437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0.168  0.133  0.287  0.607  0.530  0.174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X2  0.323 </a:t>
            </a:r>
            <a:r>
              <a:rPr lang="ru-RU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-0.453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-0.493 -0.583  0.324              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X3        </a:t>
            </a:r>
            <a:r>
              <a:rPr lang="ru-RU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0.696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-0.714                            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X4  0.356 </a:t>
            </a:r>
            <a:r>
              <a:rPr lang="ru-RU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-0.412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-0.393  0.637 -0.376              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X5  </a:t>
            </a:r>
            <a:r>
              <a:rPr lang="ru-RU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0.439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0.195  0.166  0.165  0.253 -0.735 -0.332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X6  </a:t>
            </a:r>
            <a:r>
              <a:rPr lang="ru-RU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0.439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0.165  0.162 -0.264 -0.447  0.390 -0.576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X7  </a:t>
            </a:r>
            <a:r>
              <a:rPr lang="ru-RU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0.436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0.217  0.144 -0.272 -0.347 -0.157  0.723</a:t>
            </a:r>
          </a:p>
        </p:txBody>
      </p:sp>
    </p:spTree>
    <p:extLst>
      <p:ext uri="{BB962C8B-B14F-4D97-AF65-F5344CB8AC3E}">
        <p14:creationId xmlns:p14="http://schemas.microsoft.com/office/powerpoint/2010/main" val="831143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F33A41E-5E30-4BA3-8511-7549DBDE5296}"/>
              </a:ext>
            </a:extLst>
          </p:cNvPr>
          <p:cNvSpPr/>
          <p:nvPr/>
        </p:nvSpPr>
        <p:spPr>
          <a:xfrm>
            <a:off x="1091953" y="2032986"/>
            <a:ext cx="10022890" cy="41876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0" name="Google Shape;270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Фрагмент таблицы факторных координат наблюдений в пространстве главных осей</a:t>
            </a:r>
            <a:endParaRPr dirty="0"/>
          </a:p>
        </p:txBody>
      </p:sp>
      <p:sp>
        <p:nvSpPr>
          <p:cNvPr id="272" name="Google Shape;272;p44"/>
          <p:cNvSpPr txBox="1"/>
          <p:nvPr/>
        </p:nvSpPr>
        <p:spPr>
          <a:xfrm>
            <a:off x="1253100" y="1126050"/>
            <a:ext cx="9685800" cy="46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head(</a:t>
            </a:r>
            <a:r>
              <a:rPr lang="ru-R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pca$scores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	Comp.1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Comp.2  	Comp.3</a:t>
            </a:r>
            <a:endParaRPr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Denmark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25.19313677  19.7417322  -1.62598372</a:t>
            </a:r>
            <a:endParaRPr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Switzerland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30.78631495   4.6186977  -4.48419276</a:t>
            </a:r>
            <a:endParaRPr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Austria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20.80773410  13.4964808   4.74955319</a:t>
            </a:r>
            <a:endParaRPr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Iceland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10.66503048  -0.1101565  -8.09515801</a:t>
            </a:r>
            <a:endParaRPr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Bahamas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25.54716987 -12.1235304  -6.91910388</a:t>
            </a:r>
            <a:endParaRPr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7026D7-0143-4BE7-B8A1-7B337D673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066" y="681037"/>
            <a:ext cx="5875538" cy="586679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D01E4-2F42-4B31-AE8A-FE2B8C428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802" y="-176413"/>
            <a:ext cx="10515600" cy="1325563"/>
          </a:xfrm>
        </p:spPr>
        <p:txBody>
          <a:bodyPr/>
          <a:lstStyle/>
          <a:p>
            <a:r>
              <a:rPr lang="ru-RU" sz="2800" dirty="0"/>
              <a:t>График наблюдений в пространстве главных компонент</a:t>
            </a:r>
          </a:p>
        </p:txBody>
      </p:sp>
    </p:spTree>
    <p:extLst>
      <p:ext uri="{BB962C8B-B14F-4D97-AF65-F5344CB8AC3E}">
        <p14:creationId xmlns:p14="http://schemas.microsoft.com/office/powerpoint/2010/main" val="32045348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E04130-9995-4BDF-BC6D-E25CF6FE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532"/>
            <a:ext cx="10515600" cy="1325563"/>
          </a:xfrm>
        </p:spPr>
        <p:txBody>
          <a:bodyPr/>
          <a:lstStyle/>
          <a:p>
            <a:pPr algn="ctr"/>
            <a:r>
              <a:rPr lang="ru-RU" sz="2800" dirty="0"/>
              <a:t>График переменных (собственных векторов переменных) </a:t>
            </a:r>
            <a:br>
              <a:rPr lang="en-US" sz="2800" dirty="0"/>
            </a:br>
            <a:r>
              <a:rPr lang="ru-RU" sz="2800" dirty="0"/>
              <a:t>в пространстве главных компонент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444830-B0EE-4F66-A747-B8704112B3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851B03-B7C3-472C-9FF6-CCEFF8F46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359" y="1262601"/>
            <a:ext cx="5023282" cy="501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552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Результаты компонентного анализа</a:t>
            </a:r>
            <a:endParaRPr dirty="0"/>
          </a:p>
        </p:txBody>
      </p:sp>
      <p:sp>
        <p:nvSpPr>
          <p:cNvPr id="265" name="Google Shape;265;p43"/>
          <p:cNvSpPr txBox="1">
            <a:spLocks noGrp="1"/>
          </p:cNvSpPr>
          <p:nvPr>
            <p:ph type="body" idx="1"/>
          </p:nvPr>
        </p:nvSpPr>
        <p:spPr>
          <a:xfrm>
            <a:off x="956750" y="150387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28650" lvl="0" indent="-514350" algn="l" rtl="0">
              <a:spcBef>
                <a:spcPts val="10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ru-RU" dirty="0"/>
              <a:t>На степень удовлетворенности жизнью влияют основные параметры: социальное благосостояние; личное благосостояние. В сумме эти две главные компоненты позволяют описать 83.9% исходной вариации.</a:t>
            </a:r>
          </a:p>
          <a:p>
            <a:pPr marL="628650" lvl="0" indent="-514350" algn="l" rtl="0">
              <a:spcBef>
                <a:spcPts val="10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dirty="0"/>
          </a:p>
          <a:p>
            <a:pPr marL="628650" lvl="0" indent="-51435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ru-RU" dirty="0"/>
              <a:t>Наилучшее социальное благосостояние, согласно результатам опроса, в странах: </a:t>
            </a:r>
            <a:r>
              <a:rPr lang="ru-RU" dirty="0" err="1"/>
              <a:t>Сент</a:t>
            </a:r>
            <a:r>
              <a:rPr lang="ru-RU" dirty="0"/>
              <a:t>-Китс и Невис, Швейцария, Люксембург, Малайзия, Багамы, Дания. Наихудшее: Гвинея-Бисау, Кот-д’Ивуар, Белиз, Южная Корея, Румыния, Йемен.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Требования к данным</a:t>
            </a:r>
            <a:endParaRPr dirty="0"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/>
              <a:t>1) нормальное распределение факторных и результативного признаков;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/>
              <a:t>2) точек данных должно быть по меньшей мере 20 на каждый включаемый в итоговое уравнение регрессии факторный признак.</a:t>
            </a: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CB342C9-130C-45B2-81ED-57E71A4EFCD0}"/>
              </a:ext>
            </a:extLst>
          </p:cNvPr>
          <p:cNvSpPr/>
          <p:nvPr/>
        </p:nvSpPr>
        <p:spPr>
          <a:xfrm>
            <a:off x="838200" y="2192783"/>
            <a:ext cx="10515600" cy="101205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C370D2B-E5E1-4C0A-AD39-F1D0C85AC9EC}"/>
              </a:ext>
            </a:extLst>
          </p:cNvPr>
          <p:cNvSpPr/>
          <p:nvPr/>
        </p:nvSpPr>
        <p:spPr>
          <a:xfrm>
            <a:off x="838200" y="4589755"/>
            <a:ext cx="10515600" cy="47939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7" name="Google Shape;277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45"/>
          <p:cNvSpPr txBox="1">
            <a:spLocks noGrp="1"/>
          </p:cNvSpPr>
          <p:nvPr>
            <p:ph type="body" idx="1"/>
          </p:nvPr>
        </p:nvSpPr>
        <p:spPr>
          <a:xfrm>
            <a:off x="838200" y="1523784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 dirty="0"/>
              <a:t>Вычисление факторных координат новых наблюдений: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rgbClr val="FF0000"/>
                </a:solidFill>
              </a:rPr>
              <a:t>&gt;</a:t>
            </a:r>
            <a:r>
              <a:rPr lang="ru-RU" dirty="0"/>
              <a:t> </a:t>
            </a:r>
            <a:r>
              <a:rPr lang="ru-RU" dirty="0" err="1"/>
              <a:t>predict</a:t>
            </a:r>
            <a:r>
              <a:rPr lang="ru-RU" dirty="0"/>
              <a:t>(</a:t>
            </a:r>
            <a:r>
              <a:rPr lang="ru-RU" dirty="0" err="1"/>
              <a:t>pca</a:t>
            </a:r>
            <a:r>
              <a:rPr lang="ru-RU" dirty="0"/>
              <a:t>, </a:t>
            </a:r>
            <a:r>
              <a:rPr lang="ru-RU" dirty="0" err="1"/>
              <a:t>newdata</a:t>
            </a:r>
            <a:r>
              <a:rPr lang="ru-RU" dirty="0"/>
              <a:t> = </a:t>
            </a:r>
            <a:r>
              <a:rPr lang="ru-RU" dirty="0" err="1"/>
              <a:t>прогнозируемые_данные</a:t>
            </a:r>
            <a:r>
              <a:rPr lang="ru-RU" dirty="0"/>
              <a:t>)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rgbClr val="FF0000"/>
                </a:solidFill>
              </a:rPr>
              <a:t>&gt;</a:t>
            </a:r>
            <a:r>
              <a:rPr lang="ru-RU" dirty="0"/>
              <a:t> p &lt;- </a:t>
            </a:r>
            <a:r>
              <a:rPr lang="ru-RU" dirty="0" err="1"/>
              <a:t>fviz_pca_ind</a:t>
            </a:r>
            <a:r>
              <a:rPr lang="ru-RU" dirty="0"/>
              <a:t>(</a:t>
            </a:r>
            <a:r>
              <a:rPr lang="ru-RU" dirty="0" err="1"/>
              <a:t>pca</a:t>
            </a:r>
            <a:r>
              <a:rPr lang="ru-RU" dirty="0"/>
              <a:t>, </a:t>
            </a:r>
            <a:r>
              <a:rPr lang="ru-RU" dirty="0" err="1"/>
              <a:t>repel</a:t>
            </a:r>
            <a:r>
              <a:rPr lang="ru-RU" dirty="0"/>
              <a:t> = TRUE)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Добавить новые данные на график факторных координат наблюдений, используя красные метки: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rgbClr val="FF0000"/>
                </a:solidFill>
              </a:rPr>
              <a:t>&gt;</a:t>
            </a:r>
            <a:r>
              <a:rPr lang="ru-RU" dirty="0"/>
              <a:t> </a:t>
            </a:r>
            <a:r>
              <a:rPr lang="ru-RU" dirty="0" err="1"/>
              <a:t>fviz_add</a:t>
            </a:r>
            <a:r>
              <a:rPr lang="ru-RU" dirty="0"/>
              <a:t>(p, </a:t>
            </a:r>
            <a:r>
              <a:rPr lang="ru-RU" dirty="0" err="1"/>
              <a:t>ind.sup.coord</a:t>
            </a:r>
            <a:r>
              <a:rPr lang="ru-RU" dirty="0"/>
              <a:t>, </a:t>
            </a:r>
            <a:r>
              <a:rPr lang="ru-RU" dirty="0" err="1"/>
              <a:t>color</a:t>
            </a:r>
            <a:r>
              <a:rPr lang="ru-RU" dirty="0"/>
              <a:t> ="</a:t>
            </a:r>
            <a:r>
              <a:rPr lang="ru-RU" dirty="0" err="1"/>
              <a:t>red</a:t>
            </a:r>
            <a:r>
              <a:rPr lang="ru-RU" dirty="0"/>
              <a:t>")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4. Дискриминантный анализ</a:t>
            </a:r>
            <a:endParaRPr dirty="0"/>
          </a:p>
        </p:txBody>
      </p:sp>
      <p:sp>
        <p:nvSpPr>
          <p:cNvPr id="290" name="Google Shape;290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/>
              <a:t>Дискриминантный анализ относится к методам «машинного обучения». Является методом классификации с обучающей выборкой.</a:t>
            </a:r>
            <a:endParaRPr dirty="0"/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dirty="0"/>
              <a:t>Требования к данным: </a:t>
            </a: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dirty="0"/>
              <a:t>1) исходные данные должны быть разделены на «обучающую» выборку, результаты классификации для которой известны, и тестовую выборку, которую необходимо классифицировать по модели.</a:t>
            </a: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dirty="0"/>
              <a:t>2) исходные данные должны быть нормированы.</a:t>
            </a: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dirty="0"/>
              <a:t>3) Число наблюдений должно быть больше числа дискриминирующих переменных.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8"/>
          <p:cNvSpPr txBox="1">
            <a:spLocks noGrp="1"/>
          </p:cNvSpPr>
          <p:nvPr>
            <p:ph type="title"/>
          </p:nvPr>
        </p:nvSpPr>
        <p:spPr>
          <a:xfrm>
            <a:off x="838199" y="365125"/>
            <a:ext cx="1074715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Реализация дискриминантного анализа в R</a:t>
            </a:r>
            <a:endParaRPr dirty="0"/>
          </a:p>
        </p:txBody>
      </p:sp>
      <p:sp>
        <p:nvSpPr>
          <p:cNvPr id="296" name="Google Shape;296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i="1" dirty="0"/>
              <a:t>Модули R: </a:t>
            </a:r>
            <a:r>
              <a:rPr lang="ru-RU" b="1" dirty="0"/>
              <a:t>MASS</a:t>
            </a:r>
            <a:r>
              <a:rPr lang="ru-RU" i="1" dirty="0"/>
              <a:t> </a:t>
            </a:r>
            <a:endParaRPr i="1" dirty="0"/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i="1" dirty="0"/>
              <a:t>дополнительные модули (опционально):</a:t>
            </a:r>
            <a:r>
              <a:rPr lang="ru-RU" dirty="0"/>
              <a:t> </a:t>
            </a:r>
            <a:r>
              <a:rPr lang="ru-RU" b="1" dirty="0" err="1"/>
              <a:t>psych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u-RU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i="1" dirty="0"/>
              <a:t>Формат функции: </a:t>
            </a:r>
            <a:endParaRPr i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/>
              <a:t>модель&lt;-</a:t>
            </a:r>
            <a:r>
              <a:rPr lang="ru-RU" dirty="0" err="1"/>
              <a:t>lda</a:t>
            </a:r>
            <a:r>
              <a:rPr lang="ru-RU" dirty="0"/>
              <a:t>(Y~X1+X2+...+</a:t>
            </a:r>
            <a:r>
              <a:rPr lang="ru-RU" dirty="0" err="1"/>
              <a:t>Xk</a:t>
            </a:r>
            <a:r>
              <a:rPr lang="ru-RU" dirty="0"/>
              <a:t>, </a:t>
            </a:r>
            <a:r>
              <a:rPr lang="ru-RU" dirty="0" err="1"/>
              <a:t>data</a:t>
            </a:r>
            <a:r>
              <a:rPr lang="ru-RU" dirty="0"/>
              <a:t>=</a:t>
            </a:r>
            <a:r>
              <a:rPr lang="ru-RU" dirty="0" err="1"/>
              <a:t>обучающая_выборка</a:t>
            </a:r>
            <a:r>
              <a:rPr lang="ru-RU" dirty="0"/>
              <a:t>)</a:t>
            </a:r>
            <a:endParaRPr dirty="0"/>
          </a:p>
          <a:p>
            <a:pPr marL="635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ru-RU" dirty="0"/>
          </a:p>
          <a:p>
            <a:pPr marL="635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i="1" dirty="0"/>
              <a:t>Прогнозирование новых данных (классификация):</a:t>
            </a:r>
          </a:p>
          <a:p>
            <a:pPr marL="635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dirty="0" err="1"/>
              <a:t>результаты_прогноза</a:t>
            </a:r>
            <a:r>
              <a:rPr lang="ru-RU" dirty="0"/>
              <a:t>&lt;-</a:t>
            </a:r>
            <a:r>
              <a:rPr lang="ru-RU" dirty="0" err="1"/>
              <a:t>predict</a:t>
            </a:r>
            <a:r>
              <a:rPr lang="ru-RU" dirty="0"/>
              <a:t>(модель, </a:t>
            </a:r>
            <a:r>
              <a:rPr lang="ru-RU" dirty="0" err="1"/>
              <a:t>тестовая_выборка</a:t>
            </a:r>
            <a:r>
              <a:rPr lang="ru-RU" dirty="0"/>
              <a:t>)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Пример дискриминантного анализа</a:t>
            </a:r>
            <a:endParaRPr dirty="0"/>
          </a:p>
        </p:txBody>
      </p:sp>
      <p:sp>
        <p:nvSpPr>
          <p:cNvPr id="302" name="Google Shape;302;p49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Имеются данные выборочного обследования выпускников, которые окончили школу в предыдущем учебном году, а также школьников, выпускающихся в текущем году, по следующим показателям: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x1 – уровень образования матери (0 – среднее полное; 1 – среднее специальное; 2 – неоконченное высшее; 3 – высшее);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x2 – среднемесячный доход на одного члена семьи (0 – до 5 </a:t>
            </a:r>
            <a:r>
              <a:rPr lang="ru-RU" dirty="0" err="1"/>
              <a:t>тыс.руб</a:t>
            </a:r>
            <a:r>
              <a:rPr lang="ru-RU" dirty="0"/>
              <a:t>.; 1 – до 10 </a:t>
            </a:r>
            <a:r>
              <a:rPr lang="ru-RU" dirty="0" err="1"/>
              <a:t>тыс.руб</a:t>
            </a:r>
            <a:r>
              <a:rPr lang="ru-RU" dirty="0"/>
              <a:t>.; 2 – до 15 </a:t>
            </a:r>
            <a:r>
              <a:rPr lang="ru-RU" dirty="0" err="1"/>
              <a:t>тыс.руб</a:t>
            </a:r>
            <a:r>
              <a:rPr lang="ru-RU" dirty="0"/>
              <a:t>.; 3 – до 20 </a:t>
            </a:r>
            <a:r>
              <a:rPr lang="ru-RU" dirty="0" err="1"/>
              <a:t>тыс.руб</a:t>
            </a:r>
            <a:r>
              <a:rPr lang="ru-RU" dirty="0"/>
              <a:t>.; 4 – до 25 </a:t>
            </a:r>
            <a:r>
              <a:rPr lang="ru-RU" dirty="0" err="1"/>
              <a:t>тыс.руб</a:t>
            </a:r>
            <a:r>
              <a:rPr lang="ru-RU" dirty="0"/>
              <a:t>.; 5 – свыше 25 </a:t>
            </a:r>
            <a:r>
              <a:rPr lang="ru-RU" dirty="0" err="1"/>
              <a:t>тыс.руб</a:t>
            </a:r>
            <a:r>
              <a:rPr lang="ru-RU" dirty="0"/>
              <a:t>.);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x3 – значение, придаваемое наличию высшего образования (от 0 до 5 по мере возрастания значимости).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81E581-A143-4ED7-A52D-5EEEC2A7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Исходные данные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670E97-EEC0-41EC-BB17-7FDFBDCDE9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64B86A7-D800-49C8-BA67-BE8252232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659307"/>
              </p:ext>
            </p:extLst>
          </p:nvPr>
        </p:nvGraphicFramePr>
        <p:xfrm>
          <a:off x="2408972" y="1605587"/>
          <a:ext cx="7374055" cy="44511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4503">
                  <a:extLst>
                    <a:ext uri="{9D8B030D-6E8A-4147-A177-3AD203B41FA5}">
                      <a16:colId xmlns:a16="http://schemas.microsoft.com/office/drawing/2014/main" val="1428455063"/>
                    </a:ext>
                  </a:extLst>
                </a:gridCol>
                <a:gridCol w="1474503">
                  <a:extLst>
                    <a:ext uri="{9D8B030D-6E8A-4147-A177-3AD203B41FA5}">
                      <a16:colId xmlns:a16="http://schemas.microsoft.com/office/drawing/2014/main" val="3727389335"/>
                    </a:ext>
                  </a:extLst>
                </a:gridCol>
                <a:gridCol w="1474503">
                  <a:extLst>
                    <a:ext uri="{9D8B030D-6E8A-4147-A177-3AD203B41FA5}">
                      <a16:colId xmlns:a16="http://schemas.microsoft.com/office/drawing/2014/main" val="2978824370"/>
                    </a:ext>
                  </a:extLst>
                </a:gridCol>
                <a:gridCol w="1475273">
                  <a:extLst>
                    <a:ext uri="{9D8B030D-6E8A-4147-A177-3AD203B41FA5}">
                      <a16:colId xmlns:a16="http://schemas.microsoft.com/office/drawing/2014/main" val="3685044160"/>
                    </a:ext>
                  </a:extLst>
                </a:gridCol>
                <a:gridCol w="1475273">
                  <a:extLst>
                    <a:ext uri="{9D8B030D-6E8A-4147-A177-3AD203B41FA5}">
                      <a16:colId xmlns:a16="http://schemas.microsoft.com/office/drawing/2014/main" val="3031626501"/>
                    </a:ext>
                  </a:extLst>
                </a:gridCol>
              </a:tblGrid>
              <a:tr h="261832">
                <a:tc rowSpan="2"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effectLst/>
                        </a:rPr>
                        <a:t> 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effectLst/>
                        </a:rPr>
                        <a:t>Показатели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9909"/>
                  </a:ext>
                </a:extLst>
              </a:tr>
              <a:tr h="261832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x1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x2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x3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8901281"/>
                  </a:ext>
                </a:extLst>
              </a:tr>
              <a:tr h="261832">
                <a:tc row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Выпускники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effectLst/>
                        </a:rPr>
                        <a:t>группа №1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5651349"/>
                  </a:ext>
                </a:extLst>
              </a:tr>
              <a:tr h="2618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4435972"/>
                  </a:ext>
                </a:extLst>
              </a:tr>
              <a:tr h="2618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effectLst/>
                        </a:rPr>
                        <a:t>группа №2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5217903"/>
                  </a:ext>
                </a:extLst>
              </a:tr>
              <a:tr h="2618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7403824"/>
                  </a:ext>
                </a:extLst>
              </a:tr>
              <a:tr h="2618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effectLst/>
                        </a:rPr>
                        <a:t>Группа №3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1353894"/>
                  </a:ext>
                </a:extLst>
              </a:tr>
              <a:tr h="2618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6240522"/>
                  </a:ext>
                </a:extLst>
              </a:tr>
              <a:tr h="261832">
                <a:tc rowSpan="9"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effectLst/>
                        </a:rPr>
                        <a:t>Школьники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9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6292882"/>
                  </a:ext>
                </a:extLst>
              </a:tr>
              <a:tr h="261832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9083372"/>
                  </a:ext>
                </a:extLst>
              </a:tr>
              <a:tr h="261832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1496954"/>
                  </a:ext>
                </a:extLst>
              </a:tr>
              <a:tr h="261832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1188576"/>
                  </a:ext>
                </a:extLst>
              </a:tr>
              <a:tr h="261832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1194846"/>
                  </a:ext>
                </a:extLst>
              </a:tr>
              <a:tr h="261832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42098143"/>
                  </a:ext>
                </a:extLst>
              </a:tr>
              <a:tr h="261832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7638057"/>
                  </a:ext>
                </a:extLst>
              </a:tr>
              <a:tr h="261832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0348627"/>
                  </a:ext>
                </a:extLst>
              </a:tr>
              <a:tr h="261832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ru-RU" sz="1600" kern="10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ru-RU" sz="1600" kern="100" dirty="0">
                        <a:effectLst/>
                        <a:latin typeface="Liberation Serif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3957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5284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B8935-7E7F-4A11-9FB7-46C1A3A2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D9A120-E950-4844-8134-1173C4834B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/>
              <a:t>В группу №1 входят выпускники, которые не продолжили обучение после окончания школы; группа №2 – продолжили обучение в учебных заведениях среднего профессионального образования; группа №3 – поступили в высшие учебные заведения.</a:t>
            </a:r>
          </a:p>
          <a:p>
            <a:pPr marL="114300" indent="0">
              <a:buNone/>
            </a:pPr>
            <a:r>
              <a:rPr lang="ru-RU" dirty="0"/>
              <a:t>Вводится дополнительная фиктивная переменная х4 со значениями, содержащими коды результатов дальнейшего обучения выпускников в прошлом году (группы 1—3).</a:t>
            </a:r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11195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B73EAA1-B95A-4942-88D6-6A87D4F8CB31}"/>
              </a:ext>
            </a:extLst>
          </p:cNvPr>
          <p:cNvSpPr/>
          <p:nvPr/>
        </p:nvSpPr>
        <p:spPr>
          <a:xfrm>
            <a:off x="825623" y="2237173"/>
            <a:ext cx="10511161" cy="220166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8" name="Google Shape;308;p50"/>
          <p:cNvSpPr txBox="1">
            <a:spLocks noGrp="1"/>
          </p:cNvSpPr>
          <p:nvPr>
            <p:ph type="body" idx="1"/>
          </p:nvPr>
        </p:nvSpPr>
        <p:spPr>
          <a:xfrm>
            <a:off x="838200" y="1372864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Ввод: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F0000"/>
                </a:solidFill>
              </a:rPr>
              <a:t>&gt;</a:t>
            </a:r>
            <a:r>
              <a:rPr lang="ru-RU" dirty="0"/>
              <a:t> </a:t>
            </a:r>
            <a:r>
              <a:rPr lang="ru-RU" dirty="0" err="1"/>
              <a:t>library</a:t>
            </a:r>
            <a:r>
              <a:rPr lang="ru-RU" dirty="0"/>
              <a:t>(MASS)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rgbClr val="FF0000"/>
                </a:solidFill>
              </a:rPr>
              <a:t>&gt;</a:t>
            </a:r>
            <a:r>
              <a:rPr lang="ru-RU" dirty="0"/>
              <a:t> </a:t>
            </a:r>
            <a:r>
              <a:rPr lang="ru-RU" dirty="0" err="1"/>
              <a:t>train</a:t>
            </a:r>
            <a:r>
              <a:rPr lang="ru-RU" dirty="0"/>
              <a:t>&lt;-</a:t>
            </a:r>
            <a:r>
              <a:rPr lang="ru-RU" dirty="0" err="1"/>
              <a:t>myLda</a:t>
            </a:r>
            <a:r>
              <a:rPr lang="ru-RU" dirty="0"/>
              <a:t>[1:6,]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rgbClr val="FF0000"/>
                </a:solidFill>
              </a:rPr>
              <a:t>&gt;</a:t>
            </a:r>
            <a:r>
              <a:rPr lang="ru-RU" dirty="0"/>
              <a:t> </a:t>
            </a:r>
            <a:r>
              <a:rPr lang="ru-RU" dirty="0" err="1"/>
              <a:t>test</a:t>
            </a:r>
            <a:r>
              <a:rPr lang="ru-RU" dirty="0"/>
              <a:t>&lt;-</a:t>
            </a:r>
            <a:r>
              <a:rPr lang="ru-RU" dirty="0" err="1"/>
              <a:t>myLda</a:t>
            </a:r>
            <a:r>
              <a:rPr lang="ru-RU" dirty="0"/>
              <a:t>[7:15,]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rgbClr val="FF0000"/>
                </a:solidFill>
              </a:rPr>
              <a:t>&gt;</a:t>
            </a:r>
            <a:r>
              <a:rPr lang="ru-RU" dirty="0"/>
              <a:t> </a:t>
            </a:r>
            <a:r>
              <a:rPr lang="ru-RU" dirty="0" err="1"/>
              <a:t>fit</a:t>
            </a:r>
            <a:r>
              <a:rPr lang="ru-RU" dirty="0"/>
              <a:t>&lt;-</a:t>
            </a:r>
            <a:r>
              <a:rPr lang="ru-RU" dirty="0" err="1"/>
              <a:t>lda</a:t>
            </a:r>
            <a:r>
              <a:rPr lang="ru-RU" dirty="0"/>
              <a:t>(</a:t>
            </a:r>
            <a:r>
              <a:rPr lang="ru-RU" dirty="0" err="1"/>
              <a:t>factor</a:t>
            </a:r>
            <a:r>
              <a:rPr lang="ru-RU" dirty="0"/>
              <a:t>(</a:t>
            </a:r>
            <a:r>
              <a:rPr lang="en-US" dirty="0"/>
              <a:t>x4</a:t>
            </a:r>
            <a:r>
              <a:rPr lang="ru-RU" dirty="0"/>
              <a:t>)~</a:t>
            </a:r>
            <a:r>
              <a:rPr lang="en-US" dirty="0"/>
              <a:t>x</a:t>
            </a:r>
            <a:r>
              <a:rPr lang="ru-RU" dirty="0"/>
              <a:t>1+</a:t>
            </a:r>
            <a:r>
              <a:rPr lang="en-US" dirty="0"/>
              <a:t>x</a:t>
            </a:r>
            <a:r>
              <a:rPr lang="ru-RU" dirty="0"/>
              <a:t>2+</a:t>
            </a:r>
            <a:r>
              <a:rPr lang="en-US" dirty="0"/>
              <a:t>x</a:t>
            </a:r>
            <a:r>
              <a:rPr lang="ru-RU" dirty="0"/>
              <a:t>3, </a:t>
            </a:r>
            <a:r>
              <a:rPr lang="ru-RU" dirty="0" err="1"/>
              <a:t>data</a:t>
            </a:r>
            <a:r>
              <a:rPr lang="ru-RU" dirty="0"/>
              <a:t>=</a:t>
            </a:r>
            <a:r>
              <a:rPr lang="ru-RU" dirty="0" err="1"/>
              <a:t>train</a:t>
            </a:r>
            <a:r>
              <a:rPr lang="ru-RU" dirty="0"/>
              <a:t>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fit 		</a:t>
            </a:r>
            <a:r>
              <a:rPr lang="en-US" dirty="0">
                <a:solidFill>
                  <a:srgbClr val="008000"/>
                </a:solidFill>
              </a:rPr>
              <a:t>#</a:t>
            </a:r>
            <a:r>
              <a:rPr lang="ru-RU" dirty="0">
                <a:solidFill>
                  <a:srgbClr val="008000"/>
                </a:solidFill>
              </a:rPr>
              <a:t>результаты построения модели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CC8115E-9891-4761-87FE-BEF514786F43}"/>
              </a:ext>
            </a:extLst>
          </p:cNvPr>
          <p:cNvSpPr/>
          <p:nvPr/>
        </p:nvSpPr>
        <p:spPr>
          <a:xfrm>
            <a:off x="838200" y="2299317"/>
            <a:ext cx="10515600" cy="90552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9" name="Google Shape;319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0" name="Google Shape;320;p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SzPts val="1100"/>
              <a:buNone/>
            </a:pPr>
            <a:r>
              <a:rPr lang="ru-RU" dirty="0"/>
              <a:t>Оценка качества подгонки по матрице классификации: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1100"/>
              <a:buNone/>
            </a:pPr>
            <a:r>
              <a:rPr lang="ru-RU" dirty="0">
                <a:solidFill>
                  <a:srgbClr val="FF0000"/>
                </a:solidFill>
              </a:rPr>
              <a:t>&gt;</a:t>
            </a:r>
            <a:r>
              <a:rPr lang="ru-RU" dirty="0"/>
              <a:t> </a:t>
            </a:r>
            <a:r>
              <a:rPr lang="en-US" dirty="0" err="1"/>
              <a:t>pred.train</a:t>
            </a:r>
            <a:r>
              <a:rPr lang="en-US" dirty="0"/>
              <a:t>&lt;-predict(fit, train)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1100"/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(conf&lt;-table(train$x4, </a:t>
            </a:r>
            <a:r>
              <a:rPr lang="en-US" dirty="0" err="1"/>
              <a:t>pred.train$class</a:t>
            </a:r>
            <a:r>
              <a:rPr lang="en-US" dirty="0"/>
              <a:t>)</a:t>
            </a:r>
            <a:endParaRPr lang="ru-RU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1100"/>
              <a:buNone/>
            </a:pPr>
            <a:endParaRPr lang="ru-RU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1100"/>
              <a:buNone/>
            </a:pPr>
            <a:endParaRPr lang="ru-RU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1100"/>
              <a:buNone/>
            </a:pPr>
            <a:endParaRPr lang="ru-RU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1100"/>
              <a:buNone/>
            </a:pPr>
            <a:endParaRPr lang="ru-RU" dirty="0"/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1100"/>
              <a:buNone/>
            </a:pPr>
            <a:r>
              <a:rPr lang="ru-RU" dirty="0"/>
              <a:t>В матрице классификаций недиагональные элементы представляют собой количество ошибочных классификаций при прогонке обучающей выборки.</a:t>
            </a:r>
            <a:endParaRPr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2F0944C-BC7F-4CAA-99DC-2D0D76F2350C}"/>
              </a:ext>
            </a:extLst>
          </p:cNvPr>
          <p:cNvSpPr/>
          <p:nvPr/>
        </p:nvSpPr>
        <p:spPr>
          <a:xfrm>
            <a:off x="1663084" y="3429000"/>
            <a:ext cx="33430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  вуз нет спец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вуз    2   0    0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нет    0   2    0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спец   0   0    2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B7380D8-6DD1-4755-B8C6-72F5939B155D}"/>
              </a:ext>
            </a:extLst>
          </p:cNvPr>
          <p:cNvSpPr/>
          <p:nvPr/>
        </p:nvSpPr>
        <p:spPr>
          <a:xfrm>
            <a:off x="838200" y="2741586"/>
            <a:ext cx="10515600" cy="1766656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9E37C7-B021-4B47-A74F-38DFD58CD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849572-B2D2-4A95-9BD2-A4344C8559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SzPts val="1100"/>
              <a:buNone/>
            </a:pPr>
            <a:r>
              <a:rPr lang="en-US" dirty="0" err="1"/>
              <a:t>Прогнозирование</a:t>
            </a:r>
            <a:r>
              <a:rPr lang="en-US" dirty="0"/>
              <a:t> </a:t>
            </a:r>
            <a:r>
              <a:rPr lang="en-US" dirty="0" err="1"/>
              <a:t>неизвестных</a:t>
            </a:r>
            <a:r>
              <a:rPr lang="en-US" dirty="0"/>
              <a:t> </a:t>
            </a:r>
            <a:r>
              <a:rPr lang="en-US" dirty="0" err="1"/>
              <a:t>значений</a:t>
            </a:r>
            <a:r>
              <a:rPr lang="ru-RU" dirty="0"/>
              <a:t> производится с помощью функции </a:t>
            </a:r>
            <a:r>
              <a:rPr lang="en-US" i="1" dirty="0"/>
              <a:t>predict</a:t>
            </a:r>
            <a:r>
              <a:rPr lang="en-US" dirty="0"/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1100"/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</a:t>
            </a:r>
            <a:r>
              <a:rPr lang="en-US" dirty="0" err="1"/>
              <a:t>pred</a:t>
            </a:r>
            <a:r>
              <a:rPr lang="en-US" dirty="0"/>
              <a:t>&lt;-predict(fit, test)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1100"/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test[,4]&lt;-</a:t>
            </a:r>
            <a:r>
              <a:rPr lang="en-US" dirty="0" err="1"/>
              <a:t>pred$class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1100"/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test[,5]&lt;-round(</a:t>
            </a:r>
            <a:r>
              <a:rPr lang="en-US" dirty="0" err="1"/>
              <a:t>pred$posterior</a:t>
            </a:r>
            <a:r>
              <a:rPr lang="en-US" dirty="0"/>
              <a:t>, digit=3)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ts val="1100"/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test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79556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Результаты прогнозирования</a:t>
            </a:r>
            <a:r>
              <a:rPr lang="ru-RU" dirty="0"/>
              <a:t>:</a:t>
            </a:r>
            <a:endParaRPr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1E1AE22-699F-43D1-B8CB-99A9FFF0F363}"/>
              </a:ext>
            </a:extLst>
          </p:cNvPr>
          <p:cNvSpPr/>
          <p:nvPr/>
        </p:nvSpPr>
        <p:spPr>
          <a:xfrm>
            <a:off x="1174811" y="2128027"/>
            <a:ext cx="89190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x1 x2 x3 x4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вуз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нет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спец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7   1  0  1  нет  0.000  1.000   0.000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8   2  3  4  вуз  1.000  0.000   0.000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9   2  3  5  вуз  1.000  0.000   0.000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  2  1  2 спец  0.000  0.000   1.000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11  0  2  2  нет  0.000  1.000   0.000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12  1  2  2 спец  0.000  0.005   0.995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13  3  0  4  вуз  1.000  0.000   0.000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14  3  4  4  вуз  1.000  0.000   0.000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15  2  1  0  нет  0.000  0.999   0.001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72626D3-08C5-4094-8359-3F1F913C4DE6}"/>
              </a:ext>
            </a:extLst>
          </p:cNvPr>
          <p:cNvSpPr/>
          <p:nvPr/>
        </p:nvSpPr>
        <p:spPr>
          <a:xfrm>
            <a:off x="3098307" y="2128027"/>
            <a:ext cx="816745" cy="3170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5A9269-4DB2-43A3-8665-DFFE6343E888}"/>
              </a:ext>
            </a:extLst>
          </p:cNvPr>
          <p:cNvSpPr txBox="1"/>
          <p:nvPr/>
        </p:nvSpPr>
        <p:spPr>
          <a:xfrm>
            <a:off x="3098307" y="1690825"/>
            <a:ext cx="746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Классификация согласно наивысшей </a:t>
            </a:r>
            <a:r>
              <a:rPr lang="ru-RU" sz="1800" dirty="0" err="1"/>
              <a:t>постериорной</a:t>
            </a:r>
            <a:r>
              <a:rPr lang="ru-RU" sz="1800" dirty="0"/>
              <a:t> вероятности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Реализация множественного регрессионного моделирования в R</a:t>
            </a:r>
            <a:endParaRPr dirty="0"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ru-RU" dirty="0"/>
              <a:t>Модули </a:t>
            </a:r>
            <a:r>
              <a:rPr lang="en-US" dirty="0"/>
              <a:t>R</a:t>
            </a:r>
            <a:r>
              <a:rPr lang="ru-RU" dirty="0"/>
              <a:t>: базовый пакет, </a:t>
            </a:r>
            <a:r>
              <a:rPr lang="en-US" dirty="0" err="1"/>
              <a:t>lm.beta</a:t>
            </a:r>
            <a:r>
              <a:rPr lang="en-US" dirty="0"/>
              <a:t>, car (</a:t>
            </a:r>
            <a:r>
              <a:rPr lang="ru-RU" dirty="0"/>
              <a:t>для оценки результатов)</a:t>
            </a:r>
            <a:r>
              <a:rPr lang="en-US" dirty="0"/>
              <a:t> 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u-RU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/>
              <a:t>Формат функции: </a:t>
            </a:r>
            <a:r>
              <a:rPr lang="en-US" dirty="0" err="1"/>
              <a:t>lm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dirty="0"/>
              <a:t>~</a:t>
            </a:r>
            <a:r>
              <a:rPr lang="en-US" dirty="0">
                <a:solidFill>
                  <a:srgbClr val="FF0000"/>
                </a:solidFill>
              </a:rPr>
              <a:t>X1</a:t>
            </a:r>
            <a:r>
              <a:rPr lang="en-US" dirty="0"/>
              <a:t>+</a:t>
            </a:r>
            <a:r>
              <a:rPr lang="en-US" dirty="0">
                <a:solidFill>
                  <a:srgbClr val="FF0000"/>
                </a:solidFill>
              </a:rPr>
              <a:t>X2</a:t>
            </a:r>
            <a:r>
              <a:rPr lang="en-US" dirty="0"/>
              <a:t>+</a:t>
            </a:r>
            <a:r>
              <a:rPr lang="en-US" dirty="0">
                <a:solidFill>
                  <a:srgbClr val="FF0000"/>
                </a:solidFill>
              </a:rPr>
              <a:t>X3</a:t>
            </a:r>
            <a:r>
              <a:rPr lang="en-US" dirty="0"/>
              <a:t>+…+</a:t>
            </a:r>
            <a:r>
              <a:rPr lang="en-US" dirty="0" err="1">
                <a:solidFill>
                  <a:srgbClr val="FF0000"/>
                </a:solidFill>
              </a:rPr>
              <a:t>Xn</a:t>
            </a:r>
            <a:r>
              <a:rPr lang="en-US" dirty="0"/>
              <a:t>, data=</a:t>
            </a:r>
            <a:r>
              <a:rPr lang="ru-RU" dirty="0" err="1">
                <a:solidFill>
                  <a:srgbClr val="0070C0"/>
                </a:solidFill>
              </a:rPr>
              <a:t>имя_данных</a:t>
            </a:r>
            <a:r>
              <a:rPr lang="ru-RU" dirty="0"/>
              <a:t>)</a:t>
            </a: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0" lvl="0" indent="0">
              <a:lnSpc>
                <a:spcPct val="80000"/>
              </a:lnSpc>
              <a:buSzPts val="2590"/>
              <a:buNone/>
            </a:pPr>
            <a:r>
              <a:rPr lang="ru-RU" dirty="0">
                <a:solidFill>
                  <a:srgbClr val="FF0000"/>
                </a:solidFill>
              </a:rPr>
              <a:t>Y</a:t>
            </a:r>
            <a:r>
              <a:rPr lang="ru-RU" dirty="0"/>
              <a:t> – результативный признак</a:t>
            </a:r>
          </a:p>
          <a:p>
            <a:pPr marL="0" lvl="0" indent="0">
              <a:lnSpc>
                <a:spcPct val="80000"/>
              </a:lnSpc>
              <a:buSzPts val="2590"/>
              <a:buNone/>
            </a:pPr>
            <a:r>
              <a:rPr lang="ru-RU" dirty="0">
                <a:solidFill>
                  <a:srgbClr val="FF0000"/>
                </a:solidFill>
              </a:rPr>
              <a:t>X1</a:t>
            </a:r>
            <a:r>
              <a:rPr lang="ru-RU" dirty="0"/>
              <a:t>, </a:t>
            </a:r>
            <a:r>
              <a:rPr lang="ru-RU" dirty="0">
                <a:solidFill>
                  <a:srgbClr val="FF0000"/>
                </a:solidFill>
              </a:rPr>
              <a:t>X2</a:t>
            </a:r>
            <a:r>
              <a:rPr lang="ru-RU" dirty="0"/>
              <a:t>, … </a:t>
            </a:r>
            <a:r>
              <a:rPr lang="ru-RU" dirty="0" err="1">
                <a:solidFill>
                  <a:srgbClr val="FF0000"/>
                </a:solidFill>
              </a:rPr>
              <a:t>Xn</a:t>
            </a:r>
            <a:r>
              <a:rPr lang="ru-RU" dirty="0"/>
              <a:t> – факторные признаки из исходных данных</a:t>
            </a:r>
          </a:p>
          <a:p>
            <a:pPr marL="0" lvl="0" indent="0">
              <a:lnSpc>
                <a:spcPct val="80000"/>
              </a:lnSpc>
              <a:buSzPts val="2590"/>
              <a:buNone/>
            </a:pPr>
            <a:r>
              <a:rPr lang="ru-RU" dirty="0"/>
              <a:t>После результативного признака через знак тильды «~» перечисляются факторные признаки через знак «+» между ними.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5. Дисперсионный анализ</a:t>
            </a:r>
            <a:endParaRPr dirty="0"/>
          </a:p>
        </p:txBody>
      </p:sp>
      <p:sp>
        <p:nvSpPr>
          <p:cNvPr id="332" name="Google Shape;332;p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Дисперсионный анализ (ANOVA, </a:t>
            </a:r>
            <a:r>
              <a:rPr lang="ru-RU" sz="200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Analysis</a:t>
            </a:r>
            <a:r>
              <a:rPr lang="ru-RU" sz="20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ru-RU" sz="200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of</a:t>
            </a:r>
            <a:r>
              <a:rPr lang="ru-RU" sz="20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ru-RU" sz="200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VAriance</a:t>
            </a:r>
            <a:r>
              <a:rPr lang="ru-RU" sz="20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) представляет собой обобщенную проверку гипотез, основанную на сопоставлении источников вариации в данных. Результатом анализа является утверждение о случайности или закономерности того или иного эффекта.</a:t>
            </a:r>
            <a:endParaRPr lang="en-US" sz="20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158750" lvl="0" indent="0" algn="just">
              <a:lnSpc>
                <a:spcPct val="100000"/>
              </a:lnSpc>
              <a:spcBef>
                <a:spcPts val="0"/>
              </a:spcBef>
              <a:buSzPts val="1100"/>
              <a:buNone/>
            </a:pPr>
            <a:endParaRPr lang="ru-RU" sz="20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92DD4-5730-417E-A202-F79CA4B8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дисперсионного анализа в </a:t>
            </a:r>
            <a:r>
              <a:rPr lang="en-US" dirty="0"/>
              <a:t>R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4BC9D9-AC6B-4654-8241-F5B91F5E0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/>
              <a:t>Модули </a:t>
            </a:r>
            <a:r>
              <a:rPr lang="en-US" dirty="0"/>
              <a:t>R: </a:t>
            </a:r>
            <a:r>
              <a:rPr lang="ru-RU" dirty="0"/>
              <a:t>базовый, </a:t>
            </a:r>
            <a:r>
              <a:rPr lang="en-US" dirty="0"/>
              <a:t>psych (</a:t>
            </a:r>
            <a:r>
              <a:rPr lang="ru-RU" dirty="0"/>
              <a:t>опционально, для более удобного представления описательных характеристик)</a:t>
            </a:r>
          </a:p>
          <a:p>
            <a:pPr marL="114300" indent="0">
              <a:buNone/>
            </a:pPr>
            <a:r>
              <a:rPr lang="ru-RU" dirty="0"/>
              <a:t>Формат функции:</a:t>
            </a:r>
          </a:p>
          <a:p>
            <a:pPr marL="114300" indent="0">
              <a:buNone/>
            </a:pPr>
            <a:r>
              <a:rPr lang="en-US" sz="2400" dirty="0" err="1"/>
              <a:t>aov</a:t>
            </a:r>
            <a:r>
              <a:rPr lang="en-US" sz="2400" dirty="0"/>
              <a:t>(</a:t>
            </a:r>
            <a:r>
              <a:rPr lang="ru-RU" sz="2400" dirty="0" err="1">
                <a:solidFill>
                  <a:srgbClr val="7030A0"/>
                </a:solidFill>
              </a:rPr>
              <a:t>Зависимый_признак</a:t>
            </a:r>
            <a:r>
              <a:rPr lang="en-US" sz="2400" dirty="0"/>
              <a:t>~</a:t>
            </a:r>
            <a:r>
              <a:rPr lang="ru-RU" sz="2400" dirty="0">
                <a:solidFill>
                  <a:srgbClr val="7030A0"/>
                </a:solidFill>
              </a:rPr>
              <a:t>Эффект 1</a:t>
            </a:r>
            <a:r>
              <a:rPr lang="ru-RU" sz="2400" dirty="0"/>
              <a:t>*</a:t>
            </a:r>
            <a:r>
              <a:rPr lang="ru-RU" sz="2400" dirty="0">
                <a:solidFill>
                  <a:srgbClr val="7030A0"/>
                </a:solidFill>
              </a:rPr>
              <a:t>Эффект 2</a:t>
            </a:r>
            <a:r>
              <a:rPr lang="ru-RU" sz="2400" dirty="0"/>
              <a:t>* … *</a:t>
            </a:r>
            <a:r>
              <a:rPr lang="ru-RU" sz="2400" dirty="0">
                <a:solidFill>
                  <a:srgbClr val="7030A0"/>
                </a:solidFill>
              </a:rPr>
              <a:t>Эффект </a:t>
            </a:r>
            <a:r>
              <a:rPr lang="en-US" sz="2400" dirty="0">
                <a:solidFill>
                  <a:srgbClr val="7030A0"/>
                </a:solidFill>
              </a:rPr>
              <a:t>q</a:t>
            </a:r>
            <a:r>
              <a:rPr lang="en-US" sz="2400" dirty="0"/>
              <a:t>, </a:t>
            </a:r>
            <a:r>
              <a:rPr lang="ru-RU" sz="2400" dirty="0" err="1">
                <a:solidFill>
                  <a:srgbClr val="0070C0"/>
                </a:solidFill>
              </a:rPr>
              <a:t>имя_данных</a:t>
            </a:r>
            <a:r>
              <a:rPr lang="en-US" sz="2400" dirty="0"/>
              <a:t>)</a:t>
            </a:r>
            <a:endParaRPr lang="ru-RU" sz="2400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64812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Исходные данные</a:t>
            </a:r>
            <a:endParaRPr dirty="0"/>
          </a:p>
        </p:txBody>
      </p:sp>
      <p:sp>
        <p:nvSpPr>
          <p:cNvPr id="338" name="Google Shape;338;p55"/>
          <p:cNvSpPr txBox="1">
            <a:spLocks noGrp="1"/>
          </p:cNvSpPr>
          <p:nvPr>
            <p:ph type="body" idx="1"/>
          </p:nvPr>
        </p:nvSpPr>
        <p:spPr>
          <a:xfrm>
            <a:off x="838200" y="140837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Исходные данные для дисперсионного анализа представляют собой совокупность независимых одномерных выборок, элементы которых измерены в одинаковых единицах и характеризуются </a:t>
            </a:r>
            <a:r>
              <a:rPr lang="en-US" sz="20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q </a:t>
            </a:r>
            <a:r>
              <a:rPr lang="ru-RU" sz="20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параметрами, значимость эффектов и взаимодействий которых требуется оценить в рамках анализа.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20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Pts val="1100"/>
              <a:buNone/>
            </a:pPr>
            <a:r>
              <a:rPr lang="ru-RU" sz="200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Для проведения дисперсионного анализа в R данные располагают следующим образом: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15875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ru-RU" sz="200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D2645350-8F34-4A01-84EA-F6BD4268E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521878"/>
              </p:ext>
            </p:extLst>
          </p:nvPr>
        </p:nvGraphicFramePr>
        <p:xfrm>
          <a:off x="2032000" y="3584043"/>
          <a:ext cx="8128000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8047313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085892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389464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153853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51800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Наблюдения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Факторный признак </a:t>
                      </a:r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Факторный признак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Факторный признак </a:t>
                      </a:r>
                      <a:r>
                        <a:rPr lang="en-US" dirty="0"/>
                        <a:t>q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51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0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98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376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58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57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Однофакторный дисперсионный анализ</a:t>
            </a:r>
            <a:endParaRPr dirty="0"/>
          </a:p>
        </p:txBody>
      </p:sp>
      <p:sp>
        <p:nvSpPr>
          <p:cNvPr id="344" name="Google Shape;344;p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1100"/>
              <a:buNone/>
            </a:pPr>
            <a:r>
              <a:rPr lang="ru-RU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Для однофакторного дисперсионного анализа рассматриваются два источника вариации:</a:t>
            </a:r>
          </a:p>
          <a:p>
            <a:pPr lvl="0" indent="-298450" algn="just">
              <a:lnSpc>
                <a:spcPct val="100000"/>
              </a:lnSpc>
              <a:spcBef>
                <a:spcPts val="0"/>
              </a:spcBef>
              <a:buSzPts val="1100"/>
              <a:buChar char="●"/>
            </a:pPr>
            <a:r>
              <a:rPr lang="ru-RU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	</a:t>
            </a:r>
            <a:r>
              <a:rPr lang="ru-RU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межгрупповая 	(проявляющаяся в отличии выборок друг 	от друга, что выражается степенью 	отличия групповых средних от общей 	средней по всей объединенной совокупности);</a:t>
            </a:r>
          </a:p>
          <a:p>
            <a:pPr lvl="0" indent="-298450" algn="just">
              <a:lnSpc>
                <a:spcPct val="100000"/>
              </a:lnSpc>
              <a:spcBef>
                <a:spcPts val="0"/>
              </a:spcBef>
              <a:buSzPts val="1100"/>
              <a:buChar char="●"/>
            </a:pPr>
            <a:r>
              <a:rPr lang="ru-RU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	</a:t>
            </a:r>
            <a:r>
              <a:rPr lang="ru-RU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внутригрупповая 	(проявляющаяся в отличии самих значений 	внутри каждой выборки).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Требования к данным</a:t>
            </a:r>
            <a:endParaRPr dirty="0"/>
          </a:p>
        </p:txBody>
      </p:sp>
      <p:sp>
        <p:nvSpPr>
          <p:cNvPr id="350" name="Google Shape;350;p5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ru-RU" dirty="0"/>
              <a:t>Для проведения дисперсионного анализа должны выполняться следующие условия</a:t>
            </a:r>
            <a:r>
              <a:rPr lang="ru-RU" b="1" dirty="0"/>
              <a:t>:</a:t>
            </a:r>
            <a:endParaRPr lang="ru-RU" dirty="0"/>
          </a:p>
          <a:p>
            <a:pPr marL="628650" lvl="0" indent="-514350">
              <a:buFont typeface="+mj-lt"/>
              <a:buAutoNum type="arabicPeriod"/>
            </a:pPr>
            <a:r>
              <a:rPr lang="en-US" dirty="0" err="1"/>
              <a:t>нормальность</a:t>
            </a:r>
            <a:r>
              <a:rPr lang="en-US" dirty="0"/>
              <a:t> </a:t>
            </a:r>
            <a:r>
              <a:rPr lang="en-US" dirty="0" err="1"/>
              <a:t>распределения</a:t>
            </a:r>
            <a:r>
              <a:rPr lang="en-US" dirty="0"/>
              <a:t>;</a:t>
            </a:r>
            <a:endParaRPr lang="ru-RU" dirty="0"/>
          </a:p>
          <a:p>
            <a:pPr marL="628650" lvl="0" indent="-514350">
              <a:buFont typeface="+mj-lt"/>
              <a:buAutoNum type="arabicPeriod"/>
            </a:pPr>
            <a:r>
              <a:rPr lang="en-US" dirty="0" err="1"/>
              <a:t>равенство</a:t>
            </a:r>
            <a:r>
              <a:rPr lang="en-US" dirty="0"/>
              <a:t> </a:t>
            </a:r>
            <a:r>
              <a:rPr lang="en-US" dirty="0" err="1"/>
              <a:t>вариации</a:t>
            </a:r>
            <a:r>
              <a:rPr lang="en-US" dirty="0"/>
              <a:t> в </a:t>
            </a:r>
            <a:r>
              <a:rPr lang="en-US" dirty="0" err="1"/>
              <a:t>данных</a:t>
            </a:r>
            <a:r>
              <a:rPr lang="en-US" dirty="0"/>
              <a:t>.</a:t>
            </a:r>
            <a:endParaRPr lang="ru-RU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Пример однофакторного дисперсионного анализа в </a:t>
            </a:r>
            <a:r>
              <a:rPr lang="en-US" dirty="0"/>
              <a:t>R</a:t>
            </a:r>
            <a:endParaRPr dirty="0"/>
          </a:p>
        </p:txBody>
      </p:sp>
      <p:sp>
        <p:nvSpPr>
          <p:cNvPr id="350" name="Google Shape;350;p5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 dirty="0"/>
              <a:t>Имеются данные о продолжительности телефонных звонков в службу поддержки по видам: «Информация», «Обслуживание», «Продажи», «Другое». Требуется оценить значимость различий продолжительности разговора.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09881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</a:t>
            </a:r>
            <a:r>
              <a:rPr lang="ru-RU" dirty="0"/>
              <a:t>Фрагмент исходных данных)</a:t>
            </a:r>
            <a:endParaRPr dirty="0"/>
          </a:p>
        </p:txBody>
      </p:sp>
      <p:sp>
        <p:nvSpPr>
          <p:cNvPr id="350" name="Google Shape;350;p5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FF09D8B5-1398-4583-A9BE-5964EDE6F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839337"/>
              </p:ext>
            </p:extLst>
          </p:nvPr>
        </p:nvGraphicFramePr>
        <p:xfrm>
          <a:off x="4294909" y="2090738"/>
          <a:ext cx="3445164" cy="293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2582">
                  <a:extLst>
                    <a:ext uri="{9D8B030D-6E8A-4147-A177-3AD203B41FA5}">
                      <a16:colId xmlns:a16="http://schemas.microsoft.com/office/drawing/2014/main" val="3027280006"/>
                    </a:ext>
                  </a:extLst>
                </a:gridCol>
                <a:gridCol w="1722582">
                  <a:extLst>
                    <a:ext uri="{9D8B030D-6E8A-4147-A177-3AD203B41FA5}">
                      <a16:colId xmlns:a16="http://schemas.microsoft.com/office/drawing/2014/main" val="3637581198"/>
                    </a:ext>
                  </a:extLst>
                </a:gridCol>
              </a:tblGrid>
              <a:tr h="29338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Length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Calls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5290184"/>
                  </a:ext>
                </a:extLst>
              </a:tr>
              <a:tr h="29338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0.6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Information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5340548"/>
                  </a:ext>
                </a:extLst>
              </a:tr>
              <a:tr h="29338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1.1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Information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2924044"/>
                  </a:ext>
                </a:extLst>
              </a:tr>
              <a:tr h="29338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4.2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Information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6958139"/>
                  </a:ext>
                </a:extLst>
              </a:tr>
              <a:tr h="29338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2.8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Information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1852523"/>
                  </a:ext>
                </a:extLst>
              </a:tr>
              <a:tr h="29338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1.4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Information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8184328"/>
                  </a:ext>
                </a:extLst>
              </a:tr>
              <a:tr h="29338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5.1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Sales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4963647"/>
                  </a:ext>
                </a:extLst>
              </a:tr>
              <a:tr h="29338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1.7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Sales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3591246"/>
                  </a:ext>
                </a:extLst>
              </a:tr>
              <a:tr h="29338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</a:rPr>
                        <a:t>2.9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Service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9717827"/>
                  </a:ext>
                </a:extLst>
              </a:tr>
              <a:tr h="29338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2.6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Service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2157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51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0A374B1-DB4F-4B9C-A9A6-85B997EDFE38}"/>
              </a:ext>
            </a:extLst>
          </p:cNvPr>
          <p:cNvSpPr/>
          <p:nvPr/>
        </p:nvSpPr>
        <p:spPr>
          <a:xfrm>
            <a:off x="838200" y="1398559"/>
            <a:ext cx="10515600" cy="47421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9" name="Google Shape;349;p57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Построение блочной диаграммы</a:t>
            </a:r>
            <a:endParaRPr dirty="0"/>
          </a:p>
        </p:txBody>
      </p:sp>
      <p:sp>
        <p:nvSpPr>
          <p:cNvPr id="350" name="Google Shape;350;p57"/>
          <p:cNvSpPr txBox="1">
            <a:spLocks noGrp="1"/>
          </p:cNvSpPr>
          <p:nvPr>
            <p:ph type="body" idx="1"/>
          </p:nvPr>
        </p:nvSpPr>
        <p:spPr>
          <a:xfrm>
            <a:off x="838200" y="1253400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boxplot(</a:t>
            </a:r>
            <a:r>
              <a:rPr lang="en-US" dirty="0" err="1"/>
              <a:t>Length~Calls</a:t>
            </a:r>
            <a:r>
              <a:rPr lang="en-US" dirty="0"/>
              <a:t>, data=</a:t>
            </a:r>
            <a:r>
              <a:rPr lang="en-US" dirty="0" err="1"/>
              <a:t>myAov</a:t>
            </a:r>
            <a:r>
              <a:rPr lang="en-US" dirty="0"/>
              <a:t>)</a:t>
            </a:r>
            <a:endParaRPr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A7854B0-FF39-4D2D-9A03-A72202F56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903149"/>
            <a:ext cx="4962236" cy="495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34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107BF-CAE8-4793-9F88-05D2702B1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71D6C5-8960-4799-A264-385B6161E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92389"/>
            <a:ext cx="10515600" cy="4351338"/>
          </a:xfrm>
        </p:spPr>
        <p:txBody>
          <a:bodyPr/>
          <a:lstStyle/>
          <a:p>
            <a:pPr marL="114300" indent="0">
              <a:buNone/>
            </a:pPr>
            <a:r>
              <a:rPr lang="ru-RU" dirty="0"/>
              <a:t>Вопросы, которые целесообразно прояснить при анализе блочных диаграмм:</a:t>
            </a:r>
          </a:p>
          <a:p>
            <a:pPr marL="628650" lvl="0" indent="-514350">
              <a:buFont typeface="+mj-lt"/>
              <a:buAutoNum type="arabicParenR"/>
            </a:pPr>
            <a:r>
              <a:rPr lang="ru-RU" dirty="0"/>
              <a:t>насколько разумными и обоснованными выглядят представленные на блочной диаграмме данные? (числа слишком большие/маленькие, устаревшие данные, выбросы (которые нужно изучить особо, поскольку они могут представлять ошибки;...и </a:t>
            </a:r>
            <a:r>
              <a:rPr lang="ru-RU" dirty="0" err="1"/>
              <a:t>т.д</a:t>
            </a:r>
            <a:r>
              <a:rPr lang="ru-RU" dirty="0"/>
              <a:t>)</a:t>
            </a:r>
          </a:p>
          <a:p>
            <a:pPr marL="628650" lvl="0" indent="-514350">
              <a:buFont typeface="+mj-lt"/>
              <a:buAutoNum type="arabicParenR"/>
            </a:pPr>
            <a:r>
              <a:rPr lang="ru-RU" dirty="0"/>
              <a:t>Отличаются ли между собой центры блоков (медианы) в диаграмме? Диаграммы дают только первичную, неформальную, оценку; точный ответ позволяет дать только проведение дисперсионного анализа. Существуют ли какие-либо особенности в центрах блоков?</a:t>
            </a:r>
          </a:p>
          <a:p>
            <a:pPr marL="628650" lvl="0" indent="-514350">
              <a:buFont typeface="+mj-lt"/>
              <a:buAutoNum type="arabicParenR"/>
            </a:pPr>
            <a:r>
              <a:rPr lang="ru-RU" dirty="0"/>
              <a:t>Постоянна ли (в разумных пределах) вариация, отраженная в разных блоках диаграммы? </a:t>
            </a:r>
          </a:p>
        </p:txBody>
      </p:sp>
    </p:spTree>
    <p:extLst>
      <p:ext uri="{BB962C8B-B14F-4D97-AF65-F5344CB8AC3E}">
        <p14:creationId xmlns:p14="http://schemas.microsoft.com/office/powerpoint/2010/main" val="23547387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38BDB-7549-4AFC-B727-D88F69DD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A6D581-472E-45D7-A657-7085CAC2BF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ru-RU" dirty="0"/>
              <a:t>	Анализ блочной диаграммы показывает, что требование равенства вариации между выборками различных видов звонков не выполняется, следовательно, необходимо провести преобразование данных (в данном примере проводится логарифмирование), и результаты анализа будут интерпретироваться с точки зрения логарифмов.</a:t>
            </a:r>
          </a:p>
        </p:txBody>
      </p:sp>
    </p:spTree>
    <p:extLst>
      <p:ext uri="{BB962C8B-B14F-4D97-AF65-F5344CB8AC3E}">
        <p14:creationId xmlns:p14="http://schemas.microsoft.com/office/powerpoint/2010/main" val="375544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1981A0-685F-4E9F-9D46-747F57BE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множественного регрессионного анализа в </a:t>
            </a:r>
            <a:r>
              <a:rPr lang="en-US" dirty="0"/>
              <a:t>R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AE116A-39C0-459A-A685-7CE02E400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114300" indent="0">
              <a:buNone/>
            </a:pPr>
            <a:r>
              <a:rPr lang="ru-RU" dirty="0"/>
              <a:t>Для изучения социально-экономического положения регионов России используется модель множественной линейной регрессии со следующим факторным (</a:t>
            </a:r>
            <a:r>
              <a:rPr lang="en-US" dirty="0"/>
              <a:t>Y</a:t>
            </a:r>
            <a:r>
              <a:rPr lang="ru-RU" dirty="0"/>
              <a:t>) и результативными (</a:t>
            </a:r>
            <a:r>
              <a:rPr lang="en-US" dirty="0"/>
              <a:t>Xi</a:t>
            </a:r>
            <a:r>
              <a:rPr lang="ru-RU" dirty="0"/>
              <a:t>) показателями:</a:t>
            </a:r>
          </a:p>
          <a:p>
            <a:pPr marL="114300" indent="0">
              <a:buNone/>
            </a:pPr>
            <a:r>
              <a:rPr lang="en-US" dirty="0"/>
              <a:t>Y</a:t>
            </a:r>
            <a:r>
              <a:rPr lang="ru-RU" dirty="0"/>
              <a:t> – среднедушевые денежные доходы населения, </a:t>
            </a:r>
            <a:r>
              <a:rPr lang="ru-RU" dirty="0" err="1"/>
              <a:t>тыс.руб</a:t>
            </a:r>
            <a:r>
              <a:rPr lang="ru-RU" dirty="0"/>
              <a:t>.;</a:t>
            </a:r>
          </a:p>
          <a:p>
            <a:pPr marL="114300" indent="0">
              <a:buNone/>
            </a:pPr>
            <a:r>
              <a:rPr lang="en-US" dirty="0"/>
              <a:t>X</a:t>
            </a:r>
            <a:r>
              <a:rPr lang="ru-RU" dirty="0"/>
              <a:t>1 – уровень безработицы по методологии МОТ, %;</a:t>
            </a:r>
          </a:p>
          <a:p>
            <a:pPr marL="114300" indent="0">
              <a:buNone/>
            </a:pPr>
            <a:r>
              <a:rPr lang="en-US" dirty="0"/>
              <a:t>X</a:t>
            </a:r>
            <a:r>
              <a:rPr lang="ru-RU" dirty="0"/>
              <a:t>2 – доля занятого населения с высшим профессиональным образованием, %;</a:t>
            </a:r>
          </a:p>
          <a:p>
            <a:pPr marL="114300" indent="0">
              <a:buNone/>
            </a:pPr>
            <a:r>
              <a:rPr lang="en-US" dirty="0"/>
              <a:t>X</a:t>
            </a:r>
            <a:r>
              <a:rPr lang="ru-RU" dirty="0"/>
              <a:t>3 – валовый региональный продукт на душу населения, руб.;</a:t>
            </a:r>
          </a:p>
          <a:p>
            <a:pPr marL="114300" indent="0">
              <a:buNone/>
            </a:pPr>
            <a:r>
              <a:rPr lang="en-US" dirty="0"/>
              <a:t>X</a:t>
            </a:r>
            <a:r>
              <a:rPr lang="ru-RU" dirty="0"/>
              <a:t>4 – степень износа основных производственных фондов.</a:t>
            </a:r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31369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C6F1C8-0B7B-4600-8682-948C478E5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Блочная диаграмма для логарифмов продолжительности звонков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90A702-FCD6-4880-A899-612AE59912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FA0FFD-A0B8-458C-99A3-2A42C8E3F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100" y="1690688"/>
            <a:ext cx="5003800" cy="499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629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75DFD61-9056-4D06-A61B-2E63C56016EF}"/>
              </a:ext>
            </a:extLst>
          </p:cNvPr>
          <p:cNvSpPr/>
          <p:nvPr/>
        </p:nvSpPr>
        <p:spPr>
          <a:xfrm>
            <a:off x="838200" y="1951672"/>
            <a:ext cx="10515600" cy="1477328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38BDB-7549-4AFC-B727-D88F69DD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A6D581-472E-45D7-A657-7085CAC2BF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</a:t>
            </a:r>
            <a:r>
              <a:rPr lang="en-US" dirty="0" err="1"/>
              <a:t>myAov</a:t>
            </a:r>
            <a:r>
              <a:rPr lang="en-US" dirty="0"/>
              <a:t>[,1]&lt;-log(</a:t>
            </a:r>
            <a:r>
              <a:rPr lang="en-US" dirty="0" err="1"/>
              <a:t>myAov$Length</a:t>
            </a:r>
            <a:r>
              <a:rPr lang="en-US" dirty="0"/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fit&lt;-</a:t>
            </a:r>
            <a:r>
              <a:rPr lang="en-US" dirty="0" err="1"/>
              <a:t>aov</a:t>
            </a:r>
            <a:r>
              <a:rPr lang="en-US" dirty="0"/>
              <a:t>(</a:t>
            </a:r>
            <a:r>
              <a:rPr lang="en-US" dirty="0" err="1"/>
              <a:t>Length~Calls</a:t>
            </a:r>
            <a:r>
              <a:rPr lang="en-US" dirty="0"/>
              <a:t>, data=</a:t>
            </a:r>
            <a:r>
              <a:rPr lang="en-US" dirty="0" err="1"/>
              <a:t>myAov</a:t>
            </a:r>
            <a:r>
              <a:rPr lang="en-US" dirty="0"/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summary(fit)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2000" dirty="0"/>
              <a:t>Df – </a:t>
            </a:r>
            <a:r>
              <a:rPr lang="ru-RU" sz="2000" dirty="0"/>
              <a:t>степени свободы;</a:t>
            </a:r>
          </a:p>
          <a:p>
            <a:pPr marL="114300" indent="0">
              <a:buNone/>
            </a:pPr>
            <a:r>
              <a:rPr lang="en-US" sz="2000" dirty="0" err="1"/>
              <a:t>SumSq</a:t>
            </a:r>
            <a:r>
              <a:rPr lang="en-US" sz="2000" dirty="0"/>
              <a:t> – </a:t>
            </a:r>
            <a:r>
              <a:rPr lang="ru-RU" sz="2000" dirty="0"/>
              <a:t>числители дисперсий;</a:t>
            </a:r>
          </a:p>
          <a:p>
            <a:pPr marL="114300" indent="0">
              <a:buNone/>
            </a:pPr>
            <a:r>
              <a:rPr lang="en-US" sz="2000" dirty="0" err="1"/>
              <a:t>MeanSq</a:t>
            </a:r>
            <a:r>
              <a:rPr lang="en-US" sz="2000" dirty="0"/>
              <a:t> –</a:t>
            </a:r>
            <a:r>
              <a:rPr lang="ru-RU" sz="2000" dirty="0"/>
              <a:t> межгрупповая и средняя внутригрупповая дисперсии</a:t>
            </a:r>
            <a:endParaRPr lang="en-US" sz="20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C7049EA-50BF-4656-BB81-4E20F4816D9B}"/>
              </a:ext>
            </a:extLst>
          </p:cNvPr>
          <p:cNvSpPr/>
          <p:nvPr/>
        </p:nvSpPr>
        <p:spPr>
          <a:xfrm>
            <a:off x="1738745" y="3429000"/>
            <a:ext cx="96150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(&gt;F)  </a:t>
            </a:r>
          </a:p>
          <a:p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Calls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3   9.42  3.1412   3.851 0.0151 *</a:t>
            </a:r>
          </a:p>
          <a:p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Residuals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48  39.15  0.8157                 </a:t>
            </a:r>
          </a:p>
          <a:p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codes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6438870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86D93D6-1CB4-4AFD-806C-AF32CF55AF2A}"/>
              </a:ext>
            </a:extLst>
          </p:cNvPr>
          <p:cNvSpPr/>
          <p:nvPr/>
        </p:nvSpPr>
        <p:spPr>
          <a:xfrm>
            <a:off x="838200" y="1951672"/>
            <a:ext cx="10515600" cy="47421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38BDB-7549-4AFC-B727-D88F69DD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Проведение теста наименьшего значимого различия (попарная проверка)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A6D581-472E-45D7-A657-7085CAC2BF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</a:t>
            </a:r>
            <a:r>
              <a:rPr lang="en-US" dirty="0" err="1"/>
              <a:t>pairwise.t.test</a:t>
            </a:r>
            <a:r>
              <a:rPr lang="en-US" dirty="0"/>
              <a:t>(</a:t>
            </a:r>
            <a:r>
              <a:rPr lang="en-US" dirty="0" err="1"/>
              <a:t>myAov$Length,myAov$Calls,p.adj</a:t>
            </a:r>
            <a:r>
              <a:rPr lang="en-US" dirty="0"/>
              <a:t>="none")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FA0FFBA-0F87-456F-8DC2-12FAD506DE80}"/>
              </a:ext>
            </a:extLst>
          </p:cNvPr>
          <p:cNvSpPr/>
          <p:nvPr/>
        </p:nvSpPr>
        <p:spPr>
          <a:xfrm>
            <a:off x="3745345" y="2560820"/>
            <a:ext cx="47013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Information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0.4431      -      -     </a:t>
            </a:r>
          </a:p>
          <a:p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0.0148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0.2114 -     </a:t>
            </a:r>
          </a:p>
          <a:p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0.0031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0.0799 0.4835</a:t>
            </a:r>
          </a:p>
        </p:txBody>
      </p:sp>
    </p:spTree>
    <p:extLst>
      <p:ext uri="{BB962C8B-B14F-4D97-AF65-F5344CB8AC3E}">
        <p14:creationId xmlns:p14="http://schemas.microsoft.com/office/powerpoint/2010/main" val="16679490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C178AB-D66C-4643-A229-8E53C1D9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дисперсионного анализа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EFA1B9-CE7A-4D00-AA46-F247477851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/>
              <a:t>1) Разные виды звонков значимо отличаются по продолжительности. В частности, эти различия в 3,851 раза больше, чем можно было бы ожидать от простой случайности (объясняемой, например, обычными различиями в продолжительности разговора)</a:t>
            </a:r>
          </a:p>
          <a:p>
            <a:pPr marL="114300" indent="0">
              <a:buNone/>
            </a:pPr>
            <a:r>
              <a:rPr lang="ru-RU" dirty="0"/>
              <a:t>2) Звонки, связанные с обслуживанием и продажами, значимо длиннее по продолжительности, чем с получением информации.</a:t>
            </a:r>
          </a:p>
          <a:p>
            <a:pPr marL="114300" indent="0">
              <a:buNone/>
            </a:pPr>
            <a:r>
              <a:rPr lang="ru-RU" dirty="0"/>
              <a:t>3) В остальных парах звонков статистически значимых различий по продолжительности не наблюдается.</a:t>
            </a:r>
          </a:p>
        </p:txBody>
      </p:sp>
    </p:spTree>
    <p:extLst>
      <p:ext uri="{BB962C8B-B14F-4D97-AF65-F5344CB8AC3E}">
        <p14:creationId xmlns:p14="http://schemas.microsoft.com/office/powerpoint/2010/main" val="41544847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Двухфакторный дисперсионный анализ</a:t>
            </a:r>
            <a:endParaRPr dirty="0"/>
          </a:p>
        </p:txBody>
      </p:sp>
      <p:sp>
        <p:nvSpPr>
          <p:cNvPr id="356" name="Google Shape;356;p5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Для двухфакторного дисперсионного анализа рассматриваются четыре источника вариации:</a:t>
            </a:r>
            <a:endParaRPr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673100" lvl="0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+mj-lt"/>
              <a:buAutoNum type="arabicParenR"/>
            </a:pPr>
            <a:r>
              <a:rPr lang="ru-RU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Эффект взаимодействия двух факторов;</a:t>
            </a:r>
            <a:endParaRPr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673100" lvl="0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+mj-lt"/>
              <a:buAutoNum type="arabicParenR"/>
            </a:pPr>
            <a:r>
              <a:rPr lang="ru-RU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Значимость первого главного эффекта;</a:t>
            </a:r>
            <a:endParaRPr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673100" lvl="0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+mj-lt"/>
              <a:buAutoNum type="arabicParenR"/>
            </a:pPr>
            <a:r>
              <a:rPr lang="ru-RU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Значимость второго главного эффекта;	</a:t>
            </a:r>
            <a:endParaRPr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673100" lvl="0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+mj-lt"/>
              <a:buAutoNum type="arabicParenR"/>
            </a:pPr>
            <a:r>
              <a:rPr lang="ru-RU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Внутригрупповая 	(проявляющаяся в отличии самих значений 	внутри каждой выборки).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Пример двухфакторного дисперсионного анализа в </a:t>
            </a:r>
            <a:r>
              <a:rPr lang="en-US" dirty="0"/>
              <a:t>R</a:t>
            </a:r>
            <a:endParaRPr dirty="0"/>
          </a:p>
        </p:txBody>
      </p:sp>
      <p:sp>
        <p:nvSpPr>
          <p:cNvPr id="362" name="Google Shape;362;p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just">
              <a:lnSpc>
                <a:spcPct val="100000"/>
              </a:lnSpc>
              <a:spcBef>
                <a:spcPts val="0"/>
              </a:spcBef>
              <a:buSzPts val="1100"/>
              <a:buNone/>
            </a:pPr>
            <a:r>
              <a:rPr lang="ru-RU" dirty="0"/>
              <a:t>Пусть от трех поставщиков поступают два вида компонент. </a:t>
            </a:r>
            <a:endParaRPr lang="en-US" dirty="0"/>
          </a:p>
          <a:p>
            <a:pPr marL="158750" lvl="0" indent="0" algn="just">
              <a:lnSpc>
                <a:spcPct val="100000"/>
              </a:lnSpc>
              <a:spcBef>
                <a:spcPts val="0"/>
              </a:spcBef>
              <a:buSzPts val="1100"/>
              <a:buNone/>
            </a:pPr>
            <a:r>
              <a:rPr lang="ru-RU" dirty="0"/>
              <a:t>Требуется установить, отличаются ли по качеству изделия, получаемые от одного и того же поставщика и от разных поставщиков. В этих целях была проведена экспертиза случайно отобранных компонент обоих видов, полученных от трех поставщиков, с оценкой качества компонент по 100-балльной шкале. Приемлемым для компании является уровень качества не ниже 75.</a:t>
            </a:r>
            <a:endParaRPr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0253FD-CA15-4419-ADB7-3815CE30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вариации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1DFCD9-9569-43B1-A798-6A103F2E00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/>
              <a:t>В данном случае источниками вариации будут являться:</a:t>
            </a:r>
          </a:p>
          <a:p>
            <a:pPr marL="114300" indent="0">
              <a:buNone/>
            </a:pPr>
            <a:r>
              <a:rPr lang="ru-RU" dirty="0"/>
              <a:t>1) возможно различное качество компонент, полученных от одного и того же поставщика;</a:t>
            </a:r>
          </a:p>
          <a:p>
            <a:pPr marL="114300" indent="0">
              <a:buNone/>
            </a:pPr>
            <a:r>
              <a:rPr lang="ru-RU" dirty="0"/>
              <a:t>2) возможно различное качество компонент любого вида, полученных от разных поставщиков;</a:t>
            </a:r>
          </a:p>
          <a:p>
            <a:pPr marL="114300" indent="0">
              <a:buNone/>
            </a:pPr>
            <a:r>
              <a:rPr lang="ru-RU" dirty="0"/>
              <a:t>3) возможно различное качество компонент разных видов, получаемых от разных поставщиков;</a:t>
            </a:r>
          </a:p>
          <a:p>
            <a:pPr marL="114300" indent="0">
              <a:buNone/>
            </a:pPr>
            <a:r>
              <a:rPr lang="ru-RU" dirty="0"/>
              <a:t>4) обычный уровень различий отдельных изделий по качеству.</a:t>
            </a:r>
          </a:p>
        </p:txBody>
      </p:sp>
    </p:spTree>
    <p:extLst>
      <p:ext uri="{BB962C8B-B14F-4D97-AF65-F5344CB8AC3E}">
        <p14:creationId xmlns:p14="http://schemas.microsoft.com/office/powerpoint/2010/main" val="38009121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51A6326-CE04-402B-8829-430EE2226A33}"/>
              </a:ext>
            </a:extLst>
          </p:cNvPr>
          <p:cNvSpPr/>
          <p:nvPr/>
        </p:nvSpPr>
        <p:spPr>
          <a:xfrm>
            <a:off x="838200" y="1951672"/>
            <a:ext cx="10515600" cy="101320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3" name="Google Shape;373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Проведение дисперсионного анализа</a:t>
            </a:r>
            <a:endParaRPr dirty="0"/>
          </a:p>
        </p:txBody>
      </p:sp>
      <p:sp>
        <p:nvSpPr>
          <p:cNvPr id="374" name="Google Shape;374;p6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fit&lt;-</a:t>
            </a:r>
            <a:r>
              <a:rPr lang="en-US" dirty="0" err="1"/>
              <a:t>aov</a:t>
            </a:r>
            <a:r>
              <a:rPr lang="en-US" dirty="0"/>
              <a:t>(</a:t>
            </a:r>
            <a:r>
              <a:rPr lang="en-US" dirty="0" err="1"/>
              <a:t>Quality~Supplier</a:t>
            </a:r>
            <a:r>
              <a:rPr lang="ru-RU" dirty="0"/>
              <a:t>*</a:t>
            </a:r>
            <a:r>
              <a:rPr lang="en-US" dirty="0"/>
              <a:t>Type, myAov2)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summary(fit)</a:t>
            </a:r>
            <a:endParaRPr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A9D93C6-CFF0-407F-B401-6918F4D4F977}"/>
              </a:ext>
            </a:extLst>
          </p:cNvPr>
          <p:cNvSpPr/>
          <p:nvPr/>
        </p:nvSpPr>
        <p:spPr>
          <a:xfrm>
            <a:off x="838200" y="3429000"/>
            <a:ext cx="1051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		Оценки значимости эффектов</a:t>
            </a:r>
          </a:p>
          <a:p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(&gt;F)   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Supplier 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2  331.8  165.90  18.468 1.39e-05 ***	А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    6.5    6.53   0.727    0.402    	В</a:t>
            </a:r>
          </a:p>
          <a:p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Supplier:Type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2    0.1    0.03   0.004    0.996    	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АхВ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(взаимодействие)</a:t>
            </a:r>
          </a:p>
          <a:p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Residuals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24  215.6    8.98                     </a:t>
            </a:r>
          </a:p>
          <a:p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codes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 0 ‘***’ 0.001 ‘**’ 0.01 ‘*’ 0.05 ‘.’ 0.1 ‘ ’ 1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98CDA8E-26CE-4E55-B165-89D16EFE7EAB}"/>
              </a:ext>
            </a:extLst>
          </p:cNvPr>
          <p:cNvSpPr/>
          <p:nvPr/>
        </p:nvSpPr>
        <p:spPr>
          <a:xfrm>
            <a:off x="6363856" y="3754202"/>
            <a:ext cx="1690254" cy="1468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6CEC00C-64AA-45FF-A6F3-B0FDFA0DA39E}"/>
              </a:ext>
            </a:extLst>
          </p:cNvPr>
          <p:cNvSpPr/>
          <p:nvPr/>
        </p:nvSpPr>
        <p:spPr>
          <a:xfrm>
            <a:off x="838200" y="1995055"/>
            <a:ext cx="4666673" cy="197658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7" name="Google Shape;367;p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Анализ эффекта взаимодействия</a:t>
            </a:r>
            <a:endParaRPr dirty="0"/>
          </a:p>
        </p:txBody>
      </p:sp>
      <p:sp>
        <p:nvSpPr>
          <p:cNvPr id="368" name="Google Shape;368;p6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y&lt;-myAov2$Quality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a&lt;-myAov2$Supplier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b&lt;-myAov2$Type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</a:t>
            </a:r>
            <a:r>
              <a:rPr lang="en-US" dirty="0" err="1"/>
              <a:t>interaction.plot</a:t>
            </a:r>
            <a:r>
              <a:rPr lang="en-US" dirty="0"/>
              <a:t>(</a:t>
            </a:r>
            <a:r>
              <a:rPr lang="en-US" dirty="0" err="1"/>
              <a:t>a,b,y</a:t>
            </a:r>
            <a:r>
              <a:rPr lang="en-US" dirty="0"/>
              <a:t>)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C4F679-4E4B-4AED-9630-F57BF49BF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74321"/>
            <a:ext cx="5126182" cy="5118554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Основные итоги двухфакторного дисперсионного анализа</a:t>
            </a:r>
            <a:endParaRPr dirty="0"/>
          </a:p>
        </p:txBody>
      </p:sp>
      <p:sp>
        <p:nvSpPr>
          <p:cNvPr id="380" name="Google Shape;380;p6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 dirty="0"/>
              <a:t>1. Эффект взаимодействия незначим. Недостаточно оснований утверждать, что факторы вида изделия и поставщика взаимодействуют друг с другом. Следовательно, необходимо проанализировать главные эффекты.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 dirty="0"/>
              <a:t>2. Эффект вида изделия незначим. Изделия, получаемые от одного и того же поставщика, схожи с точки зрения качества.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 dirty="0"/>
              <a:t>3. Эффект поставщика значим. Следовательно, изделия, получаемые от разных поставщиков, существенно отличаются по качеству.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A2AB6B-C766-41FD-B42E-96D11A7D5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(</a:t>
            </a:r>
            <a:r>
              <a:rPr lang="ru-RU" dirty="0"/>
              <a:t>Фрагмент исходных данных)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D94459-2386-4B04-8361-73A6D425DC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F52DD3F7-1680-4F2C-BE94-E44A91F68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963121"/>
              </p:ext>
            </p:extLst>
          </p:nvPr>
        </p:nvGraphicFramePr>
        <p:xfrm>
          <a:off x="2407329" y="1825625"/>
          <a:ext cx="7377342" cy="2852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33997">
                  <a:extLst>
                    <a:ext uri="{9D8B030D-6E8A-4147-A177-3AD203B41FA5}">
                      <a16:colId xmlns:a16="http://schemas.microsoft.com/office/drawing/2014/main" val="574422210"/>
                    </a:ext>
                  </a:extLst>
                </a:gridCol>
                <a:gridCol w="788669">
                  <a:extLst>
                    <a:ext uri="{9D8B030D-6E8A-4147-A177-3AD203B41FA5}">
                      <a16:colId xmlns:a16="http://schemas.microsoft.com/office/drawing/2014/main" val="1358146775"/>
                    </a:ext>
                  </a:extLst>
                </a:gridCol>
                <a:gridCol w="788669">
                  <a:extLst>
                    <a:ext uri="{9D8B030D-6E8A-4147-A177-3AD203B41FA5}">
                      <a16:colId xmlns:a16="http://schemas.microsoft.com/office/drawing/2014/main" val="2793900273"/>
                    </a:ext>
                  </a:extLst>
                </a:gridCol>
                <a:gridCol w="788669">
                  <a:extLst>
                    <a:ext uri="{9D8B030D-6E8A-4147-A177-3AD203B41FA5}">
                      <a16:colId xmlns:a16="http://schemas.microsoft.com/office/drawing/2014/main" val="1526704166"/>
                    </a:ext>
                  </a:extLst>
                </a:gridCol>
                <a:gridCol w="788669">
                  <a:extLst>
                    <a:ext uri="{9D8B030D-6E8A-4147-A177-3AD203B41FA5}">
                      <a16:colId xmlns:a16="http://schemas.microsoft.com/office/drawing/2014/main" val="563769989"/>
                    </a:ext>
                  </a:extLst>
                </a:gridCol>
                <a:gridCol w="788669">
                  <a:extLst>
                    <a:ext uri="{9D8B030D-6E8A-4147-A177-3AD203B41FA5}">
                      <a16:colId xmlns:a16="http://schemas.microsoft.com/office/drawing/2014/main" val="2921626620"/>
                    </a:ext>
                  </a:extLst>
                </a:gridCol>
              </a:tblGrid>
              <a:tr h="41208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Регион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X1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X2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X3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97560"/>
                  </a:ext>
                </a:extLst>
              </a:tr>
              <a:tr h="3486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Белгородская область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23521,7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23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354983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41,9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2722479"/>
                  </a:ext>
                </a:extLst>
              </a:tr>
              <a:tr h="3486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Брянская область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20087,5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5,2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28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166654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46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76689"/>
                  </a:ext>
                </a:extLst>
              </a:tr>
              <a:tr h="3486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Владимирская область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18682,3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3,8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22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200179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43,2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4882563"/>
                  </a:ext>
                </a:extLst>
              </a:tr>
              <a:tr h="3486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Воронежская область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22259,7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4,7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24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243941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44,7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078770"/>
                  </a:ext>
                </a:extLst>
              </a:tr>
              <a:tr h="3486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Ивановская область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18082,7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5,2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21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129826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39,3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3637755"/>
                  </a:ext>
                </a:extLst>
              </a:tr>
              <a:tr h="3486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Калужская область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23293,1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4,5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286497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39,1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907422"/>
                  </a:ext>
                </a:extLst>
              </a:tr>
              <a:tr h="3486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Костромская область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17438,2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4,9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19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199327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45,3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45073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0405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6. Факторный анализ</a:t>
            </a:r>
            <a:endParaRPr dirty="0"/>
          </a:p>
        </p:txBody>
      </p:sp>
      <p:sp>
        <p:nvSpPr>
          <p:cNvPr id="398" name="Google Shape;398;p6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Относится к методам снижения размерности. 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ru-RU" sz="2590"/>
              <a:t>Применение факторного анализа позволяет решать следующие исследовательские задачи</a:t>
            </a:r>
            <a:r>
              <a:rPr lang="ru-RU" sz="2590" dirty="0"/>
              <a:t>: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590"/>
              <a:buChar char="•"/>
            </a:pPr>
            <a:r>
              <a:rPr lang="ru-RU" sz="2590"/>
              <a:t>снижение размерности изучаемого признакового пространства, т</a:t>
            </a:r>
            <a:r>
              <a:rPr lang="ru-RU" sz="2590" dirty="0"/>
              <a:t>.</a:t>
            </a:r>
            <a:r>
              <a:rPr lang="ru-RU" sz="2590"/>
              <a:t>е. переход от множества переменных к меньшему числу обобщенных факторов</a:t>
            </a:r>
            <a:r>
              <a:rPr lang="ru-RU" sz="2590" dirty="0"/>
              <a:t>;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590"/>
              <a:buChar char="•"/>
            </a:pPr>
            <a:r>
              <a:rPr lang="ru-RU" sz="2590"/>
              <a:t>изучение структуры исходных переменных, их классификация</a:t>
            </a:r>
            <a:r>
              <a:rPr lang="ru-RU" sz="2590" dirty="0"/>
              <a:t>;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590"/>
              <a:buChar char="•"/>
            </a:pPr>
            <a:r>
              <a:rPr lang="ru-RU" sz="2590"/>
              <a:t>Присвоение численных значений непосредственно не наблюдаемым и даже нечисловым признакам, таким, как «настроение», «общее состояние экономики», «политическая макросреда рынка», «информационная макросреда», «климат», и т. д</a:t>
            </a:r>
            <a:r>
              <a:rPr lang="ru-RU" sz="2590" dirty="0"/>
              <a:t>.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590"/>
              <a:buChar char="•"/>
            </a:pPr>
            <a:r>
              <a:rPr lang="ru-RU" sz="2590"/>
              <a:t>распознавание образов</a:t>
            </a:r>
            <a:r>
              <a:rPr lang="ru-RU" sz="2590" dirty="0"/>
              <a:t>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Особенности и понятия </a:t>
            </a:r>
            <a:br>
              <a:rPr lang="ru-RU"/>
            </a:br>
            <a:r>
              <a:rPr lang="ru-RU"/>
              <a:t>факторного анализа</a:t>
            </a:r>
            <a:endParaRPr dirty="0"/>
          </a:p>
        </p:txBody>
      </p:sp>
      <p:sp>
        <p:nvSpPr>
          <p:cNvPr id="404" name="Google Shape;404;p6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ru-RU" sz="2590"/>
              <a:t>Факторный анализ основан на допущении, что вариация начального признака объясняется не только влиянием общих факторов, но и влиянием характерных факторов, присущих только данному признаку, и случайных факторов (</a:t>
            </a:r>
            <a:r>
              <a:rPr lang="ru-RU" sz="2590" err="1"/>
              <a:t>напр</a:t>
            </a:r>
            <a:r>
              <a:rPr lang="ru-RU" sz="2590"/>
              <a:t>., ошибки измерения</a:t>
            </a:r>
            <a:r>
              <a:rPr lang="ru-RU" sz="2590" dirty="0"/>
              <a:t>)</a:t>
            </a:r>
            <a:endParaRPr dirty="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ru-RU" sz="2590"/>
              <a:t>Факторы, связанные значимыми весовыми коэффициентами с двумя и более переменными, называются </a:t>
            </a:r>
            <a:r>
              <a:rPr lang="ru-RU" sz="2590" b="1" i="1"/>
              <a:t>общими факторами</a:t>
            </a:r>
            <a:r>
              <a:rPr lang="ru-RU" sz="2590"/>
              <a:t>, со всеми переменными – </a:t>
            </a:r>
            <a:r>
              <a:rPr lang="ru-RU" sz="2590" b="1" i="1"/>
              <a:t>генеральными</a:t>
            </a:r>
            <a:r>
              <a:rPr lang="ru-RU" sz="2590"/>
              <a:t>, только с одной переменной – </a:t>
            </a:r>
            <a:r>
              <a:rPr lang="ru-RU" sz="2590" b="1" i="1"/>
              <a:t>характерными</a:t>
            </a:r>
            <a:r>
              <a:rPr lang="ru-RU" sz="2590"/>
              <a:t>. </a:t>
            </a:r>
            <a:endParaRPr dirty="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ru-RU" sz="2590"/>
              <a:t>Доля общей дисперсии признаков, объясненной общими факторами, называется </a:t>
            </a:r>
            <a:r>
              <a:rPr lang="ru-RU" sz="2590" b="1" i="1"/>
              <a:t>общностью</a:t>
            </a:r>
            <a:r>
              <a:rPr lang="ru-RU" sz="2590"/>
              <a:t>, а доля дисперсии, не объясненной общими факторами – </a:t>
            </a:r>
            <a:r>
              <a:rPr lang="ru-RU" sz="2590" b="1" i="1"/>
              <a:t>характерностью</a:t>
            </a:r>
            <a:r>
              <a:rPr lang="ru-RU" sz="2590" dirty="0"/>
              <a:t>.</a:t>
            </a:r>
            <a:endParaRPr dirty="0"/>
          </a:p>
          <a:p>
            <a:pPr marL="228600" lvl="0" indent="-6413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dirty="0"/>
          </a:p>
          <a:p>
            <a:pPr marL="228600" lvl="0" indent="-6413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Отличия факторного анализа </a:t>
            </a:r>
            <a:br>
              <a:rPr lang="ru-RU"/>
            </a:br>
            <a:r>
              <a:rPr lang="ru-RU"/>
              <a:t>от метода главных компонент</a:t>
            </a:r>
            <a:endParaRPr dirty="0"/>
          </a:p>
        </p:txBody>
      </p:sp>
      <p:sp>
        <p:nvSpPr>
          <p:cNvPr id="410" name="Google Shape;410;p6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Calibri"/>
              <a:buAutoNum type="arabicPeriod"/>
            </a:pPr>
            <a:r>
              <a:rPr lang="ru-RU" sz="1960"/>
              <a:t>Модель факторного анализа описывает зависимость </a:t>
            </a:r>
            <a:r>
              <a:rPr lang="ru-RU" sz="1960" b="1"/>
              <a:t>наблюдений</a:t>
            </a:r>
            <a:r>
              <a:rPr lang="ru-RU" sz="1960"/>
              <a:t> от латентных факторов и представляет собой анализ данных без получения их модели, в то время как метод главных компонент описывает вариацию исходных </a:t>
            </a:r>
            <a:r>
              <a:rPr lang="ru-RU" sz="1960" b="1"/>
              <a:t>переменных </a:t>
            </a:r>
            <a:r>
              <a:rPr lang="ru-RU" sz="1960"/>
              <a:t>и моделирует исходные данные</a:t>
            </a:r>
            <a:r>
              <a:rPr lang="ru-RU" sz="1960" dirty="0"/>
              <a:t>;</a:t>
            </a:r>
            <a:endParaRPr dirty="0"/>
          </a:p>
          <a:p>
            <a:pPr marL="51435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Calibri"/>
              <a:buAutoNum type="arabicPeriod"/>
            </a:pPr>
            <a:r>
              <a:rPr lang="ru-RU" sz="1960"/>
              <a:t>Факторный анализ предусматривает наличие характерного фактора для каждой из исходных переменных. МГК объясняет всю вариацию в исходных данных, включая чистую случайность, влиянием главных компонент</a:t>
            </a:r>
            <a:r>
              <a:rPr lang="ru-RU" sz="1960" dirty="0"/>
              <a:t>.</a:t>
            </a:r>
            <a:endParaRPr dirty="0"/>
          </a:p>
          <a:p>
            <a:pPr marL="51435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Calibri"/>
              <a:buAutoNum type="arabicPeriod"/>
            </a:pPr>
            <a:r>
              <a:rPr lang="ru-RU" sz="1960"/>
              <a:t>В факторном анализе главные факторы представляют собой линейные комбинации как общих, так и специфических факторов. В МГК главные компоненты являются линейными комбинациями исходных переменных</a:t>
            </a:r>
            <a:r>
              <a:rPr lang="ru-RU" sz="1960" dirty="0"/>
              <a:t>.</a:t>
            </a:r>
            <a:endParaRPr sz="1960" dirty="0"/>
          </a:p>
          <a:p>
            <a:pPr marL="51435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Calibri"/>
              <a:buAutoNum type="arabicPeriod"/>
            </a:pPr>
            <a:r>
              <a:rPr lang="ru-RU" sz="1960"/>
              <a:t>В отличие от метода главных компонент, главные факторы могут применяться для интерпретации исходных данных</a:t>
            </a:r>
            <a:r>
              <a:rPr lang="ru-RU" sz="1960" dirty="0"/>
              <a:t>;</a:t>
            </a:r>
            <a:endParaRPr dirty="0"/>
          </a:p>
          <a:p>
            <a:pPr marL="51435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Calibri"/>
              <a:buAutoNum type="arabicPeriod"/>
            </a:pPr>
            <a:r>
              <a:rPr lang="ru-RU" sz="1960"/>
              <a:t>Главные факторы, в отличие от главных компонент, могут коррелировать друг с другом</a:t>
            </a:r>
            <a:r>
              <a:rPr lang="ru-RU" sz="1960" dirty="0"/>
              <a:t>.</a:t>
            </a:r>
            <a:endParaRPr dirty="0"/>
          </a:p>
          <a:p>
            <a:pPr marL="514350" lvl="0" indent="-5143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Calibri"/>
              <a:buAutoNum type="arabicPeriod"/>
            </a:pPr>
            <a:r>
              <a:rPr lang="ru-RU" sz="1960"/>
              <a:t>Метод главных компонент можно рассматривать как частный случай факторного анализа, при котором эффект характерных факторов принимается равным 0, а общие факторы изначально ортогональны</a:t>
            </a:r>
            <a:r>
              <a:rPr lang="ru-RU" sz="1960" dirty="0"/>
              <a:t>.</a:t>
            </a:r>
            <a:endParaRPr dirty="0"/>
          </a:p>
          <a:p>
            <a:pPr marL="228600" lvl="0" indent="-10414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endParaRPr sz="196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! Замечание</a:t>
            </a:r>
            <a:r>
              <a:rPr lang="ru-RU" dirty="0"/>
              <a:t>:</a:t>
            </a:r>
            <a:endParaRPr dirty="0"/>
          </a:p>
        </p:txBody>
      </p:sp>
      <p:sp>
        <p:nvSpPr>
          <p:cNvPr id="416" name="Google Shape;416;p6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Не следует рассматривать факторный анализ как более совершенный, относительно компонентного моделирования, метод снижения размерности данных. 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Главные компоненты некоррелированы, характеризуют дисперсию совокупности, но не содержат информацию о самих наблюдениях. 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Факторный анализ описывает и моделирует </a:t>
            </a:r>
            <a:r>
              <a:rPr lang="ru-RU" i="1"/>
              <a:t>исходные наблюдения</a:t>
            </a:r>
            <a:r>
              <a:rPr lang="ru-RU"/>
              <a:t>, при этом выделяются главные и второстепенные (</a:t>
            </a:r>
            <a:r>
              <a:rPr lang="ru-RU" i="1"/>
              <a:t>характерные</a:t>
            </a:r>
            <a:r>
              <a:rPr lang="ru-RU"/>
              <a:t>) факторы, которые могут быть коррелированы между собой</a:t>
            </a:r>
            <a:r>
              <a:rPr lang="ru-RU" dirty="0"/>
              <a:t>.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9"/>
          <p:cNvSpPr txBox="1">
            <a:spLocks noGrp="1"/>
          </p:cNvSpPr>
          <p:nvPr>
            <p:ph type="body" idx="1"/>
          </p:nvPr>
        </p:nvSpPr>
        <p:spPr>
          <a:xfrm>
            <a:off x="838200" y="74254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algn="just">
              <a:spcBef>
                <a:spcPts val="0"/>
              </a:spcBef>
              <a:buSzPts val="2800"/>
            </a:pPr>
            <a:r>
              <a:rPr lang="ru-RU" dirty="0"/>
              <a:t>Решение факторного анализа приводится исходя из заданного исследователем количества образуемых главных факторов. Как следствие, целесообразно перед проведением факторного анализа установить необходимое оптимальное число главных факторов (например, с помощью критерия «каменистой осыпи».</a:t>
            </a:r>
          </a:p>
          <a:p>
            <a:pPr indent="-457200">
              <a:spcBef>
                <a:spcPts val="0"/>
              </a:spcBef>
              <a:buSzPts val="2800"/>
            </a:pPr>
            <a:endParaRPr lang="ru-RU" dirty="0"/>
          </a:p>
          <a:p>
            <a:pPr indent="-457200" algn="just">
              <a:spcBef>
                <a:spcPts val="0"/>
              </a:spcBef>
              <a:buSzPts val="2800"/>
            </a:pPr>
            <a:r>
              <a:rPr lang="ru-RU" dirty="0"/>
              <a:t>Качество подгонки факторной модели оценивается на основе разности воспроизведенной и исходной матриц частных корреляций. При этом проверяется гипотеза о равенстве нулю недиагональных элементов разностей исходной и воспроизведенной матриц корреляций по критерию Хи-квадрат, если эта разность содержит недиагональные элементы выше 0.1 по абсолютной величине.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Реализация факторного анализа в R</a:t>
            </a:r>
            <a:endParaRPr dirty="0"/>
          </a:p>
        </p:txBody>
      </p:sp>
      <p:sp>
        <p:nvSpPr>
          <p:cNvPr id="428" name="Google Shape;428;p7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Модули R: </a:t>
            </a:r>
            <a:r>
              <a:rPr lang="ru-RU" dirty="0" err="1"/>
              <a:t>psych</a:t>
            </a:r>
            <a:r>
              <a:rPr lang="ru-RU" dirty="0"/>
              <a:t>, </a:t>
            </a:r>
            <a:r>
              <a:rPr lang="ru-RU" dirty="0" err="1"/>
              <a:t>GPArotation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 err="1"/>
              <a:t>fa</a:t>
            </a:r>
            <a:r>
              <a:rPr lang="ru-RU" dirty="0"/>
              <a:t>(r=</a:t>
            </a:r>
            <a:r>
              <a:rPr lang="ru-RU" dirty="0" err="1"/>
              <a:t>матрица_корреляций</a:t>
            </a:r>
            <a:r>
              <a:rPr lang="ru-RU" dirty="0"/>
              <a:t>, </a:t>
            </a:r>
            <a:r>
              <a:rPr lang="ru-RU" dirty="0" err="1"/>
              <a:t>nfactors</a:t>
            </a:r>
            <a:r>
              <a:rPr lang="ru-RU" dirty="0"/>
              <a:t>=</a:t>
            </a:r>
            <a:r>
              <a:rPr lang="ru-RU" dirty="0" err="1"/>
              <a:t>число_выделяемых_факторов</a:t>
            </a:r>
            <a:r>
              <a:rPr lang="ru-RU" dirty="0"/>
              <a:t>, </a:t>
            </a:r>
            <a:r>
              <a:rPr lang="ru-RU" dirty="0" err="1"/>
              <a:t>rotate</a:t>
            </a:r>
            <a:r>
              <a:rPr lang="ru-RU" dirty="0"/>
              <a:t>=</a:t>
            </a:r>
            <a:r>
              <a:rPr lang="ru-RU" dirty="0" err="1"/>
              <a:t>метод_вращения</a:t>
            </a:r>
            <a:r>
              <a:rPr lang="ru-RU" dirty="0"/>
              <a:t>)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/>
              <a:t>Вращение факторного решения применяется для наилучшей интерпретации главных факторов и получения более однозначных оценок факторных нагрузок. Наиболее популярными являются методы вращения </a:t>
            </a:r>
            <a:r>
              <a:rPr lang="en-US" dirty="0"/>
              <a:t>varimax, </a:t>
            </a:r>
            <a:r>
              <a:rPr lang="en-US" dirty="0" err="1"/>
              <a:t>oblimin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quartimax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Пример факторного анализа</a:t>
            </a:r>
            <a:endParaRPr dirty="0"/>
          </a:p>
        </p:txBody>
      </p:sp>
      <p:sp>
        <p:nvSpPr>
          <p:cNvPr id="434" name="Google Shape;434;p7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dirty="0"/>
              <a:t>Для выявления основных факторов, влияющих на выбор автомобиля, опрошено 30 покупателей автомобиля. Респондентам предложено оценить значимость следующих критериев при выборе автомобиля по 10-балльной шкале (1 - абсолютно не имеет значения, 10 - значимо):</a:t>
            </a:r>
          </a:p>
          <a:p>
            <a:r>
              <a:rPr lang="en-US" dirty="0"/>
              <a:t>x</a:t>
            </a:r>
            <a:r>
              <a:rPr lang="ru-RU" dirty="0"/>
              <a:t>1 - стоимость автомобиля;</a:t>
            </a:r>
          </a:p>
          <a:p>
            <a:r>
              <a:rPr lang="en-US" dirty="0"/>
              <a:t>x</a:t>
            </a:r>
            <a:r>
              <a:rPr lang="ru-RU" dirty="0"/>
              <a:t>2 - объем потребления топлива на 100 км пути;</a:t>
            </a:r>
          </a:p>
          <a:p>
            <a:r>
              <a:rPr lang="en-US" dirty="0"/>
              <a:t>x</a:t>
            </a:r>
            <a:r>
              <a:rPr lang="ru-RU" dirty="0"/>
              <a:t>3 - техническое состояние автомобиля;</a:t>
            </a:r>
          </a:p>
          <a:p>
            <a:r>
              <a:rPr lang="en-US" dirty="0"/>
              <a:t>x</a:t>
            </a:r>
            <a:r>
              <a:rPr lang="ru-RU" dirty="0"/>
              <a:t>4 - срок эксплуатации автомобиля с момента выпуска.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B7B328-9F21-4369-AC8B-60C6447E7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(</a:t>
            </a:r>
            <a:r>
              <a:rPr lang="ru-RU" dirty="0"/>
              <a:t>Фрагмент исходных данных)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7583C5-B748-4BC9-A986-7CF62ECE5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E3C25BE-9378-4599-94ED-7809D1020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780285"/>
              </p:ext>
            </p:extLst>
          </p:nvPr>
        </p:nvGraphicFramePr>
        <p:xfrm>
          <a:off x="3294453" y="1825625"/>
          <a:ext cx="5769647" cy="1943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6411">
                  <a:extLst>
                    <a:ext uri="{9D8B030D-6E8A-4147-A177-3AD203B41FA5}">
                      <a16:colId xmlns:a16="http://schemas.microsoft.com/office/drawing/2014/main" val="1535337370"/>
                    </a:ext>
                  </a:extLst>
                </a:gridCol>
                <a:gridCol w="1447744">
                  <a:extLst>
                    <a:ext uri="{9D8B030D-6E8A-4147-A177-3AD203B41FA5}">
                      <a16:colId xmlns:a16="http://schemas.microsoft.com/office/drawing/2014/main" val="3511439674"/>
                    </a:ext>
                  </a:extLst>
                </a:gridCol>
                <a:gridCol w="1447744">
                  <a:extLst>
                    <a:ext uri="{9D8B030D-6E8A-4147-A177-3AD203B41FA5}">
                      <a16:colId xmlns:a16="http://schemas.microsoft.com/office/drawing/2014/main" val="1176486400"/>
                    </a:ext>
                  </a:extLst>
                </a:gridCol>
                <a:gridCol w="1427748">
                  <a:extLst>
                    <a:ext uri="{9D8B030D-6E8A-4147-A177-3AD203B41FA5}">
                      <a16:colId xmlns:a16="http://schemas.microsoft.com/office/drawing/2014/main" val="1459846518"/>
                    </a:ext>
                  </a:extLst>
                </a:gridCol>
              </a:tblGrid>
              <a:tr h="3082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x1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x2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x3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x4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72743131"/>
                  </a:ext>
                </a:extLst>
              </a:tr>
              <a:tr h="308288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</a:t>
                      </a:r>
                      <a:endParaRPr lang="ru-RU" sz="2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57283"/>
                  </a:ext>
                </a:extLst>
              </a:tr>
              <a:tr h="308288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</a:t>
                      </a:r>
                      <a:endParaRPr lang="ru-RU" sz="2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952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29779"/>
                  </a:ext>
                </a:extLst>
              </a:tr>
              <a:tr h="308288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</a:t>
                      </a:r>
                      <a:endParaRPr lang="ru-RU" sz="2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450248"/>
                  </a:ext>
                </a:extLst>
              </a:tr>
              <a:tr h="308288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</a:t>
                      </a:r>
                      <a:endParaRPr lang="ru-RU" sz="2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952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49823"/>
                  </a:ext>
                </a:extLst>
              </a:tr>
              <a:tr h="308288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</a:t>
                      </a:r>
                      <a:endParaRPr lang="ru-RU" sz="2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60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6051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13F1D49-5773-4B5D-A875-9B227619D994}"/>
              </a:ext>
            </a:extLst>
          </p:cNvPr>
          <p:cNvSpPr/>
          <p:nvPr/>
        </p:nvSpPr>
        <p:spPr>
          <a:xfrm>
            <a:off x="838200" y="4480048"/>
            <a:ext cx="10515600" cy="926453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1B6CD9E-2F78-4DF5-8FAF-2819750F16A3}"/>
              </a:ext>
            </a:extLst>
          </p:cNvPr>
          <p:cNvSpPr/>
          <p:nvPr/>
        </p:nvSpPr>
        <p:spPr>
          <a:xfrm>
            <a:off x="838200" y="3506680"/>
            <a:ext cx="10515600" cy="497149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04248AF-E268-4B73-B58B-0A7ED81E44AA}"/>
              </a:ext>
            </a:extLst>
          </p:cNvPr>
          <p:cNvSpPr/>
          <p:nvPr/>
        </p:nvSpPr>
        <p:spPr>
          <a:xfrm>
            <a:off x="838200" y="1825625"/>
            <a:ext cx="10515600" cy="926453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9" name="Google Shape;439;p7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Ввод</a:t>
            </a:r>
            <a:endParaRPr/>
          </a:p>
        </p:txBody>
      </p:sp>
      <p:sp>
        <p:nvSpPr>
          <p:cNvPr id="440" name="Google Shape;440;p7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>
                <a:solidFill>
                  <a:srgbClr val="FF0000"/>
                </a:solidFill>
              </a:rPr>
              <a:t>&gt;</a:t>
            </a:r>
            <a:r>
              <a:rPr lang="ru-RU" dirty="0"/>
              <a:t> </a:t>
            </a:r>
            <a:r>
              <a:rPr lang="ru-RU" dirty="0" err="1"/>
              <a:t>library</a:t>
            </a:r>
            <a:r>
              <a:rPr lang="ru-RU" dirty="0"/>
              <a:t>(</a:t>
            </a:r>
            <a:r>
              <a:rPr lang="ru-RU" dirty="0" err="1"/>
              <a:t>psych</a:t>
            </a:r>
            <a:r>
              <a:rPr lang="ru-RU" dirty="0"/>
              <a:t>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>
                <a:solidFill>
                  <a:srgbClr val="FF0000"/>
                </a:solidFill>
              </a:rPr>
              <a:t>&gt;</a:t>
            </a:r>
            <a:r>
              <a:rPr lang="ru-RU" dirty="0"/>
              <a:t> </a:t>
            </a:r>
            <a:r>
              <a:rPr lang="ru-RU" dirty="0" err="1"/>
              <a:t>library</a:t>
            </a:r>
            <a:r>
              <a:rPr lang="ru-RU" dirty="0"/>
              <a:t>(</a:t>
            </a:r>
            <a:r>
              <a:rPr lang="ru-RU" dirty="0" err="1"/>
              <a:t>GPArotation</a:t>
            </a:r>
            <a:r>
              <a:rPr lang="ru-RU" dirty="0"/>
              <a:t>)</a:t>
            </a:r>
            <a:endParaRPr dirty="0"/>
          </a:p>
          <a:p>
            <a:pPr marL="0" lvl="0" indent="0">
              <a:lnSpc>
                <a:spcPct val="80000"/>
              </a:lnSpc>
              <a:buSzPts val="2800"/>
              <a:buNone/>
            </a:pPr>
            <a:r>
              <a:rPr lang="ru-RU" dirty="0"/>
              <a:t>Вычисляется корреляционная матрица с помощью функции “</a:t>
            </a:r>
            <a:r>
              <a:rPr lang="ru-RU" dirty="0" err="1"/>
              <a:t>cor</a:t>
            </a:r>
            <a:r>
              <a:rPr lang="ru-RU" dirty="0"/>
              <a:t>”, являющаяся исходными данными для факторного анализа:</a:t>
            </a:r>
            <a:endParaRPr lang="en-US"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>
                <a:solidFill>
                  <a:srgbClr val="FF0000"/>
                </a:solidFill>
              </a:rPr>
              <a:t>&gt;</a:t>
            </a:r>
            <a:r>
              <a:rPr lang="ru-RU" dirty="0"/>
              <a:t> </a:t>
            </a:r>
            <a:r>
              <a:rPr lang="ru-RU" dirty="0" err="1"/>
              <a:t>myCor</a:t>
            </a:r>
            <a:r>
              <a:rPr lang="ru-RU" dirty="0"/>
              <a:t>&lt;-</a:t>
            </a:r>
            <a:r>
              <a:rPr lang="ru-RU" dirty="0" err="1"/>
              <a:t>cor</a:t>
            </a:r>
            <a:r>
              <a:rPr lang="ru-RU" dirty="0"/>
              <a:t>(</a:t>
            </a:r>
            <a:r>
              <a:rPr lang="ru-RU" dirty="0" err="1"/>
              <a:t>myFactor</a:t>
            </a:r>
            <a:r>
              <a:rPr lang="ru-RU" dirty="0"/>
              <a:t>)</a:t>
            </a: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/>
              <a:t>Построение факторной модели: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>
                <a:solidFill>
                  <a:srgbClr val="FF0000"/>
                </a:solidFill>
              </a:rPr>
              <a:t>&gt;</a:t>
            </a:r>
            <a:r>
              <a:rPr lang="ru-RU" dirty="0"/>
              <a:t> </a:t>
            </a:r>
            <a:r>
              <a:rPr lang="ru-RU" dirty="0" err="1"/>
              <a:t>fitFactors</a:t>
            </a:r>
            <a:r>
              <a:rPr lang="ru-RU" dirty="0"/>
              <a:t>&lt;-</a:t>
            </a:r>
            <a:r>
              <a:rPr lang="ru-RU" dirty="0" err="1"/>
              <a:t>fa</a:t>
            </a:r>
            <a:r>
              <a:rPr lang="ru-RU" dirty="0"/>
              <a:t>(r=</a:t>
            </a:r>
            <a:r>
              <a:rPr lang="ru-RU" dirty="0" err="1">
                <a:solidFill>
                  <a:srgbClr val="0070C0"/>
                </a:solidFill>
              </a:rPr>
              <a:t>myCor</a:t>
            </a:r>
            <a:r>
              <a:rPr lang="ru-RU" dirty="0"/>
              <a:t>, </a:t>
            </a:r>
            <a:r>
              <a:rPr lang="ru-RU" dirty="0" err="1"/>
              <a:t>nfactors</a:t>
            </a:r>
            <a:r>
              <a:rPr lang="ru-RU" dirty="0"/>
              <a:t>=</a:t>
            </a:r>
            <a:r>
              <a:rPr lang="ru-RU" dirty="0">
                <a:solidFill>
                  <a:srgbClr val="7030A0"/>
                </a:solidFill>
              </a:rPr>
              <a:t>2</a:t>
            </a:r>
            <a:r>
              <a:rPr lang="ru-RU" dirty="0"/>
              <a:t>, </a:t>
            </a:r>
            <a:r>
              <a:rPr lang="ru-RU" dirty="0" err="1"/>
              <a:t>rotate</a:t>
            </a:r>
            <a:r>
              <a:rPr lang="ru-RU" dirty="0"/>
              <a:t>=</a:t>
            </a:r>
            <a:r>
              <a:rPr lang="en-US" dirty="0"/>
              <a:t>“</a:t>
            </a:r>
            <a:r>
              <a:rPr lang="ru-RU" dirty="0" err="1">
                <a:solidFill>
                  <a:srgbClr val="7030A0"/>
                </a:solidFill>
              </a:rPr>
              <a:t>varimax</a:t>
            </a:r>
            <a:r>
              <a:rPr lang="en-US" dirty="0">
                <a:solidFill>
                  <a:srgbClr val="7030A0"/>
                </a:solidFill>
              </a:rPr>
              <a:t>”</a:t>
            </a:r>
            <a:r>
              <a:rPr lang="ru-RU" dirty="0"/>
              <a:t>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>
                <a:solidFill>
                  <a:srgbClr val="FF0000"/>
                </a:solidFill>
              </a:rPr>
              <a:t>&gt;</a:t>
            </a:r>
            <a:r>
              <a:rPr lang="ru-RU" dirty="0"/>
              <a:t> f</a:t>
            </a:r>
            <a:r>
              <a:rPr lang="en-US" dirty="0" err="1"/>
              <a:t>itF</a:t>
            </a:r>
            <a:r>
              <a:rPr lang="ru-RU" dirty="0"/>
              <a:t>a</a:t>
            </a:r>
            <a:r>
              <a:rPr lang="en-US" dirty="0" err="1"/>
              <a:t>ctors</a:t>
            </a:r>
            <a:endParaRPr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Анализ факторных нагрузок:</a:t>
            </a:r>
            <a:endParaRPr dirty="0"/>
          </a:p>
        </p:txBody>
      </p:sp>
      <p:sp>
        <p:nvSpPr>
          <p:cNvPr id="446" name="Google Shape;446;p73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076491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u-RU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u-RU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u-RU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u-RU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u-RU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u-RU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/>
              <a:t>Таким образом, первый главный фактор связан с переменными Х1 и Х2, второй главный фактор – с переменными Х3 и Х4. 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/>
              <a:t>(красным выделены факторные нагрузки выше 0.7)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ru-RU" dirty="0"/>
              <a:t>Первый главный фактор может быть интерпретирован как «экономичность автомобиля», второй - «надежность автомобиля».</a:t>
            </a:r>
            <a:endParaRPr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B5D1A8C-1B93-451A-87DF-97A62DF4A389}"/>
              </a:ext>
            </a:extLst>
          </p:cNvPr>
          <p:cNvSpPr/>
          <p:nvPr/>
        </p:nvSpPr>
        <p:spPr>
          <a:xfrm>
            <a:off x="1086035" y="2044005"/>
            <a:ext cx="108366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Standardized loadings (pattern matrix) based upon correlation matrix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MR1   MR2   h2     u2 com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x1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0.82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0.01 0.67 0.3329   1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x2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0.99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-0.08 1.00 0.0046   1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x3 -0.09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0.99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1.00 0.0040   1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x4 -0.04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0.73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0.53 0.4660   1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5A7477-498C-4630-AB87-F3F1CC1C0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037" y="1587200"/>
            <a:ext cx="5118964" cy="5111346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1AB4D53-6D25-4C06-A2D5-539BDFD640F8}"/>
              </a:ext>
            </a:extLst>
          </p:cNvPr>
          <p:cNvSpPr/>
          <p:nvPr/>
        </p:nvSpPr>
        <p:spPr>
          <a:xfrm>
            <a:off x="838200" y="1139172"/>
            <a:ext cx="10303276" cy="48827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A6DDAC-D0C9-4EE6-8E70-471CD94E7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3147"/>
            <a:ext cx="10515600" cy="1325563"/>
          </a:xfrm>
        </p:spPr>
        <p:txBody>
          <a:bodyPr/>
          <a:lstStyle/>
          <a:p>
            <a:r>
              <a:rPr lang="ru-RU" sz="3600" dirty="0"/>
              <a:t>Матрица попарных диаграмм рассеяния (фрагмент)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8B2B2C-A041-456A-BB95-59FEA6C61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08879"/>
            <a:ext cx="10515600" cy="4351338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pairs(Y~X1+X2+X3+X4, data=</a:t>
            </a:r>
            <a:r>
              <a:rPr lang="en-US" dirty="0" err="1"/>
              <a:t>myData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795431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3A9C544-8872-49BC-AE9B-BEF343BDD08E}"/>
              </a:ext>
            </a:extLst>
          </p:cNvPr>
          <p:cNvSpPr/>
          <p:nvPr/>
        </p:nvSpPr>
        <p:spPr>
          <a:xfrm>
            <a:off x="838201" y="2805344"/>
            <a:ext cx="10515600" cy="55041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B5C937-91F2-4BE3-8DA3-093AE4DE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качества модели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240761-BF54-4ECF-844A-C88246AE2D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/>
              <a:t>Найдем разницу фактической и воспроизведенной матриц частных корреляций: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diff&lt;-</a:t>
            </a:r>
            <a:r>
              <a:rPr lang="en-US" dirty="0" err="1"/>
              <a:t>fitFactors$r-fitFactors$model</a:t>
            </a:r>
            <a:endParaRPr lang="ru-RU" dirty="0"/>
          </a:p>
          <a:p>
            <a:pPr marL="114300" indent="0">
              <a:buNone/>
            </a:pPr>
            <a:r>
              <a:rPr lang="ru-RU" dirty="0"/>
              <a:t>Получаем: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r>
              <a:rPr lang="ru-RU" dirty="0"/>
              <a:t>В полученной разности недиагональные элементы выше 0.1 отсутствуют. Факторная модель достаточно хорошо подогнана.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68832E5-B24E-4FF1-909B-1CC34FC899EA}"/>
              </a:ext>
            </a:extLst>
          </p:cNvPr>
          <p:cNvSpPr/>
          <p:nvPr/>
        </p:nvSpPr>
        <p:spPr>
          <a:xfrm>
            <a:off x="1503285" y="3877007"/>
            <a:ext cx="95050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		x1            x2            x3            x4</a:t>
            </a:r>
          </a:p>
          <a:p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x1  0.3329335228  0.0001893942  0.0065478491 -0.0088993481</a:t>
            </a:r>
          </a:p>
          <a:p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x2  0.0001893942  0.0046451923 -0.0054421225  0.0073716329</a:t>
            </a:r>
          </a:p>
          <a:p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x3  0.0065478491 -0.0054421225  0.0039510171  0.0007432083</a:t>
            </a:r>
          </a:p>
          <a:p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x4 -0.0088993481  0.0073716329  0.0007432083  0.4659542761</a:t>
            </a:r>
          </a:p>
        </p:txBody>
      </p:sp>
    </p:spTree>
    <p:extLst>
      <p:ext uri="{BB962C8B-B14F-4D97-AF65-F5344CB8AC3E}">
        <p14:creationId xmlns:p14="http://schemas.microsoft.com/office/powerpoint/2010/main" val="9483925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FCD5B43-2094-436D-9235-B138E567C494}"/>
              </a:ext>
            </a:extLst>
          </p:cNvPr>
          <p:cNvSpPr/>
          <p:nvPr/>
        </p:nvSpPr>
        <p:spPr>
          <a:xfrm>
            <a:off x="838200" y="1917577"/>
            <a:ext cx="10515600" cy="532661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0AC773-CF5F-4C1A-B37C-9E4D960C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корреляции между главными факторами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DABC68-55B5-4F78-90CC-1029CBF4F9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>
                <a:solidFill>
                  <a:srgbClr val="FF0000"/>
                </a:solidFill>
              </a:rPr>
              <a:t>&gt;</a:t>
            </a:r>
            <a:r>
              <a:rPr lang="ru-RU" dirty="0"/>
              <a:t> </a:t>
            </a:r>
            <a:r>
              <a:rPr lang="en-US" dirty="0" err="1"/>
              <a:t>fitFactors</a:t>
            </a:r>
            <a:r>
              <a:rPr lang="ru-RU" dirty="0"/>
              <a:t>$</a:t>
            </a:r>
            <a:r>
              <a:rPr lang="en-US" dirty="0"/>
              <a:t>score</a:t>
            </a:r>
            <a:r>
              <a:rPr lang="ru-RU" dirty="0"/>
              <a:t>.</a:t>
            </a:r>
            <a:r>
              <a:rPr lang="en-US" dirty="0" err="1"/>
              <a:t>cor</a:t>
            </a: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r>
              <a:rPr lang="ru-RU" dirty="0"/>
              <a:t>Как видим, корреляция между главными факторами отсутствует.</a:t>
            </a:r>
          </a:p>
          <a:p>
            <a:pPr marL="114300" indent="0">
              <a:buNone/>
            </a:pP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3AA1681-3C30-4AAE-967B-BFDEDC9D273D}"/>
              </a:ext>
            </a:extLst>
          </p:cNvPr>
          <p:cNvSpPr/>
          <p:nvPr/>
        </p:nvSpPr>
        <p:spPr>
          <a:xfrm>
            <a:off x="3048000" y="2663703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	[,1]        [,2]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[1,]  1.00000000 -0.09958398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[2,] -0.09958398  1.00000000</a:t>
            </a:r>
          </a:p>
        </p:txBody>
      </p:sp>
    </p:spTree>
    <p:extLst>
      <p:ext uri="{BB962C8B-B14F-4D97-AF65-F5344CB8AC3E}">
        <p14:creationId xmlns:p14="http://schemas.microsoft.com/office/powerpoint/2010/main" val="82367843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982A8-084E-459A-9433-8887E7FC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факторного решения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44478C-1ED2-4F05-A0F0-04CC6D683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114300" indent="0">
              <a:buNone/>
            </a:pPr>
            <a:r>
              <a:rPr lang="ru-RU" dirty="0"/>
              <a:t>Полученные главные факторы являются общими и позволяют описать все исходные переменные. Общность факторной модели составляет 80%. Генеральных и специфических главных факторов выделено не было.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D168879-064F-4F46-BE76-65D2B8C86E26}"/>
              </a:ext>
            </a:extLst>
          </p:cNvPr>
          <p:cNvSpPr/>
          <p:nvPr/>
        </p:nvSpPr>
        <p:spPr>
          <a:xfrm>
            <a:off x="838200" y="1825625"/>
            <a:ext cx="93267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MR1  MR2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SS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loadings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1.66 1.53</a:t>
            </a:r>
          </a:p>
          <a:p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Proportion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0.42 0.38</a:t>
            </a:r>
          </a:p>
          <a:p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Cumulative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0.42 0.80</a:t>
            </a:r>
          </a:p>
          <a:p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Proportion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Explained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0.52 0.48</a:t>
            </a:r>
          </a:p>
          <a:p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Cumulative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Proportion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0.52 1.00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5F11D02-F526-4872-88D3-B985A5DDD537}"/>
              </a:ext>
            </a:extLst>
          </p:cNvPr>
          <p:cNvSpPr/>
          <p:nvPr/>
        </p:nvSpPr>
        <p:spPr>
          <a:xfrm>
            <a:off x="838200" y="2734322"/>
            <a:ext cx="4870142" cy="372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1695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F839083-3DDF-4F55-8E18-C8862448EE2C}"/>
              </a:ext>
            </a:extLst>
          </p:cNvPr>
          <p:cNvSpPr/>
          <p:nvPr/>
        </p:nvSpPr>
        <p:spPr>
          <a:xfrm>
            <a:off x="838200" y="2849732"/>
            <a:ext cx="10515600" cy="41059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860940-0ECF-4B01-AAF0-FF156C88A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Уравнения главных факторов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B6A6BC-EFE7-4997-A1CB-8683B4A17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16747"/>
            <a:ext cx="10515600" cy="4351338"/>
          </a:xfrm>
        </p:spPr>
        <p:txBody>
          <a:bodyPr/>
          <a:lstStyle/>
          <a:p>
            <a:pPr marL="114300" indent="0">
              <a:buNone/>
            </a:pPr>
            <a:r>
              <a:rPr lang="ru-RU" dirty="0"/>
              <a:t>В полученной факторной модели коэффициенты главных факторов содержатся в разделе </a:t>
            </a:r>
            <a:r>
              <a:rPr lang="en-US" dirty="0"/>
              <a:t>“weights”:</a:t>
            </a:r>
            <a:endParaRPr lang="ru-RU" dirty="0"/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</a:rPr>
              <a:t>fitFactors$weights</a:t>
            </a:r>
            <a:endParaRPr lang="ru-RU" dirty="0">
              <a:solidFill>
                <a:schemeClr val="tx2">
                  <a:lumMod val="10000"/>
                </a:schemeClr>
              </a:solidFill>
            </a:endParaRP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ru-RU" dirty="0"/>
              <a:t>Таким образом,</a:t>
            </a:r>
          </a:p>
          <a:p>
            <a:pPr marL="114300" indent="0">
              <a:buNone/>
            </a:pPr>
            <a:r>
              <a:rPr lang="ru-RU" dirty="0"/>
              <a:t>		</a:t>
            </a:r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= 0.005X</a:t>
            </a:r>
            <a:r>
              <a:rPr lang="en-US" baseline="-25000" dirty="0"/>
              <a:t>1</a:t>
            </a:r>
            <a:r>
              <a:rPr lang="en-US" dirty="0"/>
              <a:t>+1.006X</a:t>
            </a:r>
            <a:r>
              <a:rPr lang="en-US" baseline="-25000" dirty="0"/>
              <a:t>2</a:t>
            </a:r>
            <a:r>
              <a:rPr lang="en-US" dirty="0"/>
              <a:t>+0.106X</a:t>
            </a:r>
            <a:r>
              <a:rPr lang="en-US" baseline="-25000" dirty="0"/>
              <a:t>3</a:t>
            </a:r>
            <a:r>
              <a:rPr lang="en-US" dirty="0"/>
              <a:t>-0.024X</a:t>
            </a:r>
            <a:r>
              <a:rPr lang="en-US" baseline="-25000" dirty="0"/>
              <a:t>4</a:t>
            </a:r>
          </a:p>
          <a:p>
            <a:pPr marL="114300" indent="0">
              <a:buNone/>
            </a:pPr>
            <a:r>
              <a:rPr lang="ru-RU" dirty="0"/>
              <a:t>	</a:t>
            </a:r>
            <a:r>
              <a:rPr lang="en-US" dirty="0"/>
              <a:t>	f</a:t>
            </a:r>
            <a:r>
              <a:rPr lang="en-US" baseline="-25000" dirty="0"/>
              <a:t>2</a:t>
            </a:r>
            <a:r>
              <a:rPr lang="en-US" dirty="0"/>
              <a:t> = -0.032X</a:t>
            </a:r>
            <a:r>
              <a:rPr lang="en-US" baseline="-25000" dirty="0"/>
              <a:t>1</a:t>
            </a:r>
            <a:r>
              <a:rPr lang="en-US" dirty="0"/>
              <a:t>+0.118X</a:t>
            </a:r>
            <a:r>
              <a:rPr lang="en-US" baseline="-25000" dirty="0"/>
              <a:t>2</a:t>
            </a:r>
            <a:r>
              <a:rPr lang="en-US" dirty="0"/>
              <a:t>+1.013X</a:t>
            </a:r>
            <a:r>
              <a:rPr lang="en-US" baseline="-25000" dirty="0"/>
              <a:t>3</a:t>
            </a:r>
            <a:r>
              <a:rPr lang="en-US" dirty="0"/>
              <a:t>+0.0006X</a:t>
            </a:r>
            <a:r>
              <a:rPr lang="en-US" baseline="-25000" dirty="0"/>
              <a:t>4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F59D0DE-2641-45E0-9DF5-F3FD5D791F30}"/>
              </a:ext>
            </a:extLst>
          </p:cNvPr>
          <p:cNvSpPr/>
          <p:nvPr/>
        </p:nvSpPr>
        <p:spPr>
          <a:xfrm>
            <a:off x="3278819" y="3260324"/>
            <a:ext cx="61403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MR1           MR2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x1  0.005293772 -0.0315861849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x2  1.006227670  0.1180419635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x3  0.106409680  1.0125873581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x4 -0.023723383  0.0006086887</a:t>
            </a:r>
          </a:p>
        </p:txBody>
      </p:sp>
    </p:spTree>
    <p:extLst>
      <p:ext uri="{BB962C8B-B14F-4D97-AF65-F5344CB8AC3E}">
        <p14:creationId xmlns:p14="http://schemas.microsoft.com/office/powerpoint/2010/main" val="316188838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7. Метод канонических корреляций</a:t>
            </a:r>
            <a:br>
              <a:rPr lang="ru-RU" dirty="0"/>
            </a:br>
            <a:r>
              <a:rPr lang="ru-RU" dirty="0"/>
              <a:t>(канонический анализ)</a:t>
            </a:r>
            <a:endParaRPr dirty="0"/>
          </a:p>
        </p:txBody>
      </p:sp>
      <p:sp>
        <p:nvSpPr>
          <p:cNvPr id="458" name="Google Shape;458;p7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dirty="0"/>
              <a:t>Метод канонических корреляций позволяет анализировать взаимосвязь нескольких выходных показателей и большого числа определяющих факторов.</a:t>
            </a:r>
          </a:p>
          <a:p>
            <a:r>
              <a:rPr lang="ru-RU" dirty="0"/>
              <a:t>Метод канонических корреляций является обобщением корреляционно-регрессионного анализа, и имеет целью определить максимальные корреляционные зависимости между двумя наборами случайных величин (без указаний факторных и результативных признаков).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155C8D-AC58-4B5C-8EC7-CB78AC57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72C108-76D5-48AF-9D96-B7D521CF5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78891"/>
            <a:ext cx="10515600" cy="4351338"/>
          </a:xfrm>
        </p:spPr>
        <p:txBody>
          <a:bodyPr/>
          <a:lstStyle/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ru-RU" dirty="0"/>
              <a:t>Канонические величины (канонические переменные), вычисляются как линейные комбинации исходных признаков  по каждой из групп признаков. </a:t>
            </a:r>
          </a:p>
          <a:p>
            <a:pPr marL="228600" indent="-50800">
              <a:spcBef>
                <a:spcPts val="0"/>
              </a:spcBef>
              <a:buSzPts val="2800"/>
              <a:buNone/>
            </a:pPr>
            <a:endParaRPr lang="ru-RU" dirty="0"/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ru-RU" dirty="0"/>
              <a:t>Канонические величины максимально коррелированы между собой и интерпретируются аналогично главным факторам. Их число определяется по числу переменных в меньшем наборе переменных (если число переменных в них не одинаково). 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042577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Свойства канонических переменных</a:t>
            </a:r>
            <a:r>
              <a:rPr lang="ru-RU" dirty="0"/>
              <a:t>:</a:t>
            </a:r>
            <a:endParaRPr dirty="0"/>
          </a:p>
        </p:txBody>
      </p:sp>
      <p:sp>
        <p:nvSpPr>
          <p:cNvPr id="464" name="Google Shape;464;p7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ru-RU" sz="2590"/>
              <a:t>Канонические переменные являются линейными комбинациями исходных показателей соответствующих групп</a:t>
            </a:r>
            <a:r>
              <a:rPr lang="ru-RU" sz="2590" dirty="0"/>
              <a:t>.</a:t>
            </a:r>
            <a:endParaRPr dirty="0"/>
          </a:p>
          <a:p>
            <a:pPr marL="51435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ru-RU" sz="2590"/>
              <a:t>Канонические переменные одной группы не взаимосвязаны (между ними отсутствует корреляция</a:t>
            </a:r>
            <a:r>
              <a:rPr lang="ru-RU" sz="2590" dirty="0"/>
              <a:t>).</a:t>
            </a:r>
            <a:endParaRPr dirty="0"/>
          </a:p>
          <a:p>
            <a:pPr marL="51435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ru-RU" sz="2590"/>
              <a:t>Канонические переменные определены так, чтобы соответствующие канонические корреляции были максимальны</a:t>
            </a:r>
            <a:r>
              <a:rPr lang="ru-RU" sz="2590" dirty="0"/>
              <a:t>.</a:t>
            </a:r>
            <a:endParaRPr dirty="0"/>
          </a:p>
          <a:p>
            <a:pPr marL="51435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ru-RU" sz="2590"/>
              <a:t>Канонические переменные располагаются в порядке снижения соответствующих канонических корреляций</a:t>
            </a:r>
            <a:r>
              <a:rPr lang="ru-RU" sz="2590" dirty="0"/>
              <a:t>.</a:t>
            </a:r>
            <a:endParaRPr dirty="0"/>
          </a:p>
          <a:p>
            <a:pPr marL="51435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ru-RU" sz="2590"/>
              <a:t>Число рассматриваемых канонических корреляций не превосходит число изучаемых показателей</a:t>
            </a:r>
            <a:r>
              <a:rPr lang="ru-RU" sz="2590" dirty="0"/>
              <a:t>.</a:t>
            </a:r>
            <a:endParaRPr dirty="0"/>
          </a:p>
          <a:p>
            <a:pPr marL="51435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ru-RU" sz="2590"/>
              <a:t>Канонические корреляции всегда неотрицательны</a:t>
            </a:r>
            <a:r>
              <a:rPr lang="ru-RU" sz="2590" dirty="0"/>
              <a:t>.</a:t>
            </a:r>
            <a:endParaRPr sz="2590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Реализация канонического анализа в R</a:t>
            </a:r>
            <a:endParaRPr dirty="0"/>
          </a:p>
        </p:txBody>
      </p:sp>
      <p:sp>
        <p:nvSpPr>
          <p:cNvPr id="470" name="Google Shape;470;p7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/>
              <a:t>Модули </a:t>
            </a:r>
            <a:r>
              <a:rPr lang="en-US" dirty="0"/>
              <a:t>R: </a:t>
            </a:r>
            <a:r>
              <a:rPr lang="en-US" b="1" dirty="0"/>
              <a:t>vegan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/>
              <a:t>Формат функции: </a:t>
            </a:r>
            <a:r>
              <a:rPr lang="en-US" dirty="0" err="1"/>
              <a:t>CCorA</a:t>
            </a:r>
            <a:r>
              <a:rPr lang="en-US" dirty="0"/>
              <a:t>(</a:t>
            </a:r>
            <a:r>
              <a:rPr lang="ru-RU" dirty="0" err="1"/>
              <a:t>подвектор</a:t>
            </a:r>
            <a:r>
              <a:rPr lang="ru-RU" dirty="0"/>
              <a:t>_</a:t>
            </a:r>
            <a:r>
              <a:rPr lang="en-US" dirty="0"/>
              <a:t>X</a:t>
            </a:r>
            <a:r>
              <a:rPr lang="ru-RU" dirty="0"/>
              <a:t>, </a:t>
            </a:r>
            <a:r>
              <a:rPr lang="ru-RU" dirty="0" err="1"/>
              <a:t>подвектор</a:t>
            </a:r>
            <a:r>
              <a:rPr lang="ru-RU" dirty="0"/>
              <a:t>_</a:t>
            </a:r>
            <a:r>
              <a:rPr lang="en-US" dirty="0"/>
              <a:t>Y</a:t>
            </a:r>
            <a:r>
              <a:rPr lang="ru-RU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Пример канонического анализа в </a:t>
            </a:r>
            <a:r>
              <a:rPr lang="en-US" dirty="0"/>
              <a:t>R</a:t>
            </a:r>
            <a:endParaRPr dirty="0"/>
          </a:p>
        </p:txBody>
      </p:sp>
      <p:sp>
        <p:nvSpPr>
          <p:cNvPr id="476" name="Google Shape;476;p7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ru-RU" sz="2590" dirty="0"/>
              <a:t>Рассмотрим семь показателей экономической деятельности двадцати предприятий X</a:t>
            </a:r>
            <a:r>
              <a:rPr lang="ru-RU" sz="2590" baseline="-25000" dirty="0"/>
              <a:t>1</a:t>
            </a:r>
            <a:r>
              <a:rPr lang="ru-RU" sz="2590" dirty="0"/>
              <a:t>, X</a:t>
            </a:r>
            <a:r>
              <a:rPr lang="ru-RU" sz="2590" baseline="-25000" dirty="0"/>
              <a:t>2</a:t>
            </a:r>
            <a:r>
              <a:rPr lang="ru-RU" sz="2590" dirty="0"/>
              <a:t>, X</a:t>
            </a:r>
            <a:r>
              <a:rPr lang="ru-RU" sz="2590" baseline="-25000" dirty="0"/>
              <a:t>3</a:t>
            </a:r>
            <a:r>
              <a:rPr lang="ru-RU" sz="2590" dirty="0"/>
              <a:t>, X</a:t>
            </a:r>
            <a:r>
              <a:rPr lang="ru-RU" sz="2590" baseline="-25000" dirty="0"/>
              <a:t>4</a:t>
            </a:r>
            <a:r>
              <a:rPr lang="ru-RU" sz="2590" dirty="0"/>
              <a:t>,X</a:t>
            </a:r>
            <a:r>
              <a:rPr lang="ru-RU" sz="2590" baseline="-25000" dirty="0"/>
              <a:t>5</a:t>
            </a:r>
            <a:r>
              <a:rPr lang="ru-RU" sz="2590" dirty="0"/>
              <a:t>, X</a:t>
            </a:r>
            <a:r>
              <a:rPr lang="ru-RU" sz="2590" baseline="-25000" dirty="0"/>
              <a:t>6</a:t>
            </a:r>
            <a:r>
              <a:rPr lang="ru-RU" sz="2590" dirty="0"/>
              <a:t>, X</a:t>
            </a:r>
            <a:r>
              <a:rPr lang="ru-RU" sz="2590" baseline="-25000" dirty="0"/>
              <a:t>7 </a:t>
            </a:r>
            <a:r>
              <a:rPr lang="ru-RU" sz="2590" dirty="0"/>
              <a:t>, где: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ru-RU" sz="2590" dirty="0"/>
              <a:t>Х1 – производительность труда, </a:t>
            </a:r>
            <a:r>
              <a:rPr lang="ru-RU" sz="2590" dirty="0" err="1"/>
              <a:t>тыс.руб</a:t>
            </a:r>
            <a:r>
              <a:rPr lang="ru-RU" sz="2590" dirty="0"/>
              <a:t>./чел.;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ru-RU" sz="2590" dirty="0"/>
              <a:t>Х2 – фондоотдача основных фондов, руб./руб.;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ru-RU" sz="2590" dirty="0"/>
              <a:t>Х3 – рентабельность, %.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ru-RU" sz="2590" dirty="0"/>
              <a:t>Х4 – численность работающих, </a:t>
            </a:r>
            <a:r>
              <a:rPr lang="ru-RU" sz="2590" dirty="0" err="1"/>
              <a:t>тыс.чел</a:t>
            </a:r>
            <a:r>
              <a:rPr lang="ru-RU" sz="2590" dirty="0"/>
              <a:t>.;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ru-RU" sz="2590" dirty="0"/>
              <a:t>Х5 – стоимость основных фондов, </a:t>
            </a:r>
            <a:r>
              <a:rPr lang="ru-RU" sz="2590" dirty="0" err="1"/>
              <a:t>млн.руб</a:t>
            </a:r>
            <a:r>
              <a:rPr lang="ru-RU" sz="2590" dirty="0"/>
              <a:t>.;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ru-RU" sz="2590" dirty="0"/>
              <a:t>Х6 – коэффициент оборачиваемости оборотных средств, руб./руб.;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ru-RU" sz="2590" dirty="0"/>
              <a:t>Х7 – удельный вес потерь от брака, %.</a:t>
            </a:r>
            <a:endParaRPr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A25FB6-A129-4C8B-8A9F-400D2DC5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(</a:t>
            </a:r>
            <a:r>
              <a:rPr lang="ru-RU" dirty="0"/>
              <a:t>Фрагмент исходных данных)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F1C7F4-B76B-4F08-8B69-DB1B56386F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CBCFE4C4-9B12-4B06-A5BD-392A98BBD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140575"/>
              </p:ext>
            </p:extLst>
          </p:nvPr>
        </p:nvGraphicFramePr>
        <p:xfrm>
          <a:off x="3105705" y="1977500"/>
          <a:ext cx="5980590" cy="2902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4370">
                  <a:extLst>
                    <a:ext uri="{9D8B030D-6E8A-4147-A177-3AD203B41FA5}">
                      <a16:colId xmlns:a16="http://schemas.microsoft.com/office/drawing/2014/main" val="1658094313"/>
                    </a:ext>
                  </a:extLst>
                </a:gridCol>
                <a:gridCol w="854370">
                  <a:extLst>
                    <a:ext uri="{9D8B030D-6E8A-4147-A177-3AD203B41FA5}">
                      <a16:colId xmlns:a16="http://schemas.microsoft.com/office/drawing/2014/main" val="1680862612"/>
                    </a:ext>
                  </a:extLst>
                </a:gridCol>
                <a:gridCol w="854370">
                  <a:extLst>
                    <a:ext uri="{9D8B030D-6E8A-4147-A177-3AD203B41FA5}">
                      <a16:colId xmlns:a16="http://schemas.microsoft.com/office/drawing/2014/main" val="3851766902"/>
                    </a:ext>
                  </a:extLst>
                </a:gridCol>
                <a:gridCol w="854370">
                  <a:extLst>
                    <a:ext uri="{9D8B030D-6E8A-4147-A177-3AD203B41FA5}">
                      <a16:colId xmlns:a16="http://schemas.microsoft.com/office/drawing/2014/main" val="481563279"/>
                    </a:ext>
                  </a:extLst>
                </a:gridCol>
                <a:gridCol w="854370">
                  <a:extLst>
                    <a:ext uri="{9D8B030D-6E8A-4147-A177-3AD203B41FA5}">
                      <a16:colId xmlns:a16="http://schemas.microsoft.com/office/drawing/2014/main" val="3440409563"/>
                    </a:ext>
                  </a:extLst>
                </a:gridCol>
                <a:gridCol w="854370">
                  <a:extLst>
                    <a:ext uri="{9D8B030D-6E8A-4147-A177-3AD203B41FA5}">
                      <a16:colId xmlns:a16="http://schemas.microsoft.com/office/drawing/2014/main" val="556481367"/>
                    </a:ext>
                  </a:extLst>
                </a:gridCol>
                <a:gridCol w="854370">
                  <a:extLst>
                    <a:ext uri="{9D8B030D-6E8A-4147-A177-3AD203B41FA5}">
                      <a16:colId xmlns:a16="http://schemas.microsoft.com/office/drawing/2014/main" val="2131760695"/>
                    </a:ext>
                  </a:extLst>
                </a:gridCol>
              </a:tblGrid>
              <a:tr h="4193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r>
                        <a:rPr lang="en-US" sz="1600" b="1" u="none" strike="noStrike" baseline="-250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r>
                        <a:rPr lang="en-US" sz="1600" b="1" u="none" strike="noStrike" baseline="-25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r>
                        <a:rPr lang="en-US" sz="1600" b="1" u="none" strike="noStrike" baseline="-250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r>
                        <a:rPr lang="en-US" sz="1600" b="1" u="none" strike="noStrike" baseline="-2500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r>
                        <a:rPr lang="en-US" sz="1600" b="1" u="none" strike="noStrike" baseline="-25000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r>
                        <a:rPr lang="en-US" sz="1600" b="1" u="none" strike="noStrike" baseline="-2500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r>
                        <a:rPr lang="en-US" sz="1600" b="1" u="none" strike="noStrike" baseline="-25000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ru-RU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923608"/>
                  </a:ext>
                </a:extLst>
              </a:tr>
              <a:tr h="3548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28,3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12,8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5,6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9,4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26,7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102338"/>
                  </a:ext>
                </a:extLst>
              </a:tr>
              <a:tr h="3548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9,2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9,3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2057750"/>
                  </a:ext>
                </a:extLst>
              </a:tr>
              <a:tr h="3548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17,9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4,4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12,1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35,7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484962"/>
                  </a:ext>
                </a:extLst>
              </a:tr>
              <a:tr h="3548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12,7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0,9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7,8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896652"/>
                  </a:ext>
                </a:extLst>
              </a:tr>
              <a:tr h="3548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46,5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27,7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10,5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24,3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69,3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872041"/>
                  </a:ext>
                </a:extLst>
              </a:tr>
              <a:tr h="3548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37,1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16,4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9,5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17,2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53,7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611497"/>
                  </a:ext>
                </a:extLst>
              </a:tr>
              <a:tr h="3548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20,1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9,8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27,3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642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03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3B28DE9-BAE4-4F92-964D-6F85A6972F9D}"/>
              </a:ext>
            </a:extLst>
          </p:cNvPr>
          <p:cNvSpPr/>
          <p:nvPr/>
        </p:nvSpPr>
        <p:spPr>
          <a:xfrm>
            <a:off x="838200" y="1960674"/>
            <a:ext cx="10303276" cy="48827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A6DDAC-D0C9-4EE6-8E70-471CD94E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Матрица парных (частных) корреляций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8B2B2C-A041-456A-BB95-59FEA6C612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</a:t>
            </a:r>
            <a:r>
              <a:rPr lang="en-US" dirty="0" err="1"/>
              <a:t>cor</a:t>
            </a:r>
            <a:r>
              <a:rPr lang="en-US" dirty="0"/>
              <a:t>(</a:t>
            </a:r>
            <a:r>
              <a:rPr lang="en-US" dirty="0" err="1"/>
              <a:t>myData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294C4A2-DF33-41D3-A1F9-47FDB580BA8F}"/>
              </a:ext>
            </a:extLst>
          </p:cNvPr>
          <p:cNvSpPr/>
          <p:nvPr/>
        </p:nvSpPr>
        <p:spPr>
          <a:xfrm>
            <a:off x="1893902" y="2656604"/>
            <a:ext cx="91232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           X1          X2          X3           X4</a:t>
            </a:r>
          </a:p>
          <a:p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   1.0000000 -0.274111490  0.15912288  0.83918984 -0.106679198</a:t>
            </a:r>
          </a:p>
          <a:p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X1 -0.2741115  1.000000000 -0.06919978 -0.14561537  0.003217059</a:t>
            </a:r>
          </a:p>
          <a:p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X2  0.1591229 -0.069199776  1.00000000 -0.12142154 -0.128690154</a:t>
            </a:r>
          </a:p>
          <a:p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X3  0.8391898 -0.145615369 -0.12142154  1.00000000 -0.020132383</a:t>
            </a:r>
          </a:p>
          <a:p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X4 -0.1066792  0.003217059 -0.12869015 -0.02013238  1.000000000</a:t>
            </a:r>
          </a:p>
        </p:txBody>
      </p:sp>
    </p:spTree>
    <p:extLst>
      <p:ext uri="{BB962C8B-B14F-4D97-AF65-F5344CB8AC3E}">
        <p14:creationId xmlns:p14="http://schemas.microsoft.com/office/powerpoint/2010/main" val="349659112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BEF466-4044-4CD2-8E7F-AC02A8CFA186}"/>
              </a:ext>
            </a:extLst>
          </p:cNvPr>
          <p:cNvSpPr/>
          <p:nvPr/>
        </p:nvSpPr>
        <p:spPr>
          <a:xfrm>
            <a:off x="838200" y="4914317"/>
            <a:ext cx="10515600" cy="118464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1" name="Google Shape;481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482" name="Google Shape;482;p79"/>
          <p:cNvSpPr txBox="1">
            <a:spLocks noGrp="1"/>
          </p:cNvSpPr>
          <p:nvPr>
            <p:ph type="body" idx="1"/>
          </p:nvPr>
        </p:nvSpPr>
        <p:spPr>
          <a:xfrm>
            <a:off x="838200" y="1027906"/>
            <a:ext cx="10515600" cy="5150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/>
              <a:t>Для проведения канонического анализа необходимо разделить эти показатели на группу зависимых и независимых признаков.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/>
              <a:t>В данном примере одну группу показателей образуют X</a:t>
            </a:r>
            <a:r>
              <a:rPr lang="ru-RU" baseline="-25000" dirty="0"/>
              <a:t>1</a:t>
            </a:r>
            <a:r>
              <a:rPr lang="ru-RU" dirty="0"/>
              <a:t>, X</a:t>
            </a:r>
            <a:r>
              <a:rPr lang="ru-RU" baseline="-25000" dirty="0"/>
              <a:t>2</a:t>
            </a:r>
            <a:r>
              <a:rPr lang="ru-RU" dirty="0"/>
              <a:t>, X</a:t>
            </a:r>
            <a:r>
              <a:rPr lang="ru-RU" baseline="-25000" dirty="0"/>
              <a:t>3</a:t>
            </a:r>
            <a:r>
              <a:rPr lang="ru-RU" dirty="0"/>
              <a:t> (показатели эффективности работы предприятия), другую - X</a:t>
            </a:r>
            <a:r>
              <a:rPr lang="ru-RU" baseline="-25000" dirty="0"/>
              <a:t>4</a:t>
            </a:r>
            <a:r>
              <a:rPr lang="ru-RU" dirty="0"/>
              <a:t>,X</a:t>
            </a:r>
            <a:r>
              <a:rPr lang="ru-RU" baseline="-25000" dirty="0"/>
              <a:t>5</a:t>
            </a:r>
            <a:r>
              <a:rPr lang="ru-RU" dirty="0"/>
              <a:t>, X</a:t>
            </a:r>
            <a:r>
              <a:rPr lang="ru-RU" baseline="-25000" dirty="0"/>
              <a:t>6</a:t>
            </a:r>
            <a:r>
              <a:rPr lang="ru-RU" dirty="0"/>
              <a:t>, X</a:t>
            </a:r>
            <a:r>
              <a:rPr lang="ru-RU" baseline="-25000" dirty="0"/>
              <a:t>7 </a:t>
            </a:r>
            <a:r>
              <a:rPr lang="ru-RU" dirty="0"/>
              <a:t>(характеристики, обуславливающие эти показатели). В этом случае исходный вектор X = (X</a:t>
            </a:r>
            <a:r>
              <a:rPr lang="ru-RU" baseline="-25000" dirty="0"/>
              <a:t>1</a:t>
            </a:r>
            <a:r>
              <a:rPr lang="ru-RU" dirty="0"/>
              <a:t>, X</a:t>
            </a:r>
            <a:r>
              <a:rPr lang="ru-RU" baseline="-25000" dirty="0"/>
              <a:t>2</a:t>
            </a:r>
            <a:r>
              <a:rPr lang="ru-RU" dirty="0"/>
              <a:t>, X</a:t>
            </a:r>
            <a:r>
              <a:rPr lang="ru-RU" baseline="-25000" dirty="0"/>
              <a:t>3</a:t>
            </a:r>
            <a:r>
              <a:rPr lang="ru-RU" dirty="0"/>
              <a:t>, X</a:t>
            </a:r>
            <a:r>
              <a:rPr lang="ru-RU" baseline="-25000" dirty="0"/>
              <a:t>4</a:t>
            </a:r>
            <a:r>
              <a:rPr lang="ru-RU" dirty="0"/>
              <a:t>,X</a:t>
            </a:r>
            <a:r>
              <a:rPr lang="ru-RU" baseline="-25000" dirty="0"/>
              <a:t>5</a:t>
            </a:r>
            <a:r>
              <a:rPr lang="ru-RU" dirty="0"/>
              <a:t>, X</a:t>
            </a:r>
            <a:r>
              <a:rPr lang="ru-RU" baseline="-25000" dirty="0"/>
              <a:t>6</a:t>
            </a:r>
            <a:r>
              <a:rPr lang="ru-RU" dirty="0"/>
              <a:t>, X</a:t>
            </a:r>
            <a:r>
              <a:rPr lang="ru-RU" baseline="-25000" dirty="0"/>
              <a:t>7</a:t>
            </a:r>
            <a:r>
              <a:rPr lang="ru-RU" dirty="0"/>
              <a:t>)</a:t>
            </a:r>
            <a:r>
              <a:rPr lang="ru-RU" baseline="30000" dirty="0"/>
              <a:t>т </a:t>
            </a:r>
            <a:r>
              <a:rPr lang="ru-RU" dirty="0"/>
              <a:t>  разбивается на два </a:t>
            </a:r>
            <a:r>
              <a:rPr lang="ru-RU" dirty="0" err="1"/>
              <a:t>подвектора</a:t>
            </a:r>
            <a:r>
              <a:rPr lang="ru-RU" dirty="0"/>
              <a:t> X</a:t>
            </a:r>
            <a:r>
              <a:rPr lang="ru-RU" baseline="-25000" dirty="0"/>
              <a:t>1</a:t>
            </a:r>
            <a:r>
              <a:rPr lang="ru-RU" dirty="0"/>
              <a:t> = (X</a:t>
            </a:r>
            <a:r>
              <a:rPr lang="ru-RU" baseline="-25000" dirty="0"/>
              <a:t>1</a:t>
            </a:r>
            <a:r>
              <a:rPr lang="ru-RU" dirty="0"/>
              <a:t>, X</a:t>
            </a:r>
            <a:r>
              <a:rPr lang="ru-RU" baseline="-25000" dirty="0"/>
              <a:t>2</a:t>
            </a:r>
            <a:r>
              <a:rPr lang="ru-RU" dirty="0"/>
              <a:t>, X</a:t>
            </a:r>
            <a:r>
              <a:rPr lang="ru-RU" baseline="-25000" dirty="0"/>
              <a:t>3</a:t>
            </a:r>
            <a:r>
              <a:rPr lang="ru-RU" dirty="0"/>
              <a:t>)</a:t>
            </a:r>
            <a:r>
              <a:rPr lang="ru-RU" baseline="30000" dirty="0"/>
              <a:t>т </a:t>
            </a:r>
            <a:r>
              <a:rPr lang="ru-RU" dirty="0"/>
              <a:t> и X</a:t>
            </a:r>
            <a:r>
              <a:rPr lang="ru-RU" baseline="-25000" dirty="0"/>
              <a:t>1</a:t>
            </a:r>
            <a:r>
              <a:rPr lang="ru-RU" dirty="0"/>
              <a:t> = (X</a:t>
            </a:r>
            <a:r>
              <a:rPr lang="ru-RU" baseline="-25000" dirty="0"/>
              <a:t>4</a:t>
            </a:r>
            <a:r>
              <a:rPr lang="ru-RU" dirty="0"/>
              <a:t>,X</a:t>
            </a:r>
            <a:r>
              <a:rPr lang="ru-RU" baseline="-25000" dirty="0"/>
              <a:t>5</a:t>
            </a:r>
            <a:r>
              <a:rPr lang="ru-RU" dirty="0"/>
              <a:t>, X</a:t>
            </a:r>
            <a:r>
              <a:rPr lang="ru-RU" baseline="-25000" dirty="0"/>
              <a:t>6</a:t>
            </a:r>
            <a:r>
              <a:rPr lang="ru-RU" dirty="0"/>
              <a:t>, X</a:t>
            </a:r>
            <a:r>
              <a:rPr lang="ru-RU" baseline="-25000" dirty="0"/>
              <a:t>7</a:t>
            </a:r>
            <a:r>
              <a:rPr lang="ru-RU" dirty="0"/>
              <a:t>)</a:t>
            </a:r>
            <a:r>
              <a:rPr lang="ru-RU" baseline="30000" dirty="0"/>
              <a:t>т</a:t>
            </a:r>
            <a:r>
              <a:rPr lang="ru-RU" dirty="0"/>
              <a:t>.</a:t>
            </a:r>
            <a:r>
              <a:rPr lang="en-US" dirty="0"/>
              <a:t>?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</a:t>
            </a:r>
            <a:r>
              <a:rPr lang="en-US" dirty="0" err="1"/>
              <a:t>Xset</a:t>
            </a:r>
            <a:r>
              <a:rPr lang="en-US" dirty="0"/>
              <a:t>&lt;-</a:t>
            </a:r>
            <a:r>
              <a:rPr lang="en-US" dirty="0" err="1"/>
              <a:t>myData</a:t>
            </a:r>
            <a:r>
              <a:rPr lang="en-US" dirty="0"/>
              <a:t>[,4:7]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#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первый </a:t>
            </a:r>
            <a:r>
              <a:rPr lang="ru-RU" dirty="0" err="1">
                <a:solidFill>
                  <a:schemeClr val="accent6">
                    <a:lumMod val="50000"/>
                  </a:schemeClr>
                </a:solidFill>
              </a:rPr>
              <a:t>подвектор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включает Х4-Х7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</a:t>
            </a:r>
            <a:r>
              <a:rPr lang="en-US" dirty="0" err="1"/>
              <a:t>Yset</a:t>
            </a:r>
            <a:r>
              <a:rPr lang="en-US" dirty="0"/>
              <a:t>&lt;-</a:t>
            </a:r>
            <a:r>
              <a:rPr lang="en-US" dirty="0" err="1"/>
              <a:t>myData</a:t>
            </a:r>
            <a:r>
              <a:rPr lang="en-US" dirty="0"/>
              <a:t>[,-(4:7)]</a:t>
            </a:r>
            <a:r>
              <a:rPr lang="ru-RU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#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второй </a:t>
            </a:r>
            <a:r>
              <a:rPr lang="ru-RU" dirty="0" err="1">
                <a:solidFill>
                  <a:schemeClr val="accent6">
                    <a:lumMod val="50000"/>
                  </a:schemeClr>
                </a:solidFill>
              </a:rPr>
              <a:t>подвектор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- остальные (Х1-Х3)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</a:t>
            </a:r>
            <a:r>
              <a:rPr lang="en-US" dirty="0" err="1"/>
              <a:t>cca</a:t>
            </a:r>
            <a:r>
              <a:rPr lang="en-US" dirty="0"/>
              <a:t>&lt;-</a:t>
            </a:r>
            <a:r>
              <a:rPr lang="en-US" dirty="0" err="1"/>
              <a:t>CCorA</a:t>
            </a:r>
            <a:r>
              <a:rPr lang="en-US" dirty="0"/>
              <a:t>(</a:t>
            </a:r>
            <a:r>
              <a:rPr lang="en-US" dirty="0" err="1"/>
              <a:t>Xset</a:t>
            </a:r>
            <a:r>
              <a:rPr lang="en-US" dirty="0"/>
              <a:t>, </a:t>
            </a:r>
            <a:r>
              <a:rPr lang="en-US" dirty="0" err="1"/>
              <a:t>Yset</a:t>
            </a:r>
            <a:r>
              <a:rPr lang="en-US" dirty="0"/>
              <a:t>)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204C06D-BB85-485B-9661-B702A2EE8C92}"/>
              </a:ext>
            </a:extLst>
          </p:cNvPr>
          <p:cNvSpPr/>
          <p:nvPr/>
        </p:nvSpPr>
        <p:spPr>
          <a:xfrm>
            <a:off x="838199" y="3795730"/>
            <a:ext cx="10515600" cy="41059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E1FCBE3-63AE-417C-A68F-FD09EA1CA319}"/>
              </a:ext>
            </a:extLst>
          </p:cNvPr>
          <p:cNvSpPr/>
          <p:nvPr/>
        </p:nvSpPr>
        <p:spPr>
          <a:xfrm>
            <a:off x="838200" y="2257710"/>
            <a:ext cx="10515600" cy="41059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7" name="Google Shape;487;p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dirty="0"/>
          </a:p>
        </p:txBody>
      </p:sp>
      <p:sp>
        <p:nvSpPr>
          <p:cNvPr id="488" name="Google Shape;488;p8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/>
              <a:t>Пары канонических переменных:</a:t>
            </a: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</a:t>
            </a:r>
            <a:r>
              <a:rPr lang="en-US" dirty="0" err="1"/>
              <a:t>cca$CanCorr</a:t>
            </a: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/>
              <a:t>Собственные значения канонических переменных: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</a:t>
            </a:r>
            <a:r>
              <a:rPr lang="en-US" dirty="0" err="1"/>
              <a:t>cca$Eigenvalues</a:t>
            </a: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/>
              <a:t>Как видно из результатов, существенны только первые две канонические пары.</a:t>
            </a:r>
            <a:endParaRPr lang="en-US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9CBAF94-1866-46F7-8505-200F0A06460A}"/>
              </a:ext>
            </a:extLst>
          </p:cNvPr>
          <p:cNvSpPr/>
          <p:nvPr/>
        </p:nvSpPr>
        <p:spPr>
          <a:xfrm>
            <a:off x="1782191" y="2688277"/>
            <a:ext cx="86172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CanAxis1 CanAxis2 CanAxis3</a:t>
            </a:r>
          </a:p>
          <a:p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Canonical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Correlations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0.98742  0.84337   0.5016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BAA164B-1BCA-4AF5-9569-BA21427B1F89}"/>
              </a:ext>
            </a:extLst>
          </p:cNvPr>
          <p:cNvSpPr/>
          <p:nvPr/>
        </p:nvSpPr>
        <p:spPr>
          <a:xfrm>
            <a:off x="3459331" y="4212006"/>
            <a:ext cx="52629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0.9750052 0.7112715 0.2516216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F8AE03F-3CED-4159-8744-1AF24AB5B5A2}"/>
              </a:ext>
            </a:extLst>
          </p:cNvPr>
          <p:cNvSpPr/>
          <p:nvPr/>
        </p:nvSpPr>
        <p:spPr>
          <a:xfrm>
            <a:off x="838200" y="5695551"/>
            <a:ext cx="10515600" cy="41059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38F61D-A72B-43A5-910A-E589C049DDEC}"/>
              </a:ext>
            </a:extLst>
          </p:cNvPr>
          <p:cNvSpPr/>
          <p:nvPr/>
        </p:nvSpPr>
        <p:spPr>
          <a:xfrm>
            <a:off x="838200" y="4091780"/>
            <a:ext cx="10515600" cy="827843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648E0AD-14E4-4CF4-9F36-58A067ED1812}"/>
              </a:ext>
            </a:extLst>
          </p:cNvPr>
          <p:cNvSpPr/>
          <p:nvPr/>
        </p:nvSpPr>
        <p:spPr>
          <a:xfrm>
            <a:off x="838200" y="2601156"/>
            <a:ext cx="10515600" cy="827843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9" name="Google Shape;499;p8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500" name="Google Shape;500;p82"/>
          <p:cNvSpPr txBox="1">
            <a:spLocks noGrp="1"/>
          </p:cNvSpPr>
          <p:nvPr>
            <p:ph type="body" idx="1"/>
          </p:nvPr>
        </p:nvSpPr>
        <p:spPr>
          <a:xfrm>
            <a:off x="838200" y="1027906"/>
            <a:ext cx="10515600" cy="5161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/>
              <a:t>Приводятся факторные нагрузки исходных переменных</a:t>
            </a:r>
            <a:r>
              <a:rPr lang="en-US" dirty="0"/>
              <a:t> </a:t>
            </a:r>
            <a:r>
              <a:rPr lang="ru-RU" dirty="0"/>
              <a:t>и канонических переменных 1 и 2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u-RU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/>
              <a:t>для канонических переменных множества </a:t>
            </a:r>
            <a:r>
              <a:rPr lang="en-US" dirty="0"/>
              <a:t>X: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</a:t>
            </a:r>
            <a:r>
              <a:rPr lang="en-US" dirty="0" err="1"/>
              <a:t>cca$corr.X.Cx</a:t>
            </a:r>
            <a:r>
              <a:rPr lang="en-US" dirty="0"/>
              <a:t>[,1:2]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</a:t>
            </a:r>
            <a:r>
              <a:rPr lang="en-US" dirty="0" err="1"/>
              <a:t>cca$corr.X.Cy</a:t>
            </a:r>
            <a:r>
              <a:rPr lang="en-US" dirty="0"/>
              <a:t>[,1:2]</a:t>
            </a:r>
            <a:endParaRPr lang="ru-RU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/>
              <a:t>для канонических переменных множества </a:t>
            </a:r>
            <a:r>
              <a:rPr lang="en-US" dirty="0"/>
              <a:t>Y: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 err="1"/>
              <a:t>cca$corr.Y.Cx</a:t>
            </a:r>
            <a:r>
              <a:rPr lang="en-US" dirty="0"/>
              <a:t>[,1:2]</a:t>
            </a:r>
            <a:endParaRPr lang="ru-RU" dirty="0"/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it-IT" dirty="0">
                <a:solidFill>
                  <a:srgbClr val="FF0000"/>
                </a:solidFill>
              </a:rPr>
              <a:t>&gt;</a:t>
            </a:r>
            <a:r>
              <a:rPr lang="it-IT" dirty="0"/>
              <a:t> cca$corr.Y.Cy[,1:2]</a:t>
            </a:r>
            <a:endParaRPr lang="ru-RU" dirty="0"/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endParaRPr lang="ru-RU" dirty="0"/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ru-RU" dirty="0"/>
              <a:t>График канонических корреляций: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biplot(</a:t>
            </a:r>
            <a:r>
              <a:rPr lang="en-US" dirty="0" err="1"/>
              <a:t>cca</a:t>
            </a:r>
            <a:r>
              <a:rPr lang="en-US" dirty="0"/>
              <a:t>)</a:t>
            </a:r>
            <a:endParaRPr lang="it-IT" dirty="0"/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u-RU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398DE-82FB-4BA8-B50A-30AB39FE8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468"/>
            <a:ext cx="10515600" cy="1325563"/>
          </a:xfrm>
        </p:spPr>
        <p:txBody>
          <a:bodyPr/>
          <a:lstStyle/>
          <a:p>
            <a:r>
              <a:rPr lang="ru-RU" sz="3600" dirty="0"/>
              <a:t>Факторные нагрузки канонических переменных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0B724A-5D87-488B-B3DA-665241DE00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114300" indent="0">
              <a:buNone/>
            </a:pPr>
            <a:r>
              <a:rPr lang="ru-RU" dirty="0"/>
              <a:t>(красным выделены исходные переменные, которые будут использованы для интерпретации канонических)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5DC14EC-7BBE-400F-9BC2-7F769D00420D}"/>
              </a:ext>
            </a:extLst>
          </p:cNvPr>
          <p:cNvSpPr/>
          <p:nvPr/>
        </p:nvSpPr>
        <p:spPr>
          <a:xfrm>
            <a:off x="1423385" y="133905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cca$corr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Cx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CanAxis1     CanAxis2</a:t>
            </a:r>
          </a:p>
          <a:p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X1  </a:t>
            </a:r>
            <a:r>
              <a:rPr lang="ru-RU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0.99903878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-0.002062372</a:t>
            </a:r>
          </a:p>
          <a:p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X2  0.51978272 </a:t>
            </a:r>
            <a:r>
              <a:rPr lang="ru-RU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-0.853845977</a:t>
            </a:r>
          </a:p>
          <a:p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X3 -0.09856899  0.037435078</a:t>
            </a:r>
          </a:p>
          <a:p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cca$corr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CanAxis1     CanAxis2</a:t>
            </a:r>
          </a:p>
          <a:p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X1  </a:t>
            </a:r>
            <a:r>
              <a:rPr lang="ru-RU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0.98647436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-0.001739341</a:t>
            </a:r>
          </a:p>
          <a:p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X2  0.51324567 </a:t>
            </a:r>
            <a:r>
              <a:rPr lang="ru-RU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-0.720107337</a:t>
            </a:r>
          </a:p>
          <a:p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X3 -0.09732934  0.031571589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9DED759-A858-4B8C-9DF5-8A988D5B6876}"/>
              </a:ext>
            </a:extLst>
          </p:cNvPr>
          <p:cNvSpPr/>
          <p:nvPr/>
        </p:nvSpPr>
        <p:spPr>
          <a:xfrm>
            <a:off x="6923842" y="1339056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cca$corr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Cx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CanAxis1    CanAxis2</a:t>
            </a:r>
          </a:p>
          <a:p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X4 0.6324709 </a:t>
            </a:r>
            <a:r>
              <a:rPr lang="ru-RU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-0.62190264</a:t>
            </a:r>
          </a:p>
          <a:p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X5 </a:t>
            </a:r>
            <a:r>
              <a:rPr lang="ru-RU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0.9828386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0.01394627</a:t>
            </a:r>
          </a:p>
          <a:p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X6 </a:t>
            </a:r>
            <a:r>
              <a:rPr lang="ru-RU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0.9361231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-0.05964348</a:t>
            </a:r>
          </a:p>
          <a:p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X7 </a:t>
            </a:r>
            <a:r>
              <a:rPr lang="ru-RU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0.9370977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-0.03824158</a:t>
            </a:r>
          </a:p>
          <a:p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cca$corr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CanAxis1    CanAxis2</a:t>
            </a:r>
          </a:p>
          <a:p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X4 0.6405265 </a:t>
            </a:r>
            <a:r>
              <a:rPr lang="ru-RU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-0.73740266 </a:t>
            </a:r>
          </a:p>
          <a:p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X5 </a:t>
            </a:r>
            <a:r>
              <a:rPr lang="ru-RU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0.9953567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0.01653637</a:t>
            </a:r>
          </a:p>
          <a:p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X6 </a:t>
            </a:r>
            <a:r>
              <a:rPr lang="ru-RU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0.9480462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-0.07072049</a:t>
            </a:r>
          </a:p>
          <a:p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X7 </a:t>
            </a:r>
            <a:r>
              <a:rPr lang="ru-RU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0.9490332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-0.04534382</a:t>
            </a:r>
          </a:p>
        </p:txBody>
      </p:sp>
    </p:spTree>
    <p:extLst>
      <p:ext uri="{BB962C8B-B14F-4D97-AF65-F5344CB8AC3E}">
        <p14:creationId xmlns:p14="http://schemas.microsoft.com/office/powerpoint/2010/main" val="132651656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506" name="Google Shape;506;p8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6DA50E0-A064-4FFF-8E3E-00AD3346D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815" y="147399"/>
            <a:ext cx="6574369" cy="6563201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512" name="Google Shape;512;p8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/>
              <a:t>Для множества Х каноническая переменная 1 интерпретируема как «Трудоемкость производства», каноническая переменная 2 - «Эффективность материальных активов».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u-RU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/>
              <a:t>Для множества </a:t>
            </a:r>
            <a:r>
              <a:rPr lang="en-US" dirty="0"/>
              <a:t>Y </a:t>
            </a:r>
            <a:r>
              <a:rPr lang="ru-RU" dirty="0"/>
              <a:t>каноническая переменная 1 интерпретируется как «Результативность прямого труда», каноническая переменная 2 – «Результативность овеществленного труда». </a:t>
            </a:r>
            <a:endParaRPr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9EC293B-611D-4324-B249-679C5FB21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566" y="2183522"/>
            <a:ext cx="4472867" cy="446621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AE3C8CA-A8DF-4A1E-AFF7-78E6E1336295}"/>
              </a:ext>
            </a:extLst>
          </p:cNvPr>
          <p:cNvSpPr/>
          <p:nvPr/>
        </p:nvSpPr>
        <p:spPr>
          <a:xfrm>
            <a:off x="838199" y="1648703"/>
            <a:ext cx="10515600" cy="827843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8" name="Google Shape;518;p85"/>
          <p:cNvSpPr txBox="1">
            <a:spLocks noGrp="1"/>
          </p:cNvSpPr>
          <p:nvPr>
            <p:ph type="body" idx="1"/>
          </p:nvPr>
        </p:nvSpPr>
        <p:spPr>
          <a:xfrm>
            <a:off x="838200" y="85795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/>
              <a:t>График «каменистой осыпи» может быть изображен с помощью функции </a:t>
            </a:r>
            <a:r>
              <a:rPr lang="en-US" dirty="0"/>
              <a:t>lines: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</a:t>
            </a:r>
            <a:r>
              <a:rPr lang="en-US" dirty="0" err="1"/>
              <a:t>eig</a:t>
            </a:r>
            <a:r>
              <a:rPr lang="en-US" dirty="0"/>
              <a:t>&lt;-</a:t>
            </a:r>
            <a:r>
              <a:rPr lang="en-US" dirty="0" err="1"/>
              <a:t>cca$Eigenvalues</a:t>
            </a: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lines(</a:t>
            </a:r>
            <a:r>
              <a:rPr lang="en-US" dirty="0" err="1"/>
              <a:t>eig</a:t>
            </a:r>
            <a:r>
              <a:rPr lang="en-US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14865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EA24C61-02B9-44C4-B7B1-E06610778C31}"/>
              </a:ext>
            </a:extLst>
          </p:cNvPr>
          <p:cNvSpPr/>
          <p:nvPr/>
        </p:nvSpPr>
        <p:spPr>
          <a:xfrm>
            <a:off x="838200" y="4166071"/>
            <a:ext cx="10515600" cy="41059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7" name="Google Shape;517;p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000" dirty="0"/>
              <a:t>Оценка значимости канонических корреляций</a:t>
            </a:r>
            <a:endParaRPr sz="4000" dirty="0"/>
          </a:p>
        </p:txBody>
      </p:sp>
      <p:sp>
        <p:nvSpPr>
          <p:cNvPr id="518" name="Google Shape;518;p8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/>
              <a:t>Значимость канонических переменных может быть оценена несколькими способами, например, на основе лямбды Уилкса или критерия Хи-квадрат, однако, наиболее робастным методом является критерий «след Пиллаи». Результаты проверки значимости критерия Пиллаи для канонической модели приводятся ниже</a:t>
            </a:r>
            <a:r>
              <a:rPr lang="en-US" dirty="0"/>
              <a:t>, </a:t>
            </a:r>
            <a:r>
              <a:rPr lang="ru-RU" dirty="0"/>
              <a:t>и содержатся в базовом выводе модели: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</a:t>
            </a:r>
            <a:r>
              <a:rPr lang="en-US" dirty="0" err="1"/>
              <a:t>cca</a:t>
            </a:r>
            <a:endParaRPr lang="ru-RU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u-RU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u-RU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u-RU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/>
              <a:t>Таким образом, каноническая модель высоко значима.</a:t>
            </a: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A10C77C-8BD9-4284-A54D-DE1B82EB3FD3}"/>
              </a:ext>
            </a:extLst>
          </p:cNvPr>
          <p:cNvSpPr/>
          <p:nvPr/>
        </p:nvSpPr>
        <p:spPr>
          <a:xfrm>
            <a:off x="3480047" y="4711600"/>
            <a:ext cx="72175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Pillai's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 1.937898 </a:t>
            </a:r>
          </a:p>
          <a:p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Significance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Pillai's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F-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  8.0713e-07 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D7BCB4D-6D1D-4626-9C16-C48EFA26D7A9}"/>
              </a:ext>
            </a:extLst>
          </p:cNvPr>
          <p:cNvSpPr/>
          <p:nvPr/>
        </p:nvSpPr>
        <p:spPr>
          <a:xfrm>
            <a:off x="838200" y="3829774"/>
            <a:ext cx="10515600" cy="41059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7" name="Google Shape;517;p85"/>
          <p:cNvSpPr txBox="1">
            <a:spLocks noGrp="1"/>
          </p:cNvSpPr>
          <p:nvPr>
            <p:ph type="title"/>
          </p:nvPr>
        </p:nvSpPr>
        <p:spPr>
          <a:xfrm>
            <a:off x="838200" y="-583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Критерий «чрезмерности»</a:t>
            </a:r>
            <a:endParaRPr dirty="0"/>
          </a:p>
        </p:txBody>
      </p:sp>
      <p:sp>
        <p:nvSpPr>
          <p:cNvPr id="518" name="Google Shape;518;p85"/>
          <p:cNvSpPr txBox="1">
            <a:spLocks noGrp="1"/>
          </p:cNvSpPr>
          <p:nvPr>
            <p:ph type="body" idx="1"/>
          </p:nvPr>
        </p:nvSpPr>
        <p:spPr>
          <a:xfrm>
            <a:off x="838200" y="109705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ru-RU" dirty="0"/>
              <a:t>«Чрезмерность» (</a:t>
            </a:r>
            <a:r>
              <a:rPr lang="en-US" dirty="0"/>
              <a:t>Redundancy</a:t>
            </a:r>
            <a:r>
              <a:rPr lang="ru-RU" dirty="0"/>
              <a:t>) представляет собой произведение процента объясненной вариации каноническими переменными (квадрат соответствующего канонического коэффициента корреляции) на долю вклада каждой переменной, и показывает, какой процент вариации одного </a:t>
            </a:r>
            <a:r>
              <a:rPr lang="ru-RU" dirty="0" err="1"/>
              <a:t>подвектора</a:t>
            </a:r>
            <a:r>
              <a:rPr lang="ru-RU" dirty="0"/>
              <a:t> объясняется вариацией другого. Значения «чрезмерности» содержатся в базовом выводе модели: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</a:t>
            </a:r>
            <a:r>
              <a:rPr lang="en-US" dirty="0" err="1"/>
              <a:t>cca</a:t>
            </a:r>
            <a:endParaRPr lang="en-US" dirty="0"/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ru-RU" dirty="0"/>
              <a:t>Таким образом, </a:t>
            </a:r>
            <a:r>
              <a:rPr lang="ru-RU" dirty="0" err="1"/>
              <a:t>подвектор</a:t>
            </a:r>
            <a:r>
              <a:rPr lang="ru-RU" dirty="0"/>
              <a:t> </a:t>
            </a:r>
            <a:r>
              <a:rPr lang="en-US" dirty="0"/>
              <a:t>Y </a:t>
            </a:r>
            <a:r>
              <a:rPr lang="ru-RU" dirty="0"/>
              <a:t>объясняет 88% вариации </a:t>
            </a:r>
            <a:r>
              <a:rPr lang="ru-RU" dirty="0" err="1"/>
              <a:t>подвектора</a:t>
            </a:r>
            <a:r>
              <a:rPr lang="ru-RU" dirty="0"/>
              <a:t> Х, а </a:t>
            </a:r>
            <a:r>
              <a:rPr lang="ru-RU" dirty="0" err="1"/>
              <a:t>подвектор</a:t>
            </a:r>
            <a:r>
              <a:rPr lang="ru-RU" dirty="0"/>
              <a:t> Х объясняет 67% вариации </a:t>
            </a:r>
            <a:r>
              <a:rPr lang="ru-RU" dirty="0" err="1"/>
              <a:t>подвектора</a:t>
            </a:r>
            <a:r>
              <a:rPr lang="ru-RU" dirty="0"/>
              <a:t> </a:t>
            </a:r>
            <a:r>
              <a:rPr lang="en-US" dirty="0"/>
              <a:t>Y. 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endParaRPr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FCC3C20-F1EB-4489-8B37-85389C7D970C}"/>
              </a:ext>
            </a:extLst>
          </p:cNvPr>
          <p:cNvSpPr/>
          <p:nvPr/>
        </p:nvSpPr>
        <p:spPr>
          <a:xfrm>
            <a:off x="3048000" y="4240366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		 Y | X   X | Y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RDA R squares      0.88064 0.6717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adj. RDA R squares 0.85826 0.5841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B8E95DB-6E3D-46CD-A871-7C7706E6963B}"/>
              </a:ext>
            </a:extLst>
          </p:cNvPr>
          <p:cNvSpPr/>
          <p:nvPr/>
        </p:nvSpPr>
        <p:spPr>
          <a:xfrm>
            <a:off x="3048000" y="4601715"/>
            <a:ext cx="5288132" cy="292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4317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291708-8E87-4905-B21B-F28A149D9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Дополнительное замечание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F90490-ACC1-49F3-9213-0DBF719231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ru-RU" dirty="0"/>
              <a:t>	При проведении канонического анализа может возникнуть ситуация, когда для какого-либо исходного признака канонический вес очень мал, а факторная нагрузка – высока (и наоборот). Несмотря на то, что это может показаться противоречивым (с учетом вышесказанного), необходимо иметь в виду, что канонический вес показывает относительный вклад каждого исходного признака в формирование значения канонической переменной, а факторные нагрузки представляют общие коэффициенты корреляции.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99886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7263</Words>
  <Application>Microsoft Office PowerPoint</Application>
  <PresentationFormat>Широкоэкранный</PresentationFormat>
  <Paragraphs>1030</Paragraphs>
  <Slides>110</Slides>
  <Notes>69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110</vt:i4>
      </vt:variant>
    </vt:vector>
  </HeadingPairs>
  <TitlesOfParts>
    <vt:vector size="117" baseType="lpstr">
      <vt:lpstr>Arial</vt:lpstr>
      <vt:lpstr>Calibri</vt:lpstr>
      <vt:lpstr>Courier New</vt:lpstr>
      <vt:lpstr>Liberation Serif</vt:lpstr>
      <vt:lpstr>Noto Sans Symbols</vt:lpstr>
      <vt:lpstr>Times New Roman</vt:lpstr>
      <vt:lpstr>Тема Office</vt:lpstr>
      <vt:lpstr>Программные средства бизнес-аналитики</vt:lpstr>
      <vt:lpstr>Множественная регрессия</vt:lpstr>
      <vt:lpstr>Презентация PowerPoint</vt:lpstr>
      <vt:lpstr>Требования к данным</vt:lpstr>
      <vt:lpstr>Реализация множественного регрессионного моделирования в R</vt:lpstr>
      <vt:lpstr>Пример множественного регрессионного анализа в R</vt:lpstr>
      <vt:lpstr>(Фрагмент исходных данных)</vt:lpstr>
      <vt:lpstr>Матрица попарных диаграмм рассеяния (фрагмент)</vt:lpstr>
      <vt:lpstr>Матрица парных (частных) корреляций</vt:lpstr>
      <vt:lpstr>Результаты построения модели</vt:lpstr>
      <vt:lpstr>Уравнение регрессии</vt:lpstr>
      <vt:lpstr>Распределение регрессионных остатков</vt:lpstr>
      <vt:lpstr>Оценка результатов</vt:lpstr>
      <vt:lpstr>Бета-коэффициенты:</vt:lpstr>
      <vt:lpstr>2. Логистическая регрессия</vt:lpstr>
      <vt:lpstr>Презентация PowerPoint</vt:lpstr>
      <vt:lpstr>Реализация логистической регрессии в R</vt:lpstr>
      <vt:lpstr>Указания</vt:lpstr>
      <vt:lpstr>Логистическая регрессия. Пример</vt:lpstr>
      <vt:lpstr>(фрагмент исходных данных  о деятельности страховых компаний)</vt:lpstr>
      <vt:lpstr>Презентация PowerPoint</vt:lpstr>
      <vt:lpstr>Оценки параметров модели</vt:lpstr>
      <vt:lpstr>Презентация PowerPoint</vt:lpstr>
      <vt:lpstr>Презентация PowerPoint</vt:lpstr>
      <vt:lpstr>3. Метод главных компонент</vt:lpstr>
      <vt:lpstr>Свойства главных компонент:</vt:lpstr>
      <vt:lpstr>Основные этапы компонентного анализа:</vt:lpstr>
      <vt:lpstr>Реализация компонентного анализа в R</vt:lpstr>
      <vt:lpstr>Пример компонентного анализа в R</vt:lpstr>
      <vt:lpstr>(Фрагмент исходных данных)</vt:lpstr>
      <vt:lpstr>Ввод</vt:lpstr>
      <vt:lpstr>График «каменистой осыпи»</vt:lpstr>
      <vt:lpstr>Анализ критерия «каменистой осыпи»</vt:lpstr>
      <vt:lpstr>Анализ собственных значений</vt:lpstr>
      <vt:lpstr>Анализ матрицы факторных нагрузок и интерпретация главных осей</vt:lpstr>
      <vt:lpstr>Фрагмент таблицы факторных координат наблюдений в пространстве главных осей</vt:lpstr>
      <vt:lpstr>График наблюдений в пространстве главных компонент</vt:lpstr>
      <vt:lpstr>График переменных (собственных векторов переменных)  в пространстве главных компонент</vt:lpstr>
      <vt:lpstr>Результаты компонентного анализа</vt:lpstr>
      <vt:lpstr>Презентация PowerPoint</vt:lpstr>
      <vt:lpstr>4. Дискриминантный анализ</vt:lpstr>
      <vt:lpstr>Реализация дискриминантного анализа в R</vt:lpstr>
      <vt:lpstr>Пример дискриминантного анализа</vt:lpstr>
      <vt:lpstr>Исходные данные</vt:lpstr>
      <vt:lpstr>Указание</vt:lpstr>
      <vt:lpstr>Презентация PowerPoint</vt:lpstr>
      <vt:lpstr>Презентация PowerPoint</vt:lpstr>
      <vt:lpstr>Презентация PowerPoint</vt:lpstr>
      <vt:lpstr>Результаты прогнозирования:</vt:lpstr>
      <vt:lpstr>5. Дисперсионный анализ</vt:lpstr>
      <vt:lpstr>Реализация дисперсионного анализа в R</vt:lpstr>
      <vt:lpstr>Исходные данные</vt:lpstr>
      <vt:lpstr>Однофакторный дисперсионный анализ</vt:lpstr>
      <vt:lpstr>Требования к данным</vt:lpstr>
      <vt:lpstr>Пример однофакторного дисперсионного анализа в R</vt:lpstr>
      <vt:lpstr>(Фрагмент исходных данных)</vt:lpstr>
      <vt:lpstr>Построение блочной диаграммы</vt:lpstr>
      <vt:lpstr>Презентация PowerPoint</vt:lpstr>
      <vt:lpstr>Презентация PowerPoint</vt:lpstr>
      <vt:lpstr>Блочная диаграмма для логарифмов продолжительности звонков</vt:lpstr>
      <vt:lpstr>Презентация PowerPoint</vt:lpstr>
      <vt:lpstr>Проведение теста наименьшего значимого различия (попарная проверка)</vt:lpstr>
      <vt:lpstr>Итоги дисперсионного анализа</vt:lpstr>
      <vt:lpstr>Двухфакторный дисперсионный анализ</vt:lpstr>
      <vt:lpstr>Пример двухфакторного дисперсионного анализа в R</vt:lpstr>
      <vt:lpstr>Источники вариации</vt:lpstr>
      <vt:lpstr>Проведение дисперсионного анализа</vt:lpstr>
      <vt:lpstr>Анализ эффекта взаимодействия</vt:lpstr>
      <vt:lpstr>Основные итоги двухфакторного дисперсионного анализа</vt:lpstr>
      <vt:lpstr>6. Факторный анализ</vt:lpstr>
      <vt:lpstr>Особенности и понятия  факторного анализа</vt:lpstr>
      <vt:lpstr>Отличия факторного анализа  от метода главных компонент</vt:lpstr>
      <vt:lpstr>! Замечание:</vt:lpstr>
      <vt:lpstr>Презентация PowerPoint</vt:lpstr>
      <vt:lpstr>Реализация факторного анализа в R</vt:lpstr>
      <vt:lpstr>Пример факторного анализа</vt:lpstr>
      <vt:lpstr>(Фрагмент исходных данных)</vt:lpstr>
      <vt:lpstr>Ввод</vt:lpstr>
      <vt:lpstr>Анализ факторных нагрузок:</vt:lpstr>
      <vt:lpstr>Оценка качества модели</vt:lpstr>
      <vt:lpstr>Оценка корреляции между главными факторами</vt:lpstr>
      <vt:lpstr>Анализ факторного решения</vt:lpstr>
      <vt:lpstr>Уравнения главных факторов</vt:lpstr>
      <vt:lpstr>7. Метод канонических корреляций (канонический анализ)</vt:lpstr>
      <vt:lpstr>Презентация PowerPoint</vt:lpstr>
      <vt:lpstr>Свойства канонических переменных:</vt:lpstr>
      <vt:lpstr>Реализация канонического анализа в R</vt:lpstr>
      <vt:lpstr>Пример канонического анализа в R</vt:lpstr>
      <vt:lpstr>(Фрагмент исходных данных)</vt:lpstr>
      <vt:lpstr>Презентация PowerPoint</vt:lpstr>
      <vt:lpstr>Презентация PowerPoint</vt:lpstr>
      <vt:lpstr>Презентация PowerPoint</vt:lpstr>
      <vt:lpstr>Факторные нагрузки канонических переменных</vt:lpstr>
      <vt:lpstr>Презентация PowerPoint</vt:lpstr>
      <vt:lpstr>Презентация PowerPoint</vt:lpstr>
      <vt:lpstr>Презентация PowerPoint</vt:lpstr>
      <vt:lpstr>Оценка значимости канонических корреляций</vt:lpstr>
      <vt:lpstr>Критерий «чрезмерности»</vt:lpstr>
      <vt:lpstr>Дополнительное замечание</vt:lpstr>
      <vt:lpstr>Презентация PowerPoint</vt:lpstr>
      <vt:lpstr>Полезные советы:</vt:lpstr>
      <vt:lpstr>Презентация PowerPoint</vt:lpstr>
      <vt:lpstr>Экспортирование данных в R</vt:lpstr>
      <vt:lpstr>Презентация PowerPoint</vt:lpstr>
      <vt:lpstr>Презентация PowerPoint</vt:lpstr>
      <vt:lpstr>Работа с выбросами</vt:lpstr>
      <vt:lpstr>Работа с выбросами (продолжение)</vt:lpstr>
      <vt:lpstr>Презентация PowerPoint</vt:lpstr>
      <vt:lpstr>Работа с недостающими значениями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Безруков</dc:creator>
  <cp:lastModifiedBy>Александр Безруков</cp:lastModifiedBy>
  <cp:revision>399</cp:revision>
  <dcterms:modified xsi:type="dcterms:W3CDTF">2020-07-21T13:32:59Z</dcterms:modified>
</cp:coreProperties>
</file>