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Overlock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sarivo"/>
      <p:regular r:id="rId31"/>
      <p:italic r:id="rId32"/>
    </p:embeddedFont>
    <p:embeddedFont>
      <p:font typeface="Libre Baskerville"/>
      <p:regular r:id="rId33"/>
      <p:bold r:id="rId34"/>
      <p: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hPF075Uoe+b0FUCPXrAgpECIF5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verlock-bold.fntdata"/><Relationship Id="rId23" Type="http://schemas.openxmlformats.org/officeDocument/2006/relationships/font" Target="fonts/Overlo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verlock-boldItalic.fntdata"/><Relationship Id="rId25" Type="http://schemas.openxmlformats.org/officeDocument/2006/relationships/font" Target="fonts/Overlock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sariv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ibreBaskerville-regular.fntdata"/><Relationship Id="rId10" Type="http://schemas.openxmlformats.org/officeDocument/2006/relationships/slide" Target="slides/slide5.xml"/><Relationship Id="rId32" Type="http://schemas.openxmlformats.org/officeDocument/2006/relationships/font" Target="fonts/Rosarivo-italic.fntdata"/><Relationship Id="rId13" Type="http://schemas.openxmlformats.org/officeDocument/2006/relationships/slide" Target="slides/slide8.xml"/><Relationship Id="rId35" Type="http://schemas.openxmlformats.org/officeDocument/2006/relationships/font" Target="fonts/LibreBaskerville-italic.fntdata"/><Relationship Id="rId12" Type="http://schemas.openxmlformats.org/officeDocument/2006/relationships/slide" Target="slides/slide7.xml"/><Relationship Id="rId34" Type="http://schemas.openxmlformats.org/officeDocument/2006/relationships/font" Target="fonts/LibreBaskerville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8a4930592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8a49305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8a4930592_1_8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8a4930592_1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8a493059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8a4930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8a4930592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8a493059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 txBox="1"/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838200" y="995680"/>
            <a:ext cx="10515600" cy="657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953068" y="4102970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5"/>
          <p:cNvSpPr/>
          <p:nvPr>
            <p:ph idx="2" type="pic"/>
          </p:nvPr>
        </p:nvSpPr>
        <p:spPr>
          <a:xfrm>
            <a:off x="878337" y="1920240"/>
            <a:ext cx="2383023" cy="191547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5"/>
          <p:cNvSpPr txBox="1"/>
          <p:nvPr>
            <p:ph idx="3" type="body"/>
          </p:nvPr>
        </p:nvSpPr>
        <p:spPr>
          <a:xfrm>
            <a:off x="4113331" y="4102970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5"/>
          <p:cNvSpPr/>
          <p:nvPr>
            <p:ph idx="4" type="pic"/>
          </p:nvPr>
        </p:nvSpPr>
        <p:spPr>
          <a:xfrm>
            <a:off x="4038600" y="1920240"/>
            <a:ext cx="2383023" cy="1915471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5"/>
          <p:cNvSpPr txBox="1"/>
          <p:nvPr>
            <p:ph idx="5" type="body"/>
          </p:nvPr>
        </p:nvSpPr>
        <p:spPr>
          <a:xfrm>
            <a:off x="6856030" y="409976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/>
          <p:nvPr>
            <p:ph idx="6" type="pic"/>
          </p:nvPr>
        </p:nvSpPr>
        <p:spPr>
          <a:xfrm>
            <a:off x="6781299" y="1917039"/>
            <a:ext cx="2383023" cy="1915471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idx="7" type="body"/>
          </p:nvPr>
        </p:nvSpPr>
        <p:spPr>
          <a:xfrm>
            <a:off x="9562213" y="4098168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/>
          <p:nvPr>
            <p:ph idx="8" type="pic"/>
          </p:nvPr>
        </p:nvSpPr>
        <p:spPr>
          <a:xfrm>
            <a:off x="9487482" y="1915438"/>
            <a:ext cx="2383023" cy="191547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1.gif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1.gif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83849" y="0"/>
            <a:ext cx="2108151" cy="68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74482" y="0"/>
            <a:ext cx="1043035" cy="99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62163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2"/>
          <p:cNvSpPr/>
          <p:nvPr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83849" y="0"/>
            <a:ext cx="2108151" cy="68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74482" y="0"/>
            <a:ext cx="1043035" cy="99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62163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5"/>
          <p:cNvSpPr/>
          <p:nvPr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Relationship Id="rId5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pUXaKPPDmC4_fRogwixCOaZZ8qPLn-FO/view" TargetMode="External"/><Relationship Id="rId5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 txBox="1"/>
          <p:nvPr>
            <p:ph type="ctrTitle"/>
          </p:nvPr>
        </p:nvSpPr>
        <p:spPr>
          <a:xfrm>
            <a:off x="1435608" y="1168401"/>
            <a:ext cx="914400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IN" sz="4800" u="sng">
                <a:solidFill>
                  <a:srgbClr val="AEABAB"/>
                </a:solidFill>
                <a:latin typeface="Algerian"/>
                <a:ea typeface="Algerian"/>
                <a:cs typeface="Algerian"/>
                <a:sym typeface="Algerian"/>
              </a:rPr>
              <a:t>Smart farming using Automation</a:t>
            </a:r>
            <a:endParaRPr sz="4800" u="sng">
              <a:solidFill>
                <a:srgbClr val="AEABAB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71" name="Google Shape;171;p1"/>
          <p:cNvSpPr txBox="1"/>
          <p:nvPr>
            <p:ph idx="1" type="subTitle"/>
          </p:nvPr>
        </p:nvSpPr>
        <p:spPr>
          <a:xfrm>
            <a:off x="0" y="2667650"/>
            <a:ext cx="60075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u="sng">
                <a:solidFill>
                  <a:srgbClr val="2F5496"/>
                </a:solidFill>
                <a:latin typeface="Overlock"/>
                <a:ea typeface="Overlock"/>
                <a:cs typeface="Overlock"/>
                <a:sym typeface="Overlock"/>
              </a:rPr>
              <a:t>Team Id</a:t>
            </a:r>
            <a:r>
              <a:rPr lang="en-IN">
                <a:solidFill>
                  <a:srgbClr val="2F5496"/>
                </a:solidFill>
              </a:rPr>
              <a:t>     :   </a:t>
            </a:r>
            <a:r>
              <a:rPr lang="en-IN">
                <a:solidFill>
                  <a:srgbClr val="75707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Team_3725</a:t>
            </a:r>
            <a:endParaRPr>
              <a:solidFill>
                <a:srgbClr val="75707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u="sng">
                <a:solidFill>
                  <a:srgbClr val="2F5496"/>
                </a:solidFill>
                <a:latin typeface="Overlock"/>
                <a:ea typeface="Overlock"/>
                <a:cs typeface="Overlock"/>
                <a:sym typeface="Overlock"/>
              </a:rPr>
              <a:t>College Name</a:t>
            </a:r>
            <a:r>
              <a:rPr lang="en-IN">
                <a:solidFill>
                  <a:srgbClr val="2F5496"/>
                </a:solidFill>
              </a:rPr>
              <a:t> </a:t>
            </a:r>
            <a:r>
              <a:rPr lang="en-IN">
                <a:solidFill>
                  <a:srgbClr val="757070"/>
                </a:solidFill>
              </a:rPr>
              <a:t>: </a:t>
            </a:r>
            <a:r>
              <a:rPr lang="en-IN">
                <a:solidFill>
                  <a:srgbClr val="75707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Advanced   Research(IAR)</a:t>
            </a:r>
            <a:endParaRPr>
              <a:solidFill>
                <a:srgbClr val="75707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u="sng">
                <a:solidFill>
                  <a:srgbClr val="2F5496"/>
                </a:solidFill>
                <a:latin typeface="Overlock"/>
                <a:ea typeface="Overlock"/>
                <a:cs typeface="Overlock"/>
                <a:sym typeface="Overlock"/>
              </a:rPr>
              <a:t>Team Leader</a:t>
            </a:r>
            <a:r>
              <a:rPr lang="en-IN">
                <a:solidFill>
                  <a:srgbClr val="2F5496"/>
                </a:solidFill>
              </a:rPr>
              <a:t>   </a:t>
            </a:r>
            <a:r>
              <a:rPr lang="en-IN">
                <a:solidFill>
                  <a:srgbClr val="757070"/>
                </a:solidFill>
              </a:rPr>
              <a:t>:   </a:t>
            </a:r>
            <a:r>
              <a:rPr lang="en-IN">
                <a:solidFill>
                  <a:srgbClr val="75707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Nauman_Mirza</a:t>
            </a:r>
            <a:endParaRPr>
              <a:solidFill>
                <a:srgbClr val="75707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u="sng">
                <a:solidFill>
                  <a:srgbClr val="2F5496"/>
                </a:solidFill>
                <a:latin typeface="Overlock"/>
                <a:ea typeface="Overlock"/>
                <a:cs typeface="Overlock"/>
                <a:sym typeface="Overlock"/>
              </a:rPr>
              <a:t>Members</a:t>
            </a:r>
            <a:r>
              <a:rPr lang="en-IN">
                <a:solidFill>
                  <a:srgbClr val="2F549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:	</a:t>
            </a:r>
            <a:r>
              <a:rPr lang="en-IN">
                <a:solidFill>
                  <a:srgbClr val="75707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en-IN">
                <a:solidFill>
                  <a:srgbClr val="75707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auman_Mirza, Dhyaan Suthar, Hemal Dahiya</a:t>
            </a:r>
            <a:endParaRPr>
              <a:solidFill>
                <a:srgbClr val="75707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The Future of Agriculture is in Smart Farming | GMO Research" id="172" name="Google Shape;17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4394" y="2616475"/>
            <a:ext cx="5371084" cy="3132165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  <a:reflection blurRad="0" dir="0" dist="0" endA="300" endPos="35000" kx="0" rotWithShape="0" algn="bl" stA="52000" stPos="0" sy="-100000" ky="0"/>
          </a:effectLst>
        </p:spPr>
      </p:pic>
    </p:spTree>
  </p:cSld>
  <p:clrMapOvr>
    <a:masterClrMapping/>
  </p:clrMapOvr>
  <mc:AlternateContent>
    <mc:Choice Requires="p14">
      <p:transition spd="slow" p14:dur="25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/>
          <p:nvPr>
            <p:ph type="title"/>
          </p:nvPr>
        </p:nvSpPr>
        <p:spPr>
          <a:xfrm>
            <a:off x="939800" y="1201056"/>
            <a:ext cx="10515600" cy="754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u="sng">
                <a:solidFill>
                  <a:schemeClr val="accent2"/>
                </a:solidFill>
                <a:latin typeface="Overlock"/>
                <a:ea typeface="Overlock"/>
                <a:cs typeface="Overlock"/>
                <a:sym typeface="Overlock"/>
              </a:rPr>
              <a:t>What we wish to achieve?</a:t>
            </a:r>
            <a:endParaRPr u="sng">
              <a:solidFill>
                <a:schemeClr val="accent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7" name="Google Shape;237;p5"/>
          <p:cNvSpPr txBox="1"/>
          <p:nvPr>
            <p:ph idx="1" type="body"/>
          </p:nvPr>
        </p:nvSpPr>
        <p:spPr>
          <a:xfrm>
            <a:off x="418550" y="19558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400">
                <a:latin typeface="Gentium Basic"/>
                <a:ea typeface="Gentium Basic"/>
                <a:cs typeface="Gentium Basic"/>
                <a:sym typeface="Gentium Basic"/>
              </a:rPr>
              <a:t>This will manage water consumption and save water.</a:t>
            </a:r>
            <a:endParaRPr b="1" sz="2400"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400">
                <a:latin typeface="Gentium Basic"/>
                <a:ea typeface="Gentium Basic"/>
                <a:cs typeface="Gentium Basic"/>
                <a:sym typeface="Gentium Basic"/>
              </a:rPr>
              <a:t>Make the work of 60% of the Indian population easier.</a:t>
            </a:r>
            <a:endParaRPr b="1" sz="2400"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400">
                <a:latin typeface="Gentium Basic"/>
                <a:ea typeface="Gentium Basic"/>
                <a:cs typeface="Gentium Basic"/>
                <a:sym typeface="Gentium Basic"/>
              </a:rPr>
              <a:t>Bring about advancement in farming.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400">
                <a:latin typeface="Gentium Basic"/>
                <a:ea typeface="Gentium Basic"/>
                <a:cs typeface="Gentium Basic"/>
                <a:sym typeface="Gentium Basic"/>
              </a:rPr>
              <a:t>H</a:t>
            </a:r>
            <a:r>
              <a:rPr b="1" lang="en-IN" sz="2400">
                <a:latin typeface="Gentium Basic"/>
                <a:ea typeface="Gentium Basic"/>
                <a:cs typeface="Gentium Basic"/>
                <a:sym typeface="Gentium Basic"/>
              </a:rPr>
              <a:t>elp farmers save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400">
                <a:latin typeface="Gentium Basic"/>
                <a:ea typeface="Gentium Basic"/>
                <a:cs typeface="Gentium Basic"/>
                <a:sym typeface="Gentium Basic"/>
              </a:rPr>
              <a:t>Farmer can Leave his/her farm and go on without worrying about their crops since they are being managed by the robot.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400">
                <a:latin typeface="Gentium Basic"/>
                <a:ea typeface="Gentium Basic"/>
                <a:cs typeface="Gentium Basic"/>
                <a:sym typeface="Gentium Basic"/>
              </a:rPr>
              <a:t>This proper management will in turn decrease the stress faced by farmers hopefully decreasing the sucide rates in our country.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400">
                <a:latin typeface="Gentium Basic"/>
                <a:ea typeface="Gentium Basic"/>
                <a:cs typeface="Gentium Basic"/>
                <a:sym typeface="Gentium Basic"/>
              </a:rPr>
              <a:t>Auto Irrigation.</a:t>
            </a:r>
            <a:endParaRPr b="1" sz="2400"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4000">
        <p14:vortex dir="r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5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5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8a4930592_0_31"/>
          <p:cNvSpPr txBox="1"/>
          <p:nvPr>
            <p:ph type="title"/>
          </p:nvPr>
        </p:nvSpPr>
        <p:spPr>
          <a:xfrm>
            <a:off x="838200" y="937025"/>
            <a:ext cx="8961600" cy="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Wow factor</a:t>
            </a:r>
            <a:endParaRPr/>
          </a:p>
        </p:txBody>
      </p:sp>
      <p:sp>
        <p:nvSpPr>
          <p:cNvPr id="243" name="Google Shape;243;g218a4930592_0_31"/>
          <p:cNvSpPr txBox="1"/>
          <p:nvPr>
            <p:ph idx="1" type="body"/>
          </p:nvPr>
        </p:nvSpPr>
        <p:spPr>
          <a:xfrm>
            <a:off x="838200" y="1978025"/>
            <a:ext cx="10351800" cy="370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system will work for free for the farmer, all it requires is sufficient power for it to work.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its working it won’t make any errors or mistakes and work just according to the farmer’s convenience.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farmer will be able to save a lot of time and energy as he won’t have to give all his time and attention.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will create a notion of a self </a:t>
            </a:r>
            <a:r>
              <a:rPr lang="en-I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sustaining</a:t>
            </a:r>
            <a:r>
              <a:rPr lang="en-I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farm only ever </a:t>
            </a:r>
            <a:r>
              <a:rPr lang="en-I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needing</a:t>
            </a:r>
            <a:r>
              <a:rPr lang="en-I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oversight during the period of sowing and harvesting.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can water plants much more efficiently and speedily than a person and also it will not make any error in doing so.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838200" y="1162944"/>
            <a:ext cx="10515600" cy="1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solidFill>
                  <a:schemeClr val="accent4"/>
                </a:solidFill>
                <a:latin typeface="Overlock"/>
                <a:ea typeface="Overlock"/>
                <a:cs typeface="Overlock"/>
                <a:sym typeface="Overlock"/>
              </a:rPr>
              <a:t>SECOND PHASE OF PROJECT (OUR FUTURE VISION)</a:t>
            </a:r>
            <a:endParaRPr>
              <a:solidFill>
                <a:schemeClr val="accent4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49" name="Google Shape;249;p7"/>
          <p:cNvSpPr txBox="1"/>
          <p:nvPr>
            <p:ph idx="1" type="body"/>
          </p:nvPr>
        </p:nvSpPr>
        <p:spPr>
          <a:xfrm>
            <a:off x="838200" y="2476500"/>
            <a:ext cx="10515600" cy="3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0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Sensing the nutrition content of the soil</a:t>
            </a:r>
            <a:endParaRPr sz="200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0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This will help to stop the overuse of fertilisers and give a proper analysis of the soil.</a:t>
            </a:r>
            <a:endParaRPr sz="200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0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It will reduce the cost of using fertilisers.</a:t>
            </a:r>
            <a:endParaRPr sz="200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0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Minimise the manual labour that goes in the process of spraying the fertilisers.</a:t>
            </a:r>
            <a:endParaRPr sz="200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 p14:dur="2000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type="title"/>
          </p:nvPr>
        </p:nvSpPr>
        <p:spPr>
          <a:xfrm>
            <a:off x="952500" y="1166368"/>
            <a:ext cx="10515600" cy="76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u="sng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Third phase</a:t>
            </a:r>
            <a:endParaRPr u="sng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5" name="Google Shape;255;p8"/>
          <p:cNvSpPr txBox="1"/>
          <p:nvPr>
            <p:ph idx="1" type="body"/>
          </p:nvPr>
        </p:nvSpPr>
        <p:spPr>
          <a:xfrm>
            <a:off x="762000" y="2079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solidFill>
                  <a:srgbClr val="C55A11"/>
                </a:solidFill>
                <a:latin typeface="Rosarivo"/>
                <a:ea typeface="Rosarivo"/>
                <a:cs typeface="Rosarivo"/>
                <a:sym typeface="Rosarivo"/>
              </a:rPr>
              <a:t>In our third phase we would avail the service of crop harvesting along with integrating AI and ML.</a:t>
            </a:r>
            <a:endParaRPr>
              <a:solidFill>
                <a:srgbClr val="C55A11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solidFill>
                  <a:srgbClr val="C55A11"/>
                </a:solidFill>
                <a:latin typeface="Rosarivo"/>
                <a:ea typeface="Rosarivo"/>
                <a:cs typeface="Rosarivo"/>
                <a:sym typeface="Rosarivo"/>
              </a:rPr>
              <a:t>We will use robotic arms capable of harvesting the resp. crops.</a:t>
            </a:r>
            <a:endParaRPr>
              <a:solidFill>
                <a:srgbClr val="C55A11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solidFill>
                  <a:srgbClr val="C55A11"/>
                </a:solidFill>
                <a:latin typeface="Rosarivo"/>
                <a:ea typeface="Rosarivo"/>
                <a:cs typeface="Rosarivo"/>
                <a:sym typeface="Rosarivo"/>
              </a:rPr>
              <a:t>Increase</a:t>
            </a:r>
            <a:r>
              <a:rPr lang="en-IN">
                <a:solidFill>
                  <a:srgbClr val="C55A11"/>
                </a:solidFill>
                <a:latin typeface="Rosarivo"/>
                <a:ea typeface="Rosarivo"/>
                <a:cs typeface="Rosarivo"/>
                <a:sym typeface="Rosarivo"/>
              </a:rPr>
              <a:t> in Productivity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solidFill>
                  <a:srgbClr val="C55A11"/>
                </a:solidFill>
                <a:latin typeface="Rosarivo"/>
                <a:ea typeface="Rosarivo"/>
                <a:cs typeface="Rosarivo"/>
                <a:sym typeface="Rosarivo"/>
              </a:rPr>
              <a:t>Best Throughput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solidFill>
                  <a:srgbClr val="C55A11"/>
                </a:solidFill>
                <a:latin typeface="Rosarivo"/>
                <a:ea typeface="Rosarivo"/>
                <a:cs typeface="Rosarivo"/>
                <a:sym typeface="Rosarivo"/>
              </a:rPr>
              <a:t>Save Time, Money, Energy</a:t>
            </a:r>
            <a:endParaRPr>
              <a:solidFill>
                <a:srgbClr val="C55A11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94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94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94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94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94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94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/>
          <p:nvPr>
            <p:ph type="title"/>
          </p:nvPr>
        </p:nvSpPr>
        <p:spPr>
          <a:xfrm>
            <a:off x="469900" y="1171264"/>
            <a:ext cx="10515600" cy="705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u="sng">
                <a:solidFill>
                  <a:srgbClr val="8DA9DB"/>
                </a:solidFill>
              </a:rPr>
              <a:t>RESULTS </a:t>
            </a:r>
            <a:endParaRPr u="sng">
              <a:solidFill>
                <a:srgbClr val="8DA9DB"/>
              </a:solidFill>
            </a:endParaRPr>
          </a:p>
        </p:txBody>
      </p:sp>
      <p:sp>
        <p:nvSpPr>
          <p:cNvPr id="261" name="Google Shape;261;p9"/>
          <p:cNvSpPr txBox="1"/>
          <p:nvPr>
            <p:ph idx="1" type="body"/>
          </p:nvPr>
        </p:nvSpPr>
        <p:spPr>
          <a:xfrm>
            <a:off x="609600" y="2131694"/>
            <a:ext cx="10515600" cy="1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>
                <a:solidFill>
                  <a:srgbClr val="A5A5A5"/>
                </a:solidFill>
                <a:latin typeface="Gentium Basic"/>
                <a:ea typeface="Gentium Basic"/>
                <a:cs typeface="Gentium Basic"/>
                <a:sym typeface="Gentium Basic"/>
              </a:rPr>
              <a:t>Prototype of first phase is successful.</a:t>
            </a:r>
            <a:endParaRPr>
              <a:solidFill>
                <a:srgbClr val="A5A5A5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>
                <a:solidFill>
                  <a:srgbClr val="A5A5A5"/>
                </a:solidFill>
                <a:latin typeface="Gentium Basic"/>
                <a:ea typeface="Gentium Basic"/>
                <a:cs typeface="Gentium Basic"/>
                <a:sym typeface="Gentium Basic"/>
              </a:rPr>
              <a:t>It is seen that it can successfully be made and implemented on field.</a:t>
            </a:r>
            <a:endParaRPr>
              <a:solidFill>
                <a:srgbClr val="A5A5A5"/>
              </a:solidFill>
              <a:latin typeface="Gentium Basic"/>
              <a:ea typeface="Gentium Basic"/>
              <a:cs typeface="Gentium Basic"/>
              <a:sym typeface="Gentium Basic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457199" y="4886157"/>
            <a:ext cx="475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Demo/Github Link 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3900">
        <p14:glitter dir="l" pattern="hexagon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/>
          <p:nvPr>
            <p:ph type="title"/>
          </p:nvPr>
        </p:nvSpPr>
        <p:spPr>
          <a:xfrm>
            <a:off x="838200" y="1108815"/>
            <a:ext cx="10515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u="sng">
                <a:solidFill>
                  <a:srgbClr val="FFD966"/>
                </a:solidFill>
                <a:latin typeface="Overlock"/>
                <a:ea typeface="Overlock"/>
                <a:cs typeface="Overlock"/>
                <a:sym typeface="Overlock"/>
              </a:rPr>
              <a:t>CONCLUSION</a:t>
            </a:r>
            <a:endParaRPr u="sng">
              <a:solidFill>
                <a:srgbClr val="FFD966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68" name="Google Shape;268;p10"/>
          <p:cNvSpPr txBox="1"/>
          <p:nvPr>
            <p:ph idx="1" type="body"/>
          </p:nvPr>
        </p:nvSpPr>
        <p:spPr>
          <a:xfrm>
            <a:off x="520700" y="2003425"/>
            <a:ext cx="10515600" cy="28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548135"/>
                </a:solidFill>
                <a:latin typeface="Gentium Basic"/>
                <a:ea typeface="Gentium Basic"/>
                <a:cs typeface="Gentium Basic"/>
                <a:sym typeface="Gentium Basic"/>
              </a:rPr>
              <a:t>This can be implemented in our farms and can help the farmers in producing higher yield with his minimum efforts. </a:t>
            </a:r>
            <a:endParaRPr>
              <a:solidFill>
                <a:srgbClr val="548135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8135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548135"/>
                </a:solidFill>
                <a:latin typeface="Gentium Basic"/>
                <a:ea typeface="Gentium Basic"/>
                <a:cs typeface="Gentium Basic"/>
                <a:sym typeface="Gentium Basic"/>
              </a:rPr>
              <a:t>This system can be programmed for many kinds of crops. Once it is switched on the farmer can rest assured that the crops are watered properly.</a:t>
            </a:r>
            <a:endParaRPr>
              <a:solidFill>
                <a:srgbClr val="548135"/>
              </a:solidFill>
              <a:latin typeface="Gentium Basic"/>
              <a:ea typeface="Gentium Basic"/>
              <a:cs typeface="Gentium Basic"/>
              <a:sym typeface="Gentium Basic"/>
            </a:endParaRPr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"/>
          <p:cNvSpPr txBox="1"/>
          <p:nvPr>
            <p:ph type="title"/>
          </p:nvPr>
        </p:nvSpPr>
        <p:spPr>
          <a:xfrm>
            <a:off x="838200" y="995680"/>
            <a:ext cx="10515600" cy="657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u="sng">
                <a:latin typeface="Algerian"/>
                <a:ea typeface="Algerian"/>
                <a:cs typeface="Algerian"/>
                <a:sym typeface="Algerian"/>
              </a:rPr>
              <a:t>MEET OUR TEAM</a:t>
            </a:r>
            <a:endParaRPr u="sng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74" name="Google Shape;274;p11"/>
          <p:cNvSpPr txBox="1"/>
          <p:nvPr>
            <p:ph idx="1" type="body"/>
          </p:nvPr>
        </p:nvSpPr>
        <p:spPr>
          <a:xfrm>
            <a:off x="982711" y="4791594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Nauman Mirza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1487" l="0" r="0" t="11487"/>
          <a:stretch/>
        </p:blipFill>
        <p:spPr>
          <a:xfrm>
            <a:off x="861125" y="1756022"/>
            <a:ext cx="2559500" cy="2056477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  <a:reflection blurRad="0" dir="5400000" dist="50800" endA="300" endPos="55500" kx="0" rotWithShape="0" algn="bl" stA="50000" stPos="0" sy="-100000" ky="0"/>
          </a:effectLst>
        </p:spPr>
      </p:pic>
      <p:sp>
        <p:nvSpPr>
          <p:cNvPr id="276" name="Google Shape;276;p11"/>
          <p:cNvSpPr txBox="1"/>
          <p:nvPr>
            <p:ph idx="3" type="body"/>
          </p:nvPr>
        </p:nvSpPr>
        <p:spPr>
          <a:xfrm>
            <a:off x="4807871" y="4791594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Dhyaan Suthar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11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16420" l="0" r="0" t="16420"/>
          <a:stretch/>
        </p:blipFill>
        <p:spPr>
          <a:xfrm>
            <a:off x="4686300" y="1778749"/>
            <a:ext cx="2559497" cy="2056475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  <a:reflection blurRad="0" dir="0" dist="0" endA="300" endPos="55000" kx="0" rotWithShape="0" algn="bl" stA="50000" stPos="0" sy="-100000" ky="0"/>
          </a:effectLst>
        </p:spPr>
      </p:pic>
      <p:sp>
        <p:nvSpPr>
          <p:cNvPr id="278" name="Google Shape;278;p11"/>
          <p:cNvSpPr txBox="1"/>
          <p:nvPr>
            <p:ph idx="5" type="body"/>
          </p:nvPr>
        </p:nvSpPr>
        <p:spPr>
          <a:xfrm>
            <a:off x="8867575" y="4791594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Hemal Dahiya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7575" y="1778751"/>
            <a:ext cx="2139700" cy="2152976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  <a:reflection blurRad="0" dir="5400000" dist="50800" endA="300" endPos="55500" fadeDir="5400012" kx="0" rotWithShape="0" algn="bl" stA="50000" stPos="0" sy="-100000" ky="0"/>
          </a:effectLst>
        </p:spPr>
      </p:pic>
    </p:spTree>
  </p:cSld>
  <p:clrMapOvr>
    <a:masterClrMapping/>
  </p:clrMapOvr>
  <mc:AlternateContent>
    <mc:Choice Requires="p14">
      <p:transition spd="slow" p14:dur="2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8a4930592_1_827"/>
          <p:cNvSpPr txBox="1"/>
          <p:nvPr>
            <p:ph type="title"/>
          </p:nvPr>
        </p:nvSpPr>
        <p:spPr>
          <a:xfrm>
            <a:off x="838200" y="2947950"/>
            <a:ext cx="10515600" cy="6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/>
          <p:nvPr>
            <p:ph type="title"/>
          </p:nvPr>
        </p:nvSpPr>
        <p:spPr>
          <a:xfrm>
            <a:off x="2179025" y="951561"/>
            <a:ext cx="105156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u="sng">
                <a:solidFill>
                  <a:srgbClr val="92D050"/>
                </a:solidFill>
                <a:latin typeface="Overlock"/>
                <a:ea typeface="Overlock"/>
                <a:cs typeface="Overlock"/>
                <a:sym typeface="Overlock"/>
              </a:rPr>
              <a:t>Farming in Our Country</a:t>
            </a:r>
            <a:r>
              <a:rPr lang="en-IN">
                <a:solidFill>
                  <a:srgbClr val="92D05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IN">
                <a:solidFill>
                  <a:srgbClr val="F4B081"/>
                </a:solidFill>
                <a:latin typeface="Gentium Basic"/>
                <a:ea typeface="Gentium Basic"/>
                <a:cs typeface="Gentium Basic"/>
                <a:sym typeface="Gentium Basic"/>
              </a:rPr>
              <a:t>(Obj-1)</a:t>
            </a:r>
            <a:endParaRPr>
              <a:solidFill>
                <a:srgbClr val="F4B081"/>
              </a:solidFill>
              <a:latin typeface="Gentium Basic"/>
              <a:ea typeface="Gentium Basic"/>
              <a:cs typeface="Gentium Basic"/>
              <a:sym typeface="Gentium Basic"/>
            </a:endParaRPr>
          </a:p>
        </p:txBody>
      </p:sp>
      <p:sp>
        <p:nvSpPr>
          <p:cNvPr id="178" name="Google Shape;178;p2"/>
          <p:cNvSpPr txBox="1"/>
          <p:nvPr>
            <p:ph idx="1" type="body"/>
          </p:nvPr>
        </p:nvSpPr>
        <p:spPr>
          <a:xfrm>
            <a:off x="249900" y="1750100"/>
            <a:ext cx="64077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IN" sz="2400" u="sng">
                <a:solidFill>
                  <a:schemeClr val="accent2"/>
                </a:solidFill>
                <a:latin typeface="Overlock"/>
                <a:ea typeface="Overlock"/>
                <a:cs typeface="Overlock"/>
                <a:sym typeface="Overlock"/>
              </a:rPr>
              <a:t>Proble</a:t>
            </a:r>
            <a:r>
              <a:rPr lang="en-IN" sz="2400" u="sng">
                <a:solidFill>
                  <a:schemeClr val="accent2"/>
                </a:solidFill>
                <a:latin typeface="Overlock"/>
                <a:ea typeface="Overlock"/>
                <a:cs typeface="Overlock"/>
                <a:sym typeface="Overlock"/>
              </a:rPr>
              <a:t>m :</a:t>
            </a:r>
            <a:endParaRPr sz="2000">
              <a:solidFill>
                <a:srgbClr val="8296B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000">
                <a:solidFill>
                  <a:srgbClr val="8296B0"/>
                </a:solidFill>
                <a:latin typeface="Rosarivo"/>
                <a:ea typeface="Rosarivo"/>
                <a:cs typeface="Rosarivo"/>
                <a:sym typeface="Rosarivo"/>
              </a:rPr>
              <a:t>Some of the Problems Faced are Costly Tiresome Labour Rep</a:t>
            </a:r>
            <a:endParaRPr sz="2000">
              <a:solidFill>
                <a:srgbClr val="8296B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000">
                <a:solidFill>
                  <a:srgbClr val="8296B0"/>
                </a:solidFill>
                <a:latin typeface="Rosarivo"/>
                <a:ea typeface="Rosarivo"/>
                <a:cs typeface="Rosarivo"/>
                <a:sym typeface="Rosarivo"/>
              </a:rPr>
              <a:t>Not using automation using ml or AI</a:t>
            </a:r>
            <a:endParaRPr sz="2000">
              <a:solidFill>
                <a:srgbClr val="8296B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000">
                <a:solidFill>
                  <a:srgbClr val="8296B0"/>
                </a:solidFill>
                <a:latin typeface="Rosarivo"/>
                <a:ea typeface="Rosarivo"/>
                <a:cs typeface="Rosarivo"/>
                <a:sym typeface="Rosarivo"/>
              </a:rPr>
              <a:t>Over Dependence on Traditional Crops.</a:t>
            </a:r>
            <a:endParaRPr sz="2000">
              <a:solidFill>
                <a:srgbClr val="8296B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000">
                <a:solidFill>
                  <a:srgbClr val="8296B0"/>
                </a:solidFill>
                <a:latin typeface="Rosarivo"/>
                <a:ea typeface="Rosarivo"/>
                <a:cs typeface="Rosarivo"/>
                <a:sym typeface="Rosarivo"/>
              </a:rPr>
              <a:t>Manual harvesting.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000">
                <a:solidFill>
                  <a:srgbClr val="8296B0"/>
                </a:solidFill>
                <a:latin typeface="Rosarivo"/>
                <a:ea typeface="Rosarivo"/>
                <a:cs typeface="Rosarivo"/>
                <a:sym typeface="Rosarivo"/>
              </a:rPr>
              <a:t>Government Schemes are yet to Reach small</a:t>
            </a:r>
            <a:endParaRPr sz="2000">
              <a:solidFill>
                <a:srgbClr val="8296B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179" name="Google Shape;179;p2"/>
          <p:cNvSpPr txBox="1"/>
          <p:nvPr>
            <p:ph idx="2" type="body"/>
          </p:nvPr>
        </p:nvSpPr>
        <p:spPr>
          <a:xfrm>
            <a:off x="7010400" y="2002034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en-IN" sz="2400" u="sng">
                <a:solidFill>
                  <a:schemeClr val="accent6"/>
                </a:solidFill>
              </a:rPr>
              <a:t>Solution:</a:t>
            </a:r>
            <a:endParaRPr sz="2000" u="sng">
              <a:solidFill>
                <a:schemeClr val="accent6"/>
              </a:solidFill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000">
                <a:solidFill>
                  <a:srgbClr val="8296B0"/>
                </a:solidFill>
                <a:latin typeface="Rosarivo"/>
                <a:ea typeface="Rosarivo"/>
                <a:cs typeface="Rosarivo"/>
                <a:sym typeface="Rosarivo"/>
              </a:rPr>
              <a:t>Modernisation in Agriculture.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000">
                <a:solidFill>
                  <a:srgbClr val="8296B0"/>
                </a:solidFill>
                <a:latin typeface="Rosarivo"/>
                <a:ea typeface="Rosarivo"/>
                <a:cs typeface="Rosarivo"/>
                <a:sym typeface="Rosarivo"/>
              </a:rPr>
              <a:t>Farmer Education.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000">
                <a:solidFill>
                  <a:srgbClr val="8296B0"/>
                </a:solidFill>
                <a:latin typeface="Rosarivo"/>
                <a:ea typeface="Rosarivo"/>
                <a:cs typeface="Rosarivo"/>
                <a:sym typeface="Rosarivo"/>
              </a:rPr>
              <a:t>Better Water Management.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000">
                <a:solidFill>
                  <a:srgbClr val="8296B0"/>
                </a:solidFill>
                <a:latin typeface="Rosarivo"/>
                <a:ea typeface="Rosarivo"/>
                <a:cs typeface="Rosarivo"/>
                <a:sym typeface="Rosarivo"/>
              </a:rPr>
              <a:t>Modern Farming Equipment.</a:t>
            </a:r>
            <a:endParaRPr sz="2000">
              <a:solidFill>
                <a:srgbClr val="8296B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000">
                <a:solidFill>
                  <a:srgbClr val="8296B0"/>
                </a:solidFill>
                <a:latin typeface="Rosarivo"/>
                <a:ea typeface="Rosarivo"/>
                <a:cs typeface="Rosarivo"/>
                <a:sym typeface="Rosarivo"/>
              </a:rPr>
              <a:t>Multiple Crops.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67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67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67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67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67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67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67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67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67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67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67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67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67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67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67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8a4930592_0_0"/>
          <p:cNvSpPr txBox="1"/>
          <p:nvPr>
            <p:ph type="title"/>
          </p:nvPr>
        </p:nvSpPr>
        <p:spPr>
          <a:xfrm>
            <a:off x="533400" y="1013225"/>
            <a:ext cx="10444500" cy="63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/>
              <a:t>Farming problems that can be tackled using our project</a:t>
            </a:r>
            <a:endParaRPr sz="3400"/>
          </a:p>
        </p:txBody>
      </p:sp>
      <p:sp>
        <p:nvSpPr>
          <p:cNvPr id="185" name="Google Shape;185;g218a4930592_0_0"/>
          <p:cNvSpPr txBox="1"/>
          <p:nvPr>
            <p:ph idx="1" type="body"/>
          </p:nvPr>
        </p:nvSpPr>
        <p:spPr>
          <a:xfrm>
            <a:off x="104625" y="1802325"/>
            <a:ext cx="5908800" cy="383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rabicPeriod"/>
            </a:pPr>
            <a:r>
              <a:rPr lang="en-IN" sz="2300"/>
              <a:t>Primitive methods are being implemented.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IN" sz="2300"/>
              <a:t>Non-Availability of water as per requirement.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IN" sz="2300"/>
              <a:t>Farmers still depending on manual labour in terms of planting/sowing, watering, adding of pesticides and fertilizers to the tiresome process of manual harvesting.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IN" sz="2300"/>
              <a:t>Farmers still use their intuition in terms of amount of water and fertilizers needed for their crop.</a:t>
            </a:r>
            <a:endParaRPr sz="2300"/>
          </a:p>
        </p:txBody>
      </p:sp>
      <p:pic>
        <p:nvPicPr>
          <p:cNvPr id="186" name="Google Shape;186;g218a493059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962" y="1802325"/>
            <a:ext cx="5315239" cy="396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/>
          <p:nvPr>
            <p:ph type="title"/>
          </p:nvPr>
        </p:nvSpPr>
        <p:spPr>
          <a:xfrm>
            <a:off x="954100" y="997547"/>
            <a:ext cx="1051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300" u="sng">
                <a:solidFill>
                  <a:srgbClr val="92D050"/>
                </a:solidFill>
                <a:latin typeface="Overlock"/>
                <a:ea typeface="Overlock"/>
                <a:cs typeface="Overlock"/>
                <a:sym typeface="Overlock"/>
              </a:rPr>
              <a:t>Farming Advancements IN Todays </a:t>
            </a:r>
            <a:r>
              <a:rPr lang="en-IN" sz="3300" u="sng">
                <a:solidFill>
                  <a:srgbClr val="92D050"/>
                </a:solidFill>
                <a:latin typeface="Overlock"/>
                <a:ea typeface="Overlock"/>
                <a:cs typeface="Overlock"/>
                <a:sym typeface="Overlock"/>
              </a:rPr>
              <a:t>developed</a:t>
            </a:r>
            <a:r>
              <a:rPr lang="en-IN" sz="3300" u="sng">
                <a:solidFill>
                  <a:srgbClr val="92D050"/>
                </a:solidFill>
                <a:latin typeface="Overlock"/>
                <a:ea typeface="Overlock"/>
                <a:cs typeface="Overlock"/>
                <a:sym typeface="Overlock"/>
              </a:rPr>
              <a:t> countries.</a:t>
            </a:r>
            <a:endParaRPr sz="3300">
              <a:solidFill>
                <a:srgbClr val="F4B081"/>
              </a:solidFill>
              <a:latin typeface="Gentium Basic"/>
              <a:ea typeface="Gentium Basic"/>
              <a:cs typeface="Gentium Basic"/>
              <a:sym typeface="Gentium Basic"/>
            </a:endParaRPr>
          </a:p>
        </p:txBody>
      </p:sp>
      <p:sp>
        <p:nvSpPr>
          <p:cNvPr id="192" name="Google Shape;192;p3"/>
          <p:cNvSpPr txBox="1"/>
          <p:nvPr>
            <p:ph idx="2" type="body"/>
          </p:nvPr>
        </p:nvSpPr>
        <p:spPr>
          <a:xfrm>
            <a:off x="316750" y="4478200"/>
            <a:ext cx="7558200" cy="20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>
              <a:solidFill>
                <a:srgbClr val="00B050"/>
              </a:solidFill>
            </a:endParaRPr>
          </a:p>
          <a:p>
            <a:pPr indent="-28575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IN" sz="1800">
                <a:solidFill>
                  <a:srgbClr val="00B050"/>
                </a:solidFill>
                <a:latin typeface="Overlock"/>
                <a:ea typeface="Overlock"/>
                <a:cs typeface="Overlock"/>
                <a:sym typeface="Overlock"/>
              </a:rPr>
              <a:t>Precision Agriculture</a:t>
            </a:r>
            <a:endParaRPr sz="1800">
              <a:solidFill>
                <a:srgbClr val="00B0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8575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IN" sz="1800">
                <a:solidFill>
                  <a:srgbClr val="00B050"/>
                </a:solidFill>
                <a:latin typeface="Overlock"/>
                <a:ea typeface="Overlock"/>
                <a:cs typeface="Overlock"/>
                <a:sym typeface="Overlock"/>
              </a:rPr>
              <a:t>Resource use Efficiency</a:t>
            </a:r>
            <a:endParaRPr sz="1800">
              <a:solidFill>
                <a:srgbClr val="00B0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8575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IN" sz="1800">
                <a:solidFill>
                  <a:srgbClr val="00B050"/>
                </a:solidFill>
                <a:latin typeface="Overlock"/>
                <a:ea typeface="Overlock"/>
                <a:cs typeface="Overlock"/>
                <a:sym typeface="Overlock"/>
              </a:rPr>
              <a:t>Laser Scarecrows</a:t>
            </a:r>
            <a:endParaRPr sz="1800">
              <a:solidFill>
                <a:srgbClr val="00B0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8575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IN" sz="1800">
                <a:solidFill>
                  <a:srgbClr val="00B050"/>
                </a:solidFill>
                <a:latin typeface="Overlock"/>
                <a:ea typeface="Overlock"/>
                <a:cs typeface="Overlock"/>
                <a:sym typeface="Overlock"/>
              </a:rPr>
              <a:t>Farm Automation</a:t>
            </a:r>
            <a:endParaRPr sz="1800">
              <a:solidFill>
                <a:srgbClr val="00B0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8575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IN" sz="1800">
                <a:solidFill>
                  <a:srgbClr val="00B050"/>
                </a:solidFill>
                <a:latin typeface="Overlock"/>
                <a:ea typeface="Overlock"/>
                <a:cs typeface="Overlock"/>
                <a:sym typeface="Overlock"/>
              </a:rPr>
              <a:t>Real-Time Kinematic(RTK) Technology</a:t>
            </a:r>
            <a:endParaRPr sz="1800">
              <a:solidFill>
                <a:srgbClr val="00B0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8575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IN" sz="1800">
                <a:solidFill>
                  <a:srgbClr val="00B050"/>
                </a:solidFill>
                <a:latin typeface="Overlock"/>
                <a:ea typeface="Overlock"/>
                <a:cs typeface="Overlock"/>
                <a:sym typeface="Overlock"/>
              </a:rPr>
              <a:t>Minichromosome Technology</a:t>
            </a:r>
            <a:endParaRPr sz="1100">
              <a:solidFill>
                <a:srgbClr val="00B050"/>
              </a:solidFill>
            </a:endParaRPr>
          </a:p>
        </p:txBody>
      </p:sp>
      <p:sp>
        <p:nvSpPr>
          <p:cNvPr id="193" name="Google Shape;193;p3"/>
          <p:cNvSpPr txBox="1"/>
          <p:nvPr>
            <p:ph idx="3" type="body"/>
          </p:nvPr>
        </p:nvSpPr>
        <p:spPr>
          <a:xfrm>
            <a:off x="-4806427" y="6857991"/>
            <a:ext cx="10939500" cy="6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IN" sz="1400">
                <a:solidFill>
                  <a:srgbClr val="8296B0"/>
                </a:solidFill>
              </a:rPr>
              <a:t>Reference</a:t>
            </a:r>
            <a:r>
              <a:rPr lang="en-IN" sz="1400"/>
              <a:t> : </a:t>
            </a:r>
            <a:r>
              <a:rPr lang="en-IN" sz="1400" u="sng">
                <a:solidFill>
                  <a:srgbClr val="00B0F0"/>
                </a:solidFill>
              </a:rPr>
              <a:t>https://youtu.be/gfCEQgx4d-4</a:t>
            </a:r>
            <a:endParaRPr sz="1400">
              <a:solidFill>
                <a:srgbClr val="00B0F0"/>
              </a:solidFill>
            </a:endParaRPr>
          </a:p>
          <a:p>
            <a:pPr indent="-190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1400"/>
          </a:p>
          <a:p>
            <a:pPr indent="-76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1400"/>
          </a:p>
        </p:txBody>
      </p:sp>
      <p:sp>
        <p:nvSpPr>
          <p:cNvPr id="194" name="Google Shape;194;p3"/>
          <p:cNvSpPr txBox="1"/>
          <p:nvPr>
            <p:ph idx="4" type="body"/>
          </p:nvPr>
        </p:nvSpPr>
        <p:spPr>
          <a:xfrm>
            <a:off x="-55700" y="2210849"/>
            <a:ext cx="8303100" cy="24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58800" lvl="0" marL="5715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✔"/>
            </a:pPr>
            <a:r>
              <a:rPr lang="en-IN" sz="1600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Non-manual harvesting systems employed using AI and ML.</a:t>
            </a:r>
            <a:endParaRPr sz="1600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-495300" lvl="0" marL="5715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sarivo"/>
              <a:buChar char="✔"/>
            </a:pPr>
            <a:r>
              <a:rPr lang="en-IN" sz="1600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In </a:t>
            </a:r>
            <a:r>
              <a:rPr lang="en-IN" sz="1600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developed</a:t>
            </a:r>
            <a:r>
              <a:rPr lang="en-IN" sz="1600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 countries </a:t>
            </a:r>
            <a:r>
              <a:rPr lang="en-IN" sz="1600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companies employ automatic seeding and monitoring technologies integrated with</a:t>
            </a:r>
            <a:endParaRPr sz="1600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-495300" lvl="0" marL="5715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sarivo"/>
              <a:buChar char="✔"/>
            </a:pPr>
            <a:r>
              <a:rPr lang="en-IN" sz="1600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Grain constituent and moisture analysis solutions.</a:t>
            </a:r>
            <a:endParaRPr sz="1600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-495300" lvl="0" marL="5715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sarivo"/>
              <a:buChar char="✔"/>
            </a:pPr>
            <a:r>
              <a:rPr lang="en-IN" sz="1600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Farming based on research related to optimal conditions for growth of respective crops. </a:t>
            </a:r>
            <a:endParaRPr sz="1600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sarivo"/>
              <a:ea typeface="Rosarivo"/>
              <a:cs typeface="Rosarivo"/>
              <a:sym typeface="Rosarivo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"/>
          <p:cNvSpPr txBox="1"/>
          <p:nvPr/>
        </p:nvSpPr>
        <p:spPr>
          <a:xfrm>
            <a:off x="424275" y="1503575"/>
            <a:ext cx="11565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C55A11"/>
                </a:solidFill>
              </a:rPr>
              <a:t>As our country moves towards becoming a </a:t>
            </a:r>
            <a:r>
              <a:rPr lang="en-IN" sz="1700">
                <a:solidFill>
                  <a:srgbClr val="C55A11"/>
                </a:solidFill>
              </a:rPr>
              <a:t>developed</a:t>
            </a:r>
            <a:r>
              <a:rPr lang="en-IN" sz="1700">
                <a:solidFill>
                  <a:srgbClr val="C55A11"/>
                </a:solidFill>
              </a:rPr>
              <a:t> nation in terms of industrial advancements, we still lag behind in terms of </a:t>
            </a:r>
            <a:r>
              <a:rPr lang="en-IN" sz="1700">
                <a:solidFill>
                  <a:srgbClr val="C55A11"/>
                </a:solidFill>
              </a:rPr>
              <a:t>modernization</a:t>
            </a:r>
            <a:r>
              <a:rPr lang="en-IN" sz="1700">
                <a:solidFill>
                  <a:srgbClr val="C55A11"/>
                </a:solidFill>
              </a:rPr>
              <a:t> in the sector of agriculture, and since 40% of our population or 55 </a:t>
            </a:r>
            <a:r>
              <a:rPr lang="en-IN" sz="1700">
                <a:solidFill>
                  <a:srgbClr val="C55A11"/>
                </a:solidFill>
              </a:rPr>
              <a:t>crore</a:t>
            </a:r>
            <a:r>
              <a:rPr lang="en-IN" sz="1700">
                <a:solidFill>
                  <a:srgbClr val="C55A11"/>
                </a:solidFill>
              </a:rPr>
              <a:t> of our country’s citizens are </a:t>
            </a:r>
            <a:r>
              <a:rPr lang="en-IN" sz="1700">
                <a:solidFill>
                  <a:srgbClr val="C55A11"/>
                </a:solidFill>
              </a:rPr>
              <a:t>farmers</a:t>
            </a:r>
            <a:r>
              <a:rPr lang="en-IN" sz="1700">
                <a:solidFill>
                  <a:srgbClr val="C55A11"/>
                </a:solidFill>
              </a:rPr>
              <a:t> it is high time we look into modernizing this sector and making their </a:t>
            </a:r>
            <a:r>
              <a:rPr lang="en-IN" sz="1700">
                <a:solidFill>
                  <a:srgbClr val="C55A11"/>
                </a:solidFill>
              </a:rPr>
              <a:t>livelihoods</a:t>
            </a:r>
            <a:r>
              <a:rPr lang="en-IN" sz="1700">
                <a:solidFill>
                  <a:srgbClr val="C55A11"/>
                </a:solidFill>
              </a:rPr>
              <a:t> better. Let’s take a look at what the developed countries have </a:t>
            </a:r>
            <a:r>
              <a:rPr lang="en-IN" sz="1700">
                <a:solidFill>
                  <a:srgbClr val="C55A11"/>
                </a:solidFill>
              </a:rPr>
              <a:t>employed</a:t>
            </a:r>
            <a:r>
              <a:rPr lang="en-IN" sz="1700">
                <a:solidFill>
                  <a:srgbClr val="C55A11"/>
                </a:solidFill>
              </a:rPr>
              <a:t> in their sector of agriculture to taking farming to the next level.</a:t>
            </a:r>
            <a:endParaRPr sz="1700">
              <a:solidFill>
                <a:srgbClr val="C55A11"/>
              </a:solidFill>
            </a:endParaRPr>
          </a:p>
        </p:txBody>
      </p:sp>
      <p:pic>
        <p:nvPicPr>
          <p:cNvPr id="196" name="Google Shape;19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7600" y="2825450"/>
            <a:ext cx="3575800" cy="35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/>
          <p:nvPr>
            <p:ph type="title"/>
          </p:nvPr>
        </p:nvSpPr>
        <p:spPr>
          <a:xfrm>
            <a:off x="1052475" y="1189950"/>
            <a:ext cx="96213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Project Idea</a:t>
            </a:r>
            <a:endParaRPr/>
          </a:p>
        </p:txBody>
      </p:sp>
      <p:sp>
        <p:nvSpPr>
          <p:cNvPr id="202" name="Google Shape;202;p4"/>
          <p:cNvSpPr txBox="1"/>
          <p:nvPr>
            <p:ph idx="2" type="body"/>
          </p:nvPr>
        </p:nvSpPr>
        <p:spPr>
          <a:xfrm>
            <a:off x="6108700" y="2062162"/>
            <a:ext cx="60072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FFC000"/>
                </a:solidFill>
                <a:latin typeface="Gentium Basic"/>
                <a:ea typeface="Gentium Basic"/>
                <a:cs typeface="Gentium Basic"/>
                <a:sym typeface="Gentium Basic"/>
              </a:rPr>
              <a:t>In the first phase we will use the moisture sensors for getting the amount of water present in the soil and supply the appropriate amount of water through our pumps.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p4"/>
          <p:cNvSpPr txBox="1"/>
          <p:nvPr/>
        </p:nvSpPr>
        <p:spPr>
          <a:xfrm>
            <a:off x="850800" y="2205375"/>
            <a:ext cx="4819200" cy="2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0000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our initiative to automate the farming methods that are used in our country.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idea is to incorporate the automation technology for reducing the efforts and energy of the farmer 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4"/>
          <p:cNvCxnSpPr/>
          <p:nvPr/>
        </p:nvCxnSpPr>
        <p:spPr>
          <a:xfrm rot="10800000">
            <a:off x="5907100" y="1715350"/>
            <a:ext cx="300" cy="3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218a4930592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963" y="1136399"/>
            <a:ext cx="6968077" cy="49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18a4930592_0_19"/>
          <p:cNvSpPr txBox="1"/>
          <p:nvPr>
            <p:ph type="title"/>
          </p:nvPr>
        </p:nvSpPr>
        <p:spPr>
          <a:xfrm>
            <a:off x="729925" y="4555850"/>
            <a:ext cx="4392900" cy="5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Block diagram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0" y="1703175"/>
            <a:ext cx="31008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IN"/>
              <a:t>Our first prototype uses…</a:t>
            </a:r>
            <a:endParaRPr/>
          </a:p>
        </p:txBody>
      </p:sp>
      <p:sp>
        <p:nvSpPr>
          <p:cNvPr id="216" name="Google Shape;216;p37"/>
          <p:cNvSpPr txBox="1"/>
          <p:nvPr>
            <p:ph idx="2" type="body"/>
          </p:nvPr>
        </p:nvSpPr>
        <p:spPr>
          <a:xfrm>
            <a:off x="3352800" y="1801800"/>
            <a:ext cx="3974700" cy="3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400">
                <a:latin typeface="Gentium Basic"/>
                <a:ea typeface="Gentium Basic"/>
                <a:cs typeface="Gentium Basic"/>
                <a:sym typeface="Gentium Basic"/>
              </a:rPr>
              <a:t>Arduino uno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400">
                <a:latin typeface="Gentium Basic"/>
                <a:ea typeface="Gentium Basic"/>
                <a:cs typeface="Gentium Basic"/>
                <a:sym typeface="Gentium Basic"/>
              </a:rPr>
              <a:t>Ground moisture sensors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400">
                <a:latin typeface="Gentium Basic"/>
                <a:ea typeface="Gentium Basic"/>
                <a:cs typeface="Gentium Basic"/>
                <a:sym typeface="Gentium Basic"/>
              </a:rPr>
              <a:t>Motor 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400">
                <a:latin typeface="Gentium Basic"/>
                <a:ea typeface="Gentium Basic"/>
                <a:cs typeface="Gentium Basic"/>
                <a:sym typeface="Gentium Basic"/>
              </a:rPr>
              <a:t>Battery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400">
                <a:latin typeface="Gentium Basic"/>
                <a:ea typeface="Gentium Basic"/>
                <a:cs typeface="Gentium Basic"/>
                <a:sym typeface="Gentium Basic"/>
              </a:rPr>
              <a:t>Relay module</a:t>
            </a:r>
            <a:endParaRPr sz="2400">
              <a:latin typeface="Gentium Basic"/>
              <a:ea typeface="Gentium Basic"/>
              <a:cs typeface="Gentium Basic"/>
              <a:sym typeface="Gentium Basic"/>
            </a:endParaRPr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600" y="1467225"/>
            <a:ext cx="4196875" cy="41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5146675" y="1127525"/>
            <a:ext cx="40320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600" u="sng">
                <a:solidFill>
                  <a:schemeClr val="accent3"/>
                </a:solidFill>
                <a:latin typeface="Overlock"/>
                <a:ea typeface="Overlock"/>
                <a:cs typeface="Overlock"/>
                <a:sym typeface="Overlock"/>
              </a:rPr>
              <a:t>Our Prototype</a:t>
            </a:r>
            <a:endParaRPr sz="3600" u="sng">
              <a:solidFill>
                <a:schemeClr val="accent3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23" name="Google Shape;223;p38"/>
          <p:cNvPicPr preferRelativeResize="0"/>
          <p:nvPr/>
        </p:nvPicPr>
        <p:blipFill rotWithShape="1">
          <a:blip r:embed="rId3">
            <a:alphaModFix/>
          </a:blip>
          <a:srcRect b="5970" l="13060" r="3855" t="0"/>
          <a:stretch/>
        </p:blipFill>
        <p:spPr>
          <a:xfrm>
            <a:off x="717875" y="1167600"/>
            <a:ext cx="3622800" cy="520920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24" name="Google Shape;224;p38" title="WhatsApp Video 2023-03-09 at 19.11.00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2875" y="2302300"/>
            <a:ext cx="6096000" cy="335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>
            <p:ph type="title"/>
          </p:nvPr>
        </p:nvSpPr>
        <p:spPr>
          <a:xfrm>
            <a:off x="835825" y="1228725"/>
            <a:ext cx="39321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solidFill>
                  <a:srgbClr val="C55A11"/>
                </a:solidFill>
              </a:rPr>
              <a:t>How it will work:</a:t>
            </a:r>
            <a:endParaRPr>
              <a:solidFill>
                <a:srgbClr val="C55A11"/>
              </a:solidFill>
            </a:endParaRPr>
          </a:p>
        </p:txBody>
      </p:sp>
      <p:sp>
        <p:nvSpPr>
          <p:cNvPr id="230" name="Google Shape;230;p6"/>
          <p:cNvSpPr txBox="1"/>
          <p:nvPr>
            <p:ph idx="1" type="body"/>
          </p:nvPr>
        </p:nvSpPr>
        <p:spPr>
          <a:xfrm>
            <a:off x="381000" y="1892300"/>
            <a:ext cx="3932100" cy="4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⮚"/>
            </a:pPr>
            <a:r>
              <a:rPr lang="en-IN" sz="2000"/>
              <a:t>The sensors will be arranged in such a way that all the sensors will be able to take data of a </a:t>
            </a:r>
            <a:r>
              <a:rPr lang="en-IN" sz="2000"/>
              <a:t>large</a:t>
            </a:r>
            <a:r>
              <a:rPr lang="en-IN" sz="2000"/>
              <a:t> field with minimal amount of sensors. </a:t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0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⮚"/>
            </a:pPr>
            <a:r>
              <a:rPr lang="en-IN" sz="2000"/>
              <a:t>All the input data from the sensors will be calculated into a single input and then it will trigger the pump which will send water to the sprinklers.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The sprinklers will also be arranged in a way in which the whole field is watered evenly.</a:t>
            </a:r>
            <a:endParaRPr sz="2000"/>
          </a:p>
        </p:txBody>
      </p:sp>
      <p:pic>
        <p:nvPicPr>
          <p:cNvPr id="231" name="Google Shape;231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272" l="0" r="0" t="4272"/>
          <a:stretch/>
        </p:blipFill>
        <p:spPr>
          <a:xfrm>
            <a:off x="5462588" y="1373188"/>
            <a:ext cx="6172200" cy="4873625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 p14:dur="2250">
    <p:randomBar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2022-06-06T03:52:37Z</dcterms:created>
  <dc:creator>Pravin Prajapati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