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84" r:id="rId6"/>
    <p:sldId id="285" r:id="rId7"/>
    <p:sldId id="286" r:id="rId8"/>
    <p:sldId id="287" r:id="rId9"/>
    <p:sldId id="288" r:id="rId10"/>
    <p:sldId id="289" r:id="rId11"/>
    <p:sldId id="283" r:id="rId12"/>
    <p:sldId id="282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0364" autoAdjust="0"/>
  </p:normalViewPr>
  <p:slideViewPr>
    <p:cSldViewPr snapToGrid="0" showGuides="1">
      <p:cViewPr varScale="1">
        <p:scale>
          <a:sx n="81" d="100"/>
          <a:sy n="81" d="100"/>
        </p:scale>
        <p:origin x="528" y="84"/>
      </p:cViewPr>
      <p:guideLst>
        <p:guide orient="horz" pos="2112"/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8BE4B-3817-457B-BE02-97578BB3913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475B02-5C29-4969-8085-47B6B79B3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19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91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09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8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291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7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4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1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2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D21F285-F9B8-4CC8-A6FC-A5922B83352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82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1F285-F9B8-4CC8-A6FC-A5922B83352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5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D21F285-F9B8-4CC8-A6FC-A5922B833522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383F3F-4A57-4C8B-B381-DC3BCF6B7AF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7652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Context Free Grammar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(CFG)</a:t>
            </a:r>
          </a:p>
        </p:txBody>
      </p:sp>
    </p:spTree>
    <p:extLst>
      <p:ext uri="{BB962C8B-B14F-4D97-AF65-F5344CB8AC3E}">
        <p14:creationId xmlns:p14="http://schemas.microsoft.com/office/powerpoint/2010/main" val="1610107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 → </a:t>
            </a:r>
            <a:r>
              <a:rPr lang="en-US" sz="2400" dirty="0" err="1"/>
              <a:t>aSb</a:t>
            </a:r>
            <a:r>
              <a:rPr lang="en-US" sz="2400" dirty="0"/>
              <a:t> | </a:t>
            </a:r>
            <a:r>
              <a:rPr lang="el-GR" sz="2400" dirty="0"/>
              <a:t>ε</a:t>
            </a:r>
            <a:endParaRPr lang="en-US" sz="2400" dirty="0"/>
          </a:p>
          <a:p>
            <a:r>
              <a:rPr lang="en-US" sz="2400" dirty="0"/>
              <a:t>Derive the following strings: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ab</a:t>
            </a:r>
          </a:p>
          <a:p>
            <a:r>
              <a:rPr lang="en-US" sz="2400" dirty="0" err="1"/>
              <a:t>aabb</a:t>
            </a:r>
            <a:endParaRPr lang="en-US" sz="2400" dirty="0"/>
          </a:p>
          <a:p>
            <a:r>
              <a:rPr lang="en-US" sz="2400" dirty="0" err="1"/>
              <a:t>aaabbb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4291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Language of all strings with any number of a’s, 		L = { aⁿ | n ≥ 0 }</a:t>
            </a:r>
          </a:p>
          <a:p>
            <a:r>
              <a:rPr lang="en-US" sz="2400" dirty="0"/>
              <a:t>Language of all strings with any number of a’s, 		L = { aⁿ | n ≥ 1 }</a:t>
            </a:r>
          </a:p>
          <a:p>
            <a:endParaRPr lang="en-US" sz="2400" dirty="0"/>
          </a:p>
          <a:p>
            <a:r>
              <a:rPr lang="en-US" sz="2400" dirty="0"/>
              <a:t>For Language must end with b and contain exactly one b.  </a:t>
            </a:r>
          </a:p>
          <a:p>
            <a:r>
              <a:rPr lang="en-US" sz="2400" dirty="0"/>
              <a:t>Language of all strings over {a, b} 	</a:t>
            </a:r>
            <a:r>
              <a:rPr lang="en-US" sz="2400" i="1" dirty="0"/>
              <a:t>L = { w ∈ {a, b} }</a:t>
            </a:r>
            <a:r>
              <a:rPr lang="en-US" sz="2400" dirty="0"/>
              <a:t>*</a:t>
            </a:r>
          </a:p>
          <a:p>
            <a:endParaRPr lang="en-US" sz="2400" dirty="0"/>
          </a:p>
          <a:p>
            <a:r>
              <a:rPr lang="en-US" sz="2400" dirty="0"/>
              <a:t>Language of all strings ending with a</a:t>
            </a:r>
          </a:p>
        </p:txBody>
      </p:sp>
    </p:spTree>
    <p:extLst>
      <p:ext uri="{BB962C8B-B14F-4D97-AF65-F5344CB8AC3E}">
        <p14:creationId xmlns:p14="http://schemas.microsoft.com/office/powerpoint/2010/main" val="2044594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Language L = 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n&gt;=0 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r>
              <a:rPr lang="en-US" sz="2400" dirty="0"/>
              <a:t>For Language L = {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| n&gt;=1}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Palindrome String</a:t>
            </a:r>
          </a:p>
          <a:p>
            <a:r>
              <a:rPr lang="en-US" sz="2400" dirty="0"/>
              <a:t>Palindrome String with |w| &gt;=0 and w is an even length</a:t>
            </a:r>
          </a:p>
          <a:p>
            <a:endParaRPr lang="en-US" sz="2400" dirty="0"/>
          </a:p>
          <a:p>
            <a:r>
              <a:rPr lang="en-US" sz="2400" dirty="0"/>
              <a:t>For Language L = {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n+2</a:t>
            </a:r>
            <a:r>
              <a:rPr lang="en-US" sz="2400" dirty="0"/>
              <a:t> | n&gt;=0}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6513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For Language L = {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n&gt;=0}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r>
              <a:rPr lang="en-US" sz="2400" dirty="0"/>
              <a:t>For Language L = {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2n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n&gt;=1} 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/>
              <a:t>For Language L = {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2n+3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aseline="30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  <a:r>
              <a:rPr lang="en-US" sz="2400" dirty="0"/>
              <a:t> | </a:t>
            </a:r>
            <a:r>
              <a:rPr lang="en-US" sz="2400"/>
              <a:t>n&gt;=0} </a:t>
            </a:r>
            <a:r>
              <a:rPr lang="en-US" sz="2400" dirty="0"/>
              <a:t>over alphabet {</a:t>
            </a:r>
            <a:r>
              <a:rPr lang="en-US" sz="2400" dirty="0" err="1"/>
              <a:t>a,b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657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Free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Context-Free Grammar (CFG)</a:t>
            </a:r>
            <a:r>
              <a:rPr lang="en-US" dirty="0"/>
              <a:t> is a set of rules used to describe the structure of a language. It tells us </a:t>
            </a:r>
            <a:r>
              <a:rPr lang="en-US" b="1" dirty="0"/>
              <a:t>how strings in a language can be built</a:t>
            </a:r>
            <a:r>
              <a:rPr lang="en-US" dirty="0"/>
              <a:t> from smaller parts.</a:t>
            </a:r>
          </a:p>
          <a:p>
            <a:r>
              <a:rPr lang="en-US" dirty="0"/>
              <a:t>It uses:</a:t>
            </a:r>
          </a:p>
          <a:p>
            <a:r>
              <a:rPr lang="en-US" b="1" dirty="0"/>
              <a:t>Variables (non-terminals)</a:t>
            </a:r>
            <a:r>
              <a:rPr lang="en-US" dirty="0"/>
              <a:t> to represent patterns</a:t>
            </a:r>
          </a:p>
          <a:p>
            <a:r>
              <a:rPr lang="en-US" b="1" dirty="0"/>
              <a:t>Terminals</a:t>
            </a:r>
            <a:r>
              <a:rPr lang="en-US" dirty="0"/>
              <a:t> as actual characters or symbols in the language</a:t>
            </a:r>
          </a:p>
          <a:p>
            <a:r>
              <a:rPr lang="en-US" b="1" dirty="0"/>
              <a:t>Rules (productions)</a:t>
            </a:r>
            <a:r>
              <a:rPr lang="en-US" dirty="0"/>
              <a:t> to replace variables with terminals or other variables</a:t>
            </a:r>
          </a:p>
          <a:p>
            <a:r>
              <a:rPr lang="en-US" dirty="0"/>
              <a:t>A </a:t>
            </a:r>
            <a:r>
              <a:rPr lang="en-US" b="1" dirty="0"/>
              <a:t>start symbol</a:t>
            </a:r>
            <a:r>
              <a:rPr lang="en-US" dirty="0"/>
              <a:t> to begin the process</a:t>
            </a:r>
          </a:p>
        </p:txBody>
      </p:sp>
    </p:spTree>
    <p:extLst>
      <p:ext uri="{BB962C8B-B14F-4D97-AF65-F5344CB8AC3E}">
        <p14:creationId xmlns:p14="http://schemas.microsoft.com/office/powerpoint/2010/main" val="275730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Formal Definition of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Context-Free Grammar (CFG) is a 4-tuple: where −</a:t>
            </a:r>
          </a:p>
          <a:p>
            <a:pPr algn="ctr"/>
            <a:r>
              <a:rPr lang="en-US" dirty="0"/>
              <a:t>G=(V,</a:t>
            </a:r>
            <a:r>
              <a:rPr lang="el-GR" dirty="0"/>
              <a:t>Σ,</a:t>
            </a:r>
            <a:r>
              <a:rPr lang="en-US" dirty="0"/>
              <a:t>R,S) 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428909"/>
              </p:ext>
            </p:extLst>
          </p:nvPr>
        </p:nvGraphicFramePr>
        <p:xfrm>
          <a:off x="1300163" y="2898956"/>
          <a:ext cx="10058400" cy="2286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707266">
                  <a:extLst>
                    <a:ext uri="{9D8B030D-6E8A-4147-A177-3AD203B41FA5}">
                      <a16:colId xmlns:a16="http://schemas.microsoft.com/office/drawing/2014/main" val="1284580998"/>
                    </a:ext>
                  </a:extLst>
                </a:gridCol>
                <a:gridCol w="6351134">
                  <a:extLst>
                    <a:ext uri="{9D8B030D-6E8A-4147-A177-3AD203B41FA5}">
                      <a16:colId xmlns:a16="http://schemas.microsoft.com/office/drawing/2014/main" val="35186998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Symbol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77762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V (Variables) / (Non-Terminals)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finite set of variables (also called non-terminal symbols)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5227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l-GR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Σ</a:t>
                      </a:r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(Terminals) </a:t>
                      </a:r>
                      <a:endParaRPr lang="el-GR" sz="20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finite set of terminal symbols (disjoint from V)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3761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 (Production Rules)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finite set of production rules, where each rule is of the form A → α, with A ∈ V and α ∈ (V ∪ Σ)*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620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 (Start Symbol)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20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start variable, where S ∈ 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7560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5181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Strings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 → </a:t>
            </a:r>
            <a:r>
              <a:rPr lang="en-US" sz="2400" dirty="0" err="1"/>
              <a:t>aS</a:t>
            </a:r>
            <a:r>
              <a:rPr lang="en-US" sz="2400" dirty="0"/>
              <a:t> | 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 → A1B</a:t>
            </a:r>
          </a:p>
          <a:p>
            <a:r>
              <a:rPr lang="en-US" sz="2400" dirty="0"/>
              <a:t>A → 0A |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</a:p>
          <a:p>
            <a:r>
              <a:rPr lang="en-US" sz="2400" dirty="0"/>
              <a:t>B → 0B | 1B |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en-US" sz="2400" dirty="0"/>
          </a:p>
          <a:p>
            <a:r>
              <a:rPr lang="en-US" sz="2400" dirty="0"/>
              <a:t>Leftmost Derivation of 1001</a:t>
            </a:r>
          </a:p>
          <a:p>
            <a:pPr marL="0" indent="0">
              <a:buNone/>
            </a:pPr>
            <a:r>
              <a:rPr lang="en-US" sz="2400" dirty="0"/>
              <a:t> Rightmost Derivation of 1001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9607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using Parse Tree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 Root Node:- represented by start symbol</a:t>
            </a:r>
          </a:p>
          <a:p>
            <a:pPr marL="0" indent="0">
              <a:buNone/>
            </a:pPr>
            <a:r>
              <a:rPr lang="en-US" sz="2400" dirty="0"/>
              <a:t> Intermediate Node:- represented by Variables</a:t>
            </a:r>
          </a:p>
          <a:p>
            <a:pPr marL="0" indent="0">
              <a:buNone/>
            </a:pPr>
            <a:r>
              <a:rPr lang="en-US" sz="2400" dirty="0"/>
              <a:t> Leaf Node:- represented by Terminals or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 </a:t>
            </a:r>
          </a:p>
          <a:p>
            <a:pPr marL="0" indent="0">
              <a:buNone/>
            </a:pPr>
            <a:r>
              <a:rPr lang="en-US" sz="2400" dirty="0"/>
              <a:t> S → A1B</a:t>
            </a:r>
          </a:p>
          <a:p>
            <a:r>
              <a:rPr lang="en-US" sz="2400" dirty="0"/>
              <a:t>A → 0A |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</a:p>
          <a:p>
            <a:r>
              <a:rPr lang="en-US" sz="2400" dirty="0"/>
              <a:t>B → 0B | 1B |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Ɛ</a:t>
            </a:r>
            <a:endParaRPr lang="en-US" sz="2400" dirty="0"/>
          </a:p>
          <a:p>
            <a:r>
              <a:rPr lang="en-US" sz="2400" dirty="0"/>
              <a:t>Derivation using Parse Tree of 1001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48768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 → </a:t>
            </a:r>
            <a:r>
              <a:rPr lang="en-US" sz="2400" dirty="0" err="1"/>
              <a:t>aS</a:t>
            </a:r>
            <a:r>
              <a:rPr lang="en-US" sz="2400" dirty="0"/>
              <a:t> | </a:t>
            </a:r>
            <a:r>
              <a:rPr lang="en-US" sz="2400" dirty="0" err="1"/>
              <a:t>bS</a:t>
            </a:r>
            <a:r>
              <a:rPr lang="en-US" sz="2400" dirty="0"/>
              <a:t> | a</a:t>
            </a:r>
          </a:p>
          <a:p>
            <a:r>
              <a:rPr lang="en-US" sz="2400" dirty="0"/>
              <a:t>Leftmost derivation of </a:t>
            </a:r>
            <a:r>
              <a:rPr lang="en-US" sz="2400" dirty="0" err="1"/>
              <a:t>abababa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 → </a:t>
            </a:r>
            <a:r>
              <a:rPr lang="en-US" sz="2400" dirty="0" err="1"/>
              <a:t>aA</a:t>
            </a:r>
            <a:r>
              <a:rPr lang="en-US" sz="2400" dirty="0"/>
              <a:t> | </a:t>
            </a:r>
            <a:r>
              <a:rPr lang="en-US" sz="2400" dirty="0" err="1"/>
              <a:t>bS</a:t>
            </a:r>
            <a:r>
              <a:rPr lang="en-US" sz="2400" dirty="0"/>
              <a:t> | </a:t>
            </a:r>
            <a:r>
              <a:rPr lang="el-GR" sz="2400" dirty="0"/>
              <a:t>ε  </a:t>
            </a:r>
          </a:p>
          <a:p>
            <a:r>
              <a:rPr lang="en-US" sz="2400" dirty="0"/>
              <a:t>A → </a:t>
            </a:r>
            <a:r>
              <a:rPr lang="en-US" sz="2400" dirty="0" err="1"/>
              <a:t>aS</a:t>
            </a:r>
            <a:r>
              <a:rPr lang="en-US" sz="2400" dirty="0"/>
              <a:t> | </a:t>
            </a:r>
            <a:r>
              <a:rPr lang="en-US" sz="2400" dirty="0" err="1"/>
              <a:t>bA</a:t>
            </a:r>
            <a:r>
              <a:rPr lang="en-US" sz="2400" dirty="0"/>
              <a:t> </a:t>
            </a:r>
          </a:p>
          <a:p>
            <a:r>
              <a:rPr lang="en-US" sz="2400" dirty="0"/>
              <a:t>Rightmost Derivation of </a:t>
            </a:r>
            <a:r>
              <a:rPr lang="en-US" sz="2400" dirty="0" err="1"/>
              <a:t>abba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61791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S → AbA  </a:t>
            </a:r>
          </a:p>
          <a:p>
            <a:r>
              <a:rPr lang="pt-BR" sz="2400" dirty="0"/>
              <a:t>A → aA | ε </a:t>
            </a:r>
          </a:p>
          <a:p>
            <a:r>
              <a:rPr lang="en-US" sz="2400" dirty="0"/>
              <a:t>Parse Tree derivation of </a:t>
            </a:r>
            <a:r>
              <a:rPr lang="en-US" sz="2400" dirty="0" err="1"/>
              <a:t>aabaa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 → </a:t>
            </a:r>
            <a:r>
              <a:rPr lang="en-US" sz="2400" dirty="0" err="1"/>
              <a:t>aA</a:t>
            </a:r>
            <a:r>
              <a:rPr lang="en-US" sz="2400" dirty="0"/>
              <a:t>  </a:t>
            </a:r>
          </a:p>
          <a:p>
            <a:r>
              <a:rPr lang="en-US" sz="2400" dirty="0"/>
              <a:t>A → </a:t>
            </a:r>
            <a:r>
              <a:rPr lang="en-US" sz="2400" dirty="0" err="1"/>
              <a:t>aA</a:t>
            </a:r>
            <a:r>
              <a:rPr lang="en-US" sz="2400" dirty="0"/>
              <a:t> | </a:t>
            </a:r>
            <a:r>
              <a:rPr lang="en-US" sz="2400" dirty="0" err="1"/>
              <a:t>bA</a:t>
            </a:r>
            <a:r>
              <a:rPr lang="en-US" sz="2400" dirty="0"/>
              <a:t> | </a:t>
            </a:r>
            <a:r>
              <a:rPr lang="el-GR" sz="2400" dirty="0"/>
              <a:t>ε </a:t>
            </a:r>
            <a:endParaRPr lang="en-US" sz="2400" dirty="0"/>
          </a:p>
          <a:p>
            <a:r>
              <a:rPr lang="en-US" sz="2400" dirty="0"/>
              <a:t>Parse Tree Derivation of </a:t>
            </a:r>
            <a:r>
              <a:rPr lang="en-US" sz="2400" dirty="0" err="1"/>
              <a:t>aaababbaba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767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S → AbA  </a:t>
            </a:r>
          </a:p>
          <a:p>
            <a:r>
              <a:rPr lang="pt-BR" sz="2400" dirty="0"/>
              <a:t>A → aA | ε </a:t>
            </a:r>
          </a:p>
          <a:p>
            <a:r>
              <a:rPr lang="en-US" sz="2400" dirty="0"/>
              <a:t>Parse Tree derivation of </a:t>
            </a:r>
            <a:r>
              <a:rPr lang="en-US" sz="2400" dirty="0" err="1"/>
              <a:t>aabaa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 → </a:t>
            </a:r>
            <a:r>
              <a:rPr lang="en-US" sz="2400" dirty="0" err="1"/>
              <a:t>aA</a:t>
            </a:r>
            <a:r>
              <a:rPr lang="en-US" sz="2400" dirty="0"/>
              <a:t>  </a:t>
            </a:r>
          </a:p>
          <a:p>
            <a:r>
              <a:rPr lang="en-US" sz="2400" dirty="0"/>
              <a:t>A → </a:t>
            </a:r>
            <a:r>
              <a:rPr lang="en-US" sz="2400" dirty="0" err="1"/>
              <a:t>aA</a:t>
            </a:r>
            <a:r>
              <a:rPr lang="en-US" sz="2400" dirty="0"/>
              <a:t> | </a:t>
            </a:r>
            <a:r>
              <a:rPr lang="en-US" sz="2400" dirty="0" err="1"/>
              <a:t>bA</a:t>
            </a:r>
            <a:r>
              <a:rPr lang="en-US" sz="2400" dirty="0"/>
              <a:t> | </a:t>
            </a:r>
            <a:r>
              <a:rPr lang="el-GR" sz="2400" dirty="0"/>
              <a:t>ε </a:t>
            </a:r>
            <a:endParaRPr lang="en-US" sz="2400" dirty="0"/>
          </a:p>
          <a:p>
            <a:r>
              <a:rPr lang="en-US" sz="2400" dirty="0"/>
              <a:t>Parse Tree Derivation of </a:t>
            </a:r>
            <a:r>
              <a:rPr lang="en-US" sz="2400" dirty="0" err="1"/>
              <a:t>aaababbaba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3737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Derivation from CFG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31220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S → aS | bS | </a:t>
            </a:r>
            <a:r>
              <a:rPr lang="el-GR" sz="2400" dirty="0"/>
              <a:t>ε</a:t>
            </a:r>
            <a:endParaRPr lang="en-US" sz="2400" dirty="0"/>
          </a:p>
          <a:p>
            <a:r>
              <a:rPr lang="en-US" sz="2400" dirty="0"/>
              <a:t>Derive the following strings: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ab</a:t>
            </a:r>
          </a:p>
          <a:p>
            <a:pPr>
              <a:lnSpc>
                <a:spcPct val="100000"/>
              </a:lnSpc>
            </a:pPr>
            <a:r>
              <a:rPr lang="en-US" sz="2400" dirty="0" err="1"/>
              <a:t>aab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n-US" sz="2400" dirty="0" err="1"/>
              <a:t>bab</a:t>
            </a:r>
            <a:endParaRPr lang="en-US" sz="2400" dirty="0"/>
          </a:p>
          <a:p>
            <a:pPr>
              <a:lnSpc>
                <a:spcPct val="100000"/>
              </a:lnSpc>
            </a:pPr>
            <a:r>
              <a:rPr lang="el-GR" sz="2400" dirty="0"/>
              <a:t>ε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127760595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366</TotalTime>
  <Words>622</Words>
  <Application>Microsoft Office PowerPoint</Application>
  <PresentationFormat>Widescreen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Retrospect</vt:lpstr>
      <vt:lpstr>Context Free Grammar</vt:lpstr>
      <vt:lpstr>Context Free Grammar</vt:lpstr>
      <vt:lpstr>Formal Definition of CFG</vt:lpstr>
      <vt:lpstr>Generate Strings from CFG</vt:lpstr>
      <vt:lpstr>Derivation using Parse Tree</vt:lpstr>
      <vt:lpstr>Derivation from CFG</vt:lpstr>
      <vt:lpstr>Derivation from CFG</vt:lpstr>
      <vt:lpstr>Derivation from CFG</vt:lpstr>
      <vt:lpstr>Derivation from CFG</vt:lpstr>
      <vt:lpstr>Derivation from CFG</vt:lpstr>
      <vt:lpstr>Designing CFG</vt:lpstr>
      <vt:lpstr>Designing CFG</vt:lpstr>
      <vt:lpstr>Designing CFG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 Bakht Imtiaz</dc:creator>
  <cp:lastModifiedBy>Zar Bakht Imtiaz</cp:lastModifiedBy>
  <cp:revision>126</cp:revision>
  <dcterms:created xsi:type="dcterms:W3CDTF">2025-03-26T09:15:50Z</dcterms:created>
  <dcterms:modified xsi:type="dcterms:W3CDTF">2025-05-20T10:32:16Z</dcterms:modified>
</cp:coreProperties>
</file>