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84" r:id="rId6"/>
    <p:sldId id="285" r:id="rId7"/>
    <p:sldId id="286" r:id="rId8"/>
    <p:sldId id="288" r:id="rId9"/>
    <p:sldId id="289" r:id="rId10"/>
    <p:sldId id="291" r:id="rId11"/>
    <p:sldId id="292" r:id="rId12"/>
    <p:sldId id="283" r:id="rId13"/>
    <p:sldId id="282" r:id="rId14"/>
    <p:sldId id="278" r:id="rId15"/>
    <p:sldId id="290" r:id="rId16"/>
    <p:sldId id="293" r:id="rId17"/>
    <p:sldId id="294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364" autoAdjust="0"/>
  </p:normalViewPr>
  <p:slideViewPr>
    <p:cSldViewPr snapToGrid="0" showGuides="1">
      <p:cViewPr varScale="1">
        <p:scale>
          <a:sx n="66" d="100"/>
          <a:sy n="66" d="100"/>
        </p:scale>
        <p:origin x="900" y="72"/>
      </p:cViewPr>
      <p:guideLst>
        <p:guide orient="horz" pos="2112"/>
        <p:guide pos="3840"/>
        <p:guide orient="horz" pos="22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8BE4B-3817-457B-BE02-97578BB3913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75B02-5C29-4969-8085-47B6B79B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91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8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9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1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6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21F285-F9B8-4CC8-A6FC-A5922B83352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8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5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21F285-F9B8-4CC8-A6FC-A5922B83352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5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Context Free Grammar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(CFG)</a:t>
            </a:r>
          </a:p>
        </p:txBody>
      </p:sp>
    </p:spTree>
    <p:extLst>
      <p:ext uri="{BB962C8B-B14F-4D97-AF65-F5344CB8AC3E}">
        <p14:creationId xmlns:p14="http://schemas.microsoft.com/office/powerpoint/2010/main" val="161010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from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SENTENCE </a:t>
            </a:r>
            <a:r>
              <a:rPr lang="en-US" sz="2400" dirty="0"/>
              <a:t>→ </a:t>
            </a:r>
            <a:r>
              <a:rPr lang="en-US" sz="2400" dirty="0" smtClean="0"/>
              <a:t>ARTICLE  NOUN  VERB</a:t>
            </a:r>
            <a:endParaRPr lang="en-US" sz="2400" dirty="0"/>
          </a:p>
          <a:p>
            <a:r>
              <a:rPr lang="en-US" sz="2400" dirty="0"/>
              <a:t>ARTICLE</a:t>
            </a:r>
            <a:r>
              <a:rPr lang="en-US" sz="2400" dirty="0" smtClean="0"/>
              <a:t> </a:t>
            </a:r>
            <a:r>
              <a:rPr lang="en-US" sz="2400" dirty="0"/>
              <a:t>→ </a:t>
            </a:r>
            <a:r>
              <a:rPr lang="en-US" sz="2400" dirty="0" smtClean="0"/>
              <a:t>a | an | the</a:t>
            </a:r>
          </a:p>
          <a:p>
            <a:r>
              <a:rPr lang="en-US" sz="2400" dirty="0" smtClean="0"/>
              <a:t>NOUN </a:t>
            </a:r>
            <a:r>
              <a:rPr lang="en-US" sz="2400" dirty="0"/>
              <a:t>→ </a:t>
            </a:r>
            <a:r>
              <a:rPr lang="en-US" sz="2400" dirty="0" smtClean="0"/>
              <a:t>dog </a:t>
            </a:r>
            <a:r>
              <a:rPr lang="en-US" sz="2400" dirty="0"/>
              <a:t>| </a:t>
            </a:r>
            <a:r>
              <a:rPr lang="en-US" sz="2400" dirty="0" smtClean="0"/>
              <a:t>cat</a:t>
            </a:r>
          </a:p>
          <a:p>
            <a:r>
              <a:rPr lang="en-US" sz="2400" dirty="0" smtClean="0"/>
              <a:t>VERB </a:t>
            </a:r>
            <a:r>
              <a:rPr lang="en-US" sz="2400" dirty="0"/>
              <a:t>→ </a:t>
            </a:r>
            <a:r>
              <a:rPr lang="en-US" sz="2400" dirty="0" smtClean="0"/>
              <a:t>sleeps </a:t>
            </a:r>
            <a:r>
              <a:rPr lang="en-US" sz="2400" dirty="0"/>
              <a:t>| </a:t>
            </a:r>
            <a:r>
              <a:rPr lang="en-US" sz="2400" dirty="0" smtClean="0"/>
              <a:t>eats | runs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Derive the string “the cat sleeps” from the given CFG using leftmost derivation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30623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from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G=(V,</a:t>
            </a:r>
            <a:r>
              <a:rPr lang="el-GR" sz="2400" dirty="0"/>
              <a:t>Σ,</a:t>
            </a:r>
            <a:r>
              <a:rPr lang="en-US" sz="2400" dirty="0"/>
              <a:t>R,S)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G = ({EQUCATION, NUM, OP,</a:t>
            </a:r>
            <a:r>
              <a:rPr lang="en-US" sz="2400" dirty="0"/>
              <a:t> DIGIT</a:t>
            </a:r>
            <a:r>
              <a:rPr lang="en-US" sz="2400" dirty="0" smtClean="0"/>
              <a:t>}, {+,-,*,/,0,1,2,3,4,5,6,7,8,9}</a:t>
            </a:r>
            <a:r>
              <a:rPr lang="el-GR" sz="2400" dirty="0" smtClean="0"/>
              <a:t>,</a:t>
            </a:r>
            <a:r>
              <a:rPr lang="en-US" sz="2400" dirty="0" smtClean="0"/>
              <a:t> P, </a:t>
            </a:r>
            <a:r>
              <a:rPr lang="en-US" sz="2400" dirty="0"/>
              <a:t>EQUCATION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Where P {</a:t>
            </a:r>
          </a:p>
          <a:p>
            <a:r>
              <a:rPr lang="en-US" sz="2400" dirty="0" smtClean="0"/>
              <a:t>EQUCATION </a:t>
            </a:r>
            <a:r>
              <a:rPr lang="en-US" sz="2400" dirty="0"/>
              <a:t>→ </a:t>
            </a:r>
            <a:r>
              <a:rPr lang="en-US" sz="2400" dirty="0" smtClean="0"/>
              <a:t>NUM  OP  NUM</a:t>
            </a:r>
            <a:endParaRPr lang="en-US" sz="2400" dirty="0"/>
          </a:p>
          <a:p>
            <a:r>
              <a:rPr lang="en-US" sz="2400" dirty="0" smtClean="0"/>
              <a:t>OP </a:t>
            </a:r>
            <a:r>
              <a:rPr lang="en-US" sz="2400" dirty="0"/>
              <a:t>→ +</a:t>
            </a:r>
            <a:r>
              <a:rPr lang="en-US" sz="2400" dirty="0" smtClean="0"/>
              <a:t> | - | * | /</a:t>
            </a:r>
          </a:p>
          <a:p>
            <a:r>
              <a:rPr lang="en-US" sz="2400" dirty="0" smtClean="0"/>
              <a:t>NUM </a:t>
            </a:r>
            <a:r>
              <a:rPr lang="en-US" sz="2400" dirty="0"/>
              <a:t>→ </a:t>
            </a:r>
            <a:r>
              <a:rPr lang="en-US" sz="2400" dirty="0" smtClean="0"/>
              <a:t>DIGIT NUM </a:t>
            </a:r>
            <a:r>
              <a:rPr lang="en-US" sz="2400" dirty="0"/>
              <a:t>| </a:t>
            </a:r>
            <a:r>
              <a:rPr lang="en-US" sz="2400" dirty="0" smtClean="0"/>
              <a:t>DIGIT</a:t>
            </a:r>
          </a:p>
          <a:p>
            <a:r>
              <a:rPr lang="en-US" sz="2400" dirty="0" smtClean="0"/>
              <a:t>DIGIT </a:t>
            </a:r>
            <a:r>
              <a:rPr lang="en-US" sz="2400" dirty="0"/>
              <a:t>→ 0</a:t>
            </a:r>
            <a:r>
              <a:rPr lang="en-US" sz="2400" dirty="0" smtClean="0"/>
              <a:t> </a:t>
            </a:r>
            <a:r>
              <a:rPr lang="en-US" sz="2400" dirty="0"/>
              <a:t>| 1</a:t>
            </a:r>
            <a:r>
              <a:rPr lang="en-US" sz="2400" dirty="0" smtClean="0"/>
              <a:t> | 2 </a:t>
            </a:r>
            <a:r>
              <a:rPr lang="en-US" sz="2400" dirty="0"/>
              <a:t>| </a:t>
            </a:r>
            <a:r>
              <a:rPr lang="en-US" sz="2400" dirty="0" smtClean="0"/>
              <a:t>3 </a:t>
            </a:r>
            <a:r>
              <a:rPr lang="en-US" sz="2400" dirty="0"/>
              <a:t>| </a:t>
            </a:r>
            <a:r>
              <a:rPr lang="en-US" sz="2400" dirty="0" smtClean="0"/>
              <a:t>4 </a:t>
            </a:r>
            <a:r>
              <a:rPr lang="en-US" sz="2400" dirty="0"/>
              <a:t>| </a:t>
            </a:r>
            <a:r>
              <a:rPr lang="en-US" sz="2400" dirty="0" smtClean="0"/>
              <a:t>5 </a:t>
            </a:r>
            <a:r>
              <a:rPr lang="en-US" sz="2400" dirty="0"/>
              <a:t>| </a:t>
            </a:r>
            <a:r>
              <a:rPr lang="en-US" sz="2400" dirty="0" smtClean="0"/>
              <a:t>6 </a:t>
            </a:r>
            <a:r>
              <a:rPr lang="en-US" sz="2400" dirty="0"/>
              <a:t>| </a:t>
            </a:r>
            <a:r>
              <a:rPr lang="en-US" sz="2400" dirty="0" smtClean="0"/>
              <a:t>7 </a:t>
            </a:r>
            <a:r>
              <a:rPr lang="en-US" sz="2400" dirty="0"/>
              <a:t>| </a:t>
            </a:r>
            <a:r>
              <a:rPr lang="en-US" sz="2400" dirty="0" smtClean="0"/>
              <a:t>8 </a:t>
            </a:r>
            <a:r>
              <a:rPr lang="en-US" sz="2400" dirty="0"/>
              <a:t>| </a:t>
            </a:r>
            <a:r>
              <a:rPr lang="en-US" sz="2400" dirty="0" smtClean="0"/>
              <a:t>9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/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Derive the string “3 + 2” and “13 + 12” from the given CFG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4857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1. Language </a:t>
            </a:r>
            <a:r>
              <a:rPr lang="en-US" sz="2400" dirty="0"/>
              <a:t>of all strings with any number of a’s, 		L = { aⁿ | n ≥ 0 }</a:t>
            </a:r>
          </a:p>
          <a:p>
            <a:r>
              <a:rPr lang="en-US" sz="2400" dirty="0" smtClean="0"/>
              <a:t>2. Language </a:t>
            </a:r>
            <a:r>
              <a:rPr lang="en-US" sz="2400" dirty="0"/>
              <a:t>of all strings with any number of a’s, 		L = { aⁿ | n ≥ 1 }</a:t>
            </a:r>
          </a:p>
          <a:p>
            <a:endParaRPr lang="en-US" sz="2400" dirty="0"/>
          </a:p>
          <a:p>
            <a:r>
              <a:rPr lang="en-US" sz="2400" dirty="0" smtClean="0"/>
              <a:t>3. Language </a:t>
            </a:r>
            <a:r>
              <a:rPr lang="en-US" sz="2400" dirty="0"/>
              <a:t>of all strings over {a, b} 	</a:t>
            </a:r>
            <a:r>
              <a:rPr lang="en-US" sz="2400" i="1" dirty="0"/>
              <a:t>L = { w ∈ {a, b} </a:t>
            </a:r>
            <a:r>
              <a:rPr lang="en-US" sz="2400" i="1" dirty="0" smtClean="0"/>
              <a:t>}</a:t>
            </a:r>
            <a:r>
              <a:rPr lang="en-US" sz="2400" dirty="0" smtClean="0"/>
              <a:t>*</a:t>
            </a:r>
            <a:endParaRPr lang="en-US" sz="2400" dirty="0"/>
          </a:p>
          <a:p>
            <a:r>
              <a:rPr lang="en-US" sz="2400" dirty="0" smtClean="0"/>
              <a:t>4. Construct </a:t>
            </a:r>
            <a:r>
              <a:rPr lang="en-US" sz="2400" dirty="0" smtClean="0"/>
              <a:t>a CFG for the language </a:t>
            </a:r>
            <a:r>
              <a:rPr lang="en-US" sz="2400" dirty="0" smtClean="0"/>
              <a:t>that contain substring aa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5. Construct </a:t>
            </a:r>
            <a:r>
              <a:rPr lang="en-US" sz="2400" dirty="0" smtClean="0"/>
              <a:t>a CFG for the language beginning </a:t>
            </a:r>
            <a:r>
              <a:rPr lang="en-US" sz="2400" dirty="0"/>
              <a:t>a</a:t>
            </a:r>
            <a:r>
              <a:rPr lang="en-US" sz="2400" dirty="0" smtClean="0"/>
              <a:t>nd ending with different letters </a:t>
            </a:r>
            <a:r>
              <a:rPr lang="en-US" sz="2400" dirty="0"/>
              <a:t>over {a, b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6. Construct </a:t>
            </a:r>
            <a:r>
              <a:rPr lang="en-US" sz="2400" dirty="0"/>
              <a:t>a CFG for even length </a:t>
            </a:r>
            <a:r>
              <a:rPr lang="en-US" sz="2400" dirty="0" smtClean="0"/>
              <a:t>string </a:t>
            </a:r>
            <a:r>
              <a:rPr lang="en-US" sz="2400" dirty="0"/>
              <a:t>over {a, b}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7. For </a:t>
            </a:r>
            <a:r>
              <a:rPr lang="en-US" sz="2400" dirty="0"/>
              <a:t>Language </a:t>
            </a:r>
            <a:r>
              <a:rPr lang="en-US" sz="2400" dirty="0" smtClean="0"/>
              <a:t>equal number of a’s and b’s</a:t>
            </a:r>
          </a:p>
        </p:txBody>
      </p:sp>
    </p:spTree>
    <p:extLst>
      <p:ext uri="{BB962C8B-B14F-4D97-AF65-F5344CB8AC3E}">
        <p14:creationId xmlns:p14="http://schemas.microsoft.com/office/powerpoint/2010/main" val="20445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16706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8. For </a:t>
            </a:r>
            <a:r>
              <a:rPr lang="en-US" sz="2400" dirty="0"/>
              <a:t>Language L = 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| n&gt;=0 } over alphabet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r>
              <a:rPr lang="en-US" sz="2400" dirty="0" smtClean="0"/>
              <a:t>9. For </a:t>
            </a:r>
            <a:r>
              <a:rPr lang="en-US" sz="2400" dirty="0"/>
              <a:t>Language L = 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| n&gt;=1} over alphabet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10. For </a:t>
            </a:r>
            <a:r>
              <a:rPr lang="en-US" sz="2400" dirty="0"/>
              <a:t>Language L = {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n+2</a:t>
            </a:r>
            <a:r>
              <a:rPr lang="en-US" sz="2400" dirty="0"/>
              <a:t> | n&gt;=0} over alphabet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r>
              <a:rPr lang="en-US" sz="2400" dirty="0" smtClean="0"/>
              <a:t>11. For </a:t>
            </a:r>
            <a:r>
              <a:rPr lang="en-US" sz="2400" dirty="0"/>
              <a:t>Language L = {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| n&gt;=0} over alphabet {</a:t>
            </a:r>
            <a:r>
              <a:rPr lang="en-US" sz="2400" dirty="0" err="1"/>
              <a:t>a,b</a:t>
            </a:r>
            <a:r>
              <a:rPr lang="en-US" sz="2400" dirty="0" smtClean="0"/>
              <a:t>}</a:t>
            </a:r>
          </a:p>
          <a:p>
            <a:endParaRPr lang="en-US" sz="2400" dirty="0"/>
          </a:p>
          <a:p>
            <a:r>
              <a:rPr lang="en-US" sz="2400" dirty="0" smtClean="0"/>
              <a:t>12. For </a:t>
            </a:r>
            <a:r>
              <a:rPr lang="en-US" sz="2400" dirty="0"/>
              <a:t>Language L = {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| n&gt;=1} over alphabet {</a:t>
            </a:r>
            <a:r>
              <a:rPr lang="en-US" sz="2400" dirty="0" err="1"/>
              <a:t>a,b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13. For </a:t>
            </a:r>
            <a:r>
              <a:rPr lang="en-US" sz="2400" dirty="0"/>
              <a:t>Language L = {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2n+3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| n&gt;=1} over alphabet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1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14. For </a:t>
            </a:r>
            <a:r>
              <a:rPr lang="en-US" sz="2400" dirty="0"/>
              <a:t>Language L = {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smtClean="0"/>
              <a:t>m&gt;n, n&gt;=0} </a:t>
            </a:r>
            <a:r>
              <a:rPr lang="en-US" sz="2400" dirty="0"/>
              <a:t>over alphabet {</a:t>
            </a:r>
            <a:r>
              <a:rPr lang="en-US" sz="2400" dirty="0" err="1"/>
              <a:t>a,b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smtClean="0"/>
              <a:t>15. For </a:t>
            </a:r>
            <a:r>
              <a:rPr lang="en-US" sz="2400" dirty="0"/>
              <a:t>Language L = {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| m</a:t>
            </a:r>
            <a:r>
              <a:rPr lang="en-US" sz="2400" dirty="0" smtClean="0"/>
              <a:t>&gt;=n</a:t>
            </a:r>
            <a:r>
              <a:rPr lang="en-US" sz="2400" dirty="0"/>
              <a:t>, n&gt;=0} over alphabet {</a:t>
            </a:r>
            <a:r>
              <a:rPr lang="en-US" sz="2400" dirty="0" err="1"/>
              <a:t>a,b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16. For </a:t>
            </a:r>
            <a:r>
              <a:rPr lang="en-US" sz="2400" dirty="0"/>
              <a:t>Language L = {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| </a:t>
            </a:r>
            <a:r>
              <a:rPr lang="en-US" sz="2400" dirty="0" smtClean="0"/>
              <a:t>m!=n} </a:t>
            </a:r>
            <a:r>
              <a:rPr lang="en-US" sz="2400" dirty="0"/>
              <a:t>over alphabet {</a:t>
            </a:r>
            <a:r>
              <a:rPr lang="en-US" sz="2400" dirty="0" err="1"/>
              <a:t>a,b</a:t>
            </a:r>
            <a:r>
              <a:rPr lang="en-US" sz="2400" dirty="0" smtClean="0"/>
              <a:t>}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17. For </a:t>
            </a:r>
            <a:r>
              <a:rPr lang="en-US" sz="2400" dirty="0"/>
              <a:t>Language L = {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| </a:t>
            </a:r>
            <a:r>
              <a:rPr lang="en-US" sz="2400" dirty="0" smtClean="0"/>
              <a:t>m&lt;n</a:t>
            </a:r>
            <a:r>
              <a:rPr lang="en-US" sz="2400" dirty="0"/>
              <a:t>, n&gt;=0} over alphabet {</a:t>
            </a:r>
            <a:r>
              <a:rPr lang="en-US" sz="2400" dirty="0" err="1"/>
              <a:t>a,b</a:t>
            </a:r>
            <a:r>
              <a:rPr lang="en-US" sz="2400" dirty="0" smtClean="0"/>
              <a:t>}</a:t>
            </a:r>
          </a:p>
          <a:p>
            <a:endParaRPr lang="en-US" sz="2400" dirty="0"/>
          </a:p>
          <a:p>
            <a:r>
              <a:rPr lang="en-US" sz="2400" dirty="0" smtClean="0"/>
              <a:t>18. For </a:t>
            </a:r>
            <a:r>
              <a:rPr lang="en-US" sz="2400" dirty="0"/>
              <a:t>Language L = {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 smtClean="0"/>
              <a:t> </a:t>
            </a:r>
            <a:r>
              <a:rPr lang="en-US" sz="18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aseline="30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 smtClean="0"/>
              <a:t>| </a:t>
            </a:r>
            <a:r>
              <a:rPr lang="en-US" sz="24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dirty="0" err="1" smtClean="0"/>
              <a:t>j+k</a:t>
            </a:r>
            <a:r>
              <a:rPr lang="en-US" sz="2400" dirty="0" smtClean="0"/>
              <a:t> | j, k &gt;=1 } </a:t>
            </a:r>
            <a:r>
              <a:rPr lang="en-US" sz="2400" dirty="0"/>
              <a:t>over alphabet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r>
              <a:rPr lang="en-US" sz="2400" dirty="0" smtClean="0"/>
              <a:t>19. For </a:t>
            </a:r>
            <a:r>
              <a:rPr lang="en-US" sz="2400" dirty="0"/>
              <a:t>Language L = {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/>
              <a:t> </a:t>
            </a:r>
            <a:r>
              <a:rPr lang="en-US"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aseline="30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|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+ j = k </a:t>
            </a:r>
            <a:r>
              <a:rPr lang="en-US" sz="2400" dirty="0"/>
              <a:t>| </a:t>
            </a:r>
            <a:r>
              <a:rPr lang="en-US" sz="2400" dirty="0" err="1" smtClean="0"/>
              <a:t>i</a:t>
            </a:r>
            <a:r>
              <a:rPr lang="en-US" sz="2400" dirty="0" smtClean="0"/>
              <a:t>, j </a:t>
            </a:r>
            <a:r>
              <a:rPr lang="en-US" sz="2400" dirty="0"/>
              <a:t>&gt;=1 } over alphabet {</a:t>
            </a:r>
            <a:r>
              <a:rPr lang="en-US" sz="2400" dirty="0" err="1"/>
              <a:t>a,b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smtClean="0"/>
              <a:t>20. For </a:t>
            </a:r>
            <a:r>
              <a:rPr lang="en-US" sz="2400" dirty="0"/>
              <a:t>Language L = {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/>
              <a:t> </a:t>
            </a:r>
            <a:r>
              <a:rPr lang="en-US"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aseline="30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| </a:t>
            </a:r>
            <a:r>
              <a:rPr lang="en-US" sz="2400" dirty="0" smtClean="0"/>
              <a:t>j </a:t>
            </a:r>
            <a:r>
              <a:rPr lang="en-US" sz="2400" dirty="0"/>
              <a:t>= </a:t>
            </a:r>
            <a:r>
              <a:rPr lang="en-US" sz="2400" dirty="0" err="1" smtClean="0"/>
              <a:t>i</a:t>
            </a:r>
            <a:r>
              <a:rPr lang="en-US" sz="2400" dirty="0" smtClean="0"/>
              <a:t> + k </a:t>
            </a:r>
            <a:r>
              <a:rPr lang="en-US" sz="2400" dirty="0"/>
              <a:t>| </a:t>
            </a:r>
            <a:r>
              <a:rPr lang="en-US" sz="2400" dirty="0" err="1"/>
              <a:t>i</a:t>
            </a:r>
            <a:r>
              <a:rPr lang="en-US" sz="2400" dirty="0"/>
              <a:t>, </a:t>
            </a:r>
            <a:r>
              <a:rPr lang="en-US" sz="2400" dirty="0" smtClean="0"/>
              <a:t>k </a:t>
            </a:r>
            <a:r>
              <a:rPr lang="en-US" sz="2400" dirty="0"/>
              <a:t>&gt;=1 } over alphabet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46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21. For </a:t>
            </a:r>
            <a:r>
              <a:rPr lang="en-US" sz="2400" dirty="0"/>
              <a:t>Language L = {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/>
              <a:t> </a:t>
            </a:r>
            <a:r>
              <a:rPr lang="en-US"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aseline="30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| j = </a:t>
            </a:r>
            <a:r>
              <a:rPr lang="en-US" sz="2400" dirty="0" err="1"/>
              <a:t>i</a:t>
            </a:r>
            <a:r>
              <a:rPr lang="en-US" sz="2400" dirty="0"/>
              <a:t>  | </a:t>
            </a:r>
            <a:r>
              <a:rPr lang="en-US" sz="2400" dirty="0" err="1"/>
              <a:t>i</a:t>
            </a:r>
            <a:r>
              <a:rPr lang="en-US" sz="2400" dirty="0"/>
              <a:t>, j, k &gt;=1 } over alphabet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r>
              <a:rPr lang="en-US" sz="2400" dirty="0" smtClean="0"/>
              <a:t>22. For </a:t>
            </a:r>
            <a:r>
              <a:rPr lang="en-US" sz="2400" dirty="0"/>
              <a:t>Language L = {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/>
              <a:t> </a:t>
            </a:r>
            <a:r>
              <a:rPr lang="en-US"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aseline="30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| j = </a:t>
            </a:r>
            <a:r>
              <a:rPr lang="en-US" sz="2400" dirty="0" smtClean="0"/>
              <a:t>k  </a:t>
            </a:r>
            <a:r>
              <a:rPr lang="en-US" sz="2400" dirty="0"/>
              <a:t>| </a:t>
            </a:r>
            <a:r>
              <a:rPr lang="en-US" sz="2400" dirty="0" err="1"/>
              <a:t>i</a:t>
            </a:r>
            <a:r>
              <a:rPr lang="en-US" sz="2400" dirty="0"/>
              <a:t>, j, k &gt;=1 } over alphabet {</a:t>
            </a:r>
            <a:r>
              <a:rPr lang="en-US" sz="2400" dirty="0" err="1"/>
              <a:t>a,b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23. For </a:t>
            </a:r>
            <a:r>
              <a:rPr lang="en-US" sz="2400" dirty="0"/>
              <a:t>Language L = {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/>
              <a:t> </a:t>
            </a:r>
            <a:r>
              <a:rPr lang="en-US"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aseline="30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|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k  </a:t>
            </a:r>
            <a:r>
              <a:rPr lang="en-US" sz="2400" dirty="0"/>
              <a:t>| </a:t>
            </a:r>
            <a:r>
              <a:rPr lang="en-US" sz="2400" dirty="0" err="1"/>
              <a:t>i</a:t>
            </a:r>
            <a:r>
              <a:rPr lang="en-US" sz="2400" dirty="0"/>
              <a:t>, j, k &gt;=1 } over alphabet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24. For </a:t>
            </a:r>
            <a:r>
              <a:rPr lang="en-US" sz="2400" dirty="0"/>
              <a:t>Language L = </a:t>
            </a:r>
            <a:r>
              <a:rPr lang="en-US" sz="2400" dirty="0" smtClean="0"/>
              <a:t>{</a:t>
            </a:r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 smtClean="0"/>
              <a:t> </a:t>
            </a:r>
            <a:r>
              <a:rPr 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aseline="30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| j </a:t>
            </a:r>
            <a:r>
              <a:rPr lang="en-US" sz="2400" dirty="0" smtClean="0"/>
              <a:t>&gt; </a:t>
            </a:r>
            <a:r>
              <a:rPr lang="en-US" sz="2400" dirty="0" err="1" smtClean="0"/>
              <a:t>i</a:t>
            </a:r>
            <a:r>
              <a:rPr lang="en-US" sz="2400" dirty="0" smtClean="0"/>
              <a:t> + k </a:t>
            </a:r>
            <a:r>
              <a:rPr lang="en-US" sz="2400" dirty="0"/>
              <a:t>| </a:t>
            </a:r>
            <a:r>
              <a:rPr lang="en-US" sz="2400" dirty="0" err="1"/>
              <a:t>i</a:t>
            </a:r>
            <a:r>
              <a:rPr lang="en-US" sz="2400" dirty="0" smtClean="0"/>
              <a:t>, </a:t>
            </a:r>
            <a:r>
              <a:rPr lang="en-US" sz="2400" dirty="0"/>
              <a:t>k &gt;=1 } over alphabet {</a:t>
            </a:r>
            <a:r>
              <a:rPr lang="en-US" sz="2400" dirty="0" err="1"/>
              <a:t>a,b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25. For </a:t>
            </a:r>
            <a:r>
              <a:rPr lang="en-US" sz="2400" dirty="0"/>
              <a:t>Language L = {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/>
              <a:t> </a:t>
            </a: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aseline="30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| j &gt; </a:t>
            </a:r>
            <a:r>
              <a:rPr lang="en-US" sz="2400" dirty="0" err="1"/>
              <a:t>i</a:t>
            </a:r>
            <a:r>
              <a:rPr lang="en-US" sz="2400" dirty="0"/>
              <a:t> + k | </a:t>
            </a:r>
            <a:r>
              <a:rPr lang="en-US" sz="2400" dirty="0" err="1"/>
              <a:t>i</a:t>
            </a:r>
            <a:r>
              <a:rPr lang="en-US" sz="2400" dirty="0"/>
              <a:t>, k </a:t>
            </a:r>
            <a:r>
              <a:rPr lang="en-US" sz="2400" dirty="0" smtClean="0"/>
              <a:t>&gt;=0 </a:t>
            </a:r>
            <a:r>
              <a:rPr lang="en-US" sz="2400" dirty="0"/>
              <a:t>} over alphabet {</a:t>
            </a:r>
            <a:r>
              <a:rPr lang="en-US" sz="2400" dirty="0" err="1"/>
              <a:t>a,b</a:t>
            </a:r>
            <a:r>
              <a:rPr lang="en-US" sz="2400" dirty="0" smtClean="0"/>
              <a:t>}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26. Construct </a:t>
            </a:r>
            <a:r>
              <a:rPr lang="en-US" sz="2400" dirty="0" smtClean="0"/>
              <a:t>CFG for balanced parenthesis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590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/ Non-Ambiguous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Ambiguous: if there are more than one derivation of grammar</a:t>
            </a:r>
          </a:p>
          <a:p>
            <a:r>
              <a:rPr lang="en-US" sz="2400" dirty="0" smtClean="0"/>
              <a:t>Non-Ambiguous</a:t>
            </a:r>
            <a:r>
              <a:rPr lang="en-US" sz="2400" dirty="0"/>
              <a:t>: if there </a:t>
            </a:r>
            <a:r>
              <a:rPr lang="en-US" sz="2400" dirty="0" smtClean="0"/>
              <a:t>is only one derivation </a:t>
            </a:r>
            <a:r>
              <a:rPr lang="en-US" sz="2400" dirty="0"/>
              <a:t>of grammar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 → S</a:t>
            </a:r>
            <a:r>
              <a:rPr lang="en-US" sz="2400" dirty="0" smtClean="0"/>
              <a:t>a | </a:t>
            </a:r>
            <a:r>
              <a:rPr lang="en-US" sz="2400" dirty="0" err="1" smtClean="0"/>
              <a:t>aS</a:t>
            </a:r>
            <a:r>
              <a:rPr lang="en-US" sz="2400" dirty="0" smtClean="0"/>
              <a:t> |a</a:t>
            </a:r>
          </a:p>
          <a:p>
            <a:endParaRPr lang="en-US" sz="2400" dirty="0"/>
          </a:p>
          <a:p>
            <a:r>
              <a:rPr lang="en-US" sz="2400" dirty="0" smtClean="0"/>
              <a:t>String </a:t>
            </a:r>
            <a:r>
              <a:rPr lang="en-US" sz="2400" dirty="0" err="1" smtClean="0"/>
              <a:t>aaa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7572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/ Non-Ambiguous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0248"/>
            <a:ext cx="10058400" cy="402336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Total Free Language</a:t>
            </a:r>
          </a:p>
          <a:p>
            <a:r>
              <a:rPr lang="en-US" sz="2400" dirty="0" smtClean="0"/>
              <a:t>It is a method to verify whether grammar is ambiguous or not. </a:t>
            </a:r>
          </a:p>
          <a:p>
            <a:r>
              <a:rPr lang="en-US" sz="2400" dirty="0" smtClean="0"/>
              <a:t>It is combination of multiple parse trees.</a:t>
            </a:r>
          </a:p>
          <a:p>
            <a:r>
              <a:rPr lang="en-US" sz="2400" dirty="0" smtClean="0"/>
              <a:t>If there are any repeating word at leaf is means grammar is ambiguous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 → </a:t>
            </a:r>
            <a:r>
              <a:rPr lang="en-US" sz="2400" dirty="0" smtClean="0"/>
              <a:t>AB</a:t>
            </a:r>
          </a:p>
          <a:p>
            <a:r>
              <a:rPr lang="en-US" sz="2400" dirty="0"/>
              <a:t>A → </a:t>
            </a:r>
            <a:r>
              <a:rPr lang="en-US" sz="2400" dirty="0" err="1" smtClean="0"/>
              <a:t>aA</a:t>
            </a:r>
            <a:r>
              <a:rPr lang="en-US" sz="2400" dirty="0" smtClean="0"/>
              <a:t> | b</a:t>
            </a:r>
            <a:endParaRPr lang="en-US" sz="2400" dirty="0"/>
          </a:p>
          <a:p>
            <a:r>
              <a:rPr lang="en-US" sz="2400" dirty="0" smtClean="0"/>
              <a:t>B </a:t>
            </a:r>
            <a:r>
              <a:rPr lang="en-US" sz="2400" dirty="0"/>
              <a:t>→ </a:t>
            </a:r>
            <a:r>
              <a:rPr lang="en-US" sz="2400" dirty="0" err="1" smtClean="0"/>
              <a:t>b</a:t>
            </a:r>
            <a:r>
              <a:rPr lang="en-US" sz="2400" dirty="0" err="1"/>
              <a:t>B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smtClean="0"/>
              <a:t>a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767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/ Non-Ambiguous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Total Free Language</a:t>
            </a:r>
          </a:p>
          <a:p>
            <a:r>
              <a:rPr lang="en-US" sz="2400" dirty="0" smtClean="0"/>
              <a:t>It is a method to verify whether grammar is ambiguous or not. </a:t>
            </a:r>
          </a:p>
          <a:p>
            <a:r>
              <a:rPr lang="en-US" sz="2400" dirty="0" smtClean="0"/>
              <a:t>It is combination of multiple parse trees.</a:t>
            </a:r>
          </a:p>
          <a:p>
            <a:r>
              <a:rPr lang="en-US" sz="2400" dirty="0" smtClean="0"/>
              <a:t>If there are any repeating word at leaf is means grammar is ambiguous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 → </a:t>
            </a:r>
            <a:r>
              <a:rPr lang="en-US" sz="2400" dirty="0" err="1" smtClean="0"/>
              <a:t>aS</a:t>
            </a:r>
            <a:r>
              <a:rPr lang="en-US" sz="2400" dirty="0" smtClean="0"/>
              <a:t> | </a:t>
            </a:r>
            <a:r>
              <a:rPr lang="en-US" sz="2400" dirty="0" err="1" smtClean="0"/>
              <a:t>Xa</a:t>
            </a:r>
            <a:r>
              <a:rPr lang="en-US" sz="2400" dirty="0" smtClean="0"/>
              <a:t> |a</a:t>
            </a:r>
          </a:p>
          <a:p>
            <a:r>
              <a:rPr lang="en-US" sz="2400" dirty="0" smtClean="0"/>
              <a:t>X </a:t>
            </a:r>
            <a:r>
              <a:rPr lang="en-US" sz="2400" dirty="0"/>
              <a:t>→ </a:t>
            </a:r>
            <a:r>
              <a:rPr lang="en-US" sz="2400" dirty="0" smtClean="0"/>
              <a:t>a | Y</a:t>
            </a:r>
            <a:endParaRPr lang="en-US" sz="2400" dirty="0"/>
          </a:p>
          <a:p>
            <a:r>
              <a:rPr lang="en-US" sz="2400" dirty="0"/>
              <a:t>Y</a:t>
            </a:r>
            <a:r>
              <a:rPr lang="en-US" sz="2400" dirty="0" smtClean="0"/>
              <a:t> </a:t>
            </a:r>
            <a:r>
              <a:rPr lang="en-US" sz="2400" dirty="0"/>
              <a:t>→ </a:t>
            </a:r>
            <a:r>
              <a:rPr lang="en-US" sz="2400" dirty="0" smtClean="0"/>
              <a:t> a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620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Context-Free Grammar (CFG)</a:t>
            </a:r>
            <a:r>
              <a:rPr lang="en-US" dirty="0"/>
              <a:t> is a set of rules used to describe the structure of a language. It tells us </a:t>
            </a:r>
            <a:r>
              <a:rPr lang="en-US" b="1" dirty="0"/>
              <a:t>how strings in a language can be built</a:t>
            </a:r>
            <a:r>
              <a:rPr lang="en-US" dirty="0"/>
              <a:t> from smaller parts.</a:t>
            </a:r>
          </a:p>
          <a:p>
            <a:r>
              <a:rPr lang="en-US" dirty="0"/>
              <a:t>It uses:</a:t>
            </a:r>
          </a:p>
          <a:p>
            <a:r>
              <a:rPr lang="en-US" b="1" dirty="0"/>
              <a:t>Variables (non-terminals)</a:t>
            </a:r>
            <a:r>
              <a:rPr lang="en-US" dirty="0"/>
              <a:t> to represent patterns</a:t>
            </a:r>
          </a:p>
          <a:p>
            <a:r>
              <a:rPr lang="en-US" b="1" dirty="0"/>
              <a:t>Terminals</a:t>
            </a:r>
            <a:r>
              <a:rPr lang="en-US" dirty="0"/>
              <a:t> as actual characters or symbols in the language</a:t>
            </a:r>
          </a:p>
          <a:p>
            <a:r>
              <a:rPr lang="en-US" b="1" dirty="0"/>
              <a:t>Rules (productions)</a:t>
            </a:r>
            <a:r>
              <a:rPr lang="en-US" dirty="0"/>
              <a:t> to replace variables with terminals or other variables</a:t>
            </a:r>
          </a:p>
          <a:p>
            <a:r>
              <a:rPr lang="en-US" dirty="0"/>
              <a:t>A </a:t>
            </a:r>
            <a:r>
              <a:rPr lang="en-US" b="1" dirty="0"/>
              <a:t>start symbol</a:t>
            </a:r>
            <a:r>
              <a:rPr lang="en-US" dirty="0"/>
              <a:t> to begin the process</a:t>
            </a:r>
          </a:p>
        </p:txBody>
      </p:sp>
    </p:spTree>
    <p:extLst>
      <p:ext uri="{BB962C8B-B14F-4D97-AF65-F5344CB8AC3E}">
        <p14:creationId xmlns:p14="http://schemas.microsoft.com/office/powerpoint/2010/main" val="275730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Definition of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Context-Free Grammar (CFG) is a 4-tuple: where −</a:t>
            </a:r>
          </a:p>
          <a:p>
            <a:pPr algn="ctr"/>
            <a:r>
              <a:rPr lang="en-US" dirty="0"/>
              <a:t>G=(V,</a:t>
            </a:r>
            <a:r>
              <a:rPr lang="el-GR" dirty="0"/>
              <a:t>Σ,</a:t>
            </a:r>
            <a:r>
              <a:rPr lang="en-US" dirty="0"/>
              <a:t>R,S)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28909"/>
              </p:ext>
            </p:extLst>
          </p:nvPr>
        </p:nvGraphicFramePr>
        <p:xfrm>
          <a:off x="1300163" y="2898956"/>
          <a:ext cx="10058400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07266">
                  <a:extLst>
                    <a:ext uri="{9D8B030D-6E8A-4147-A177-3AD203B41FA5}">
                      <a16:colId xmlns:a16="http://schemas.microsoft.com/office/drawing/2014/main" val="1284580998"/>
                    </a:ext>
                  </a:extLst>
                </a:gridCol>
                <a:gridCol w="6351134">
                  <a:extLst>
                    <a:ext uri="{9D8B030D-6E8A-4147-A177-3AD203B41FA5}">
                      <a16:colId xmlns:a16="http://schemas.microsoft.com/office/drawing/2014/main" val="3518699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776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 (Variables) / (Non-Terminals)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finite set of variables (also called non-terminal symbols)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27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(Terminals) </a:t>
                      </a:r>
                      <a:endParaRPr lang="el-GR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finite set of terminal symbols (disjoint from V)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37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 (Production Rules)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finite set of production rules, where each rule is of the form A → α, with A ∈ V and α ∈ (V ∪ Σ)*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202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 (Start Symbol)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start variable, where S ∈ 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9756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51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Strings from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leftmost derivation is a derivation in which the leftmost non-terminal is replaced first from the sentential form.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rightmost derivation is a derivation in which rightmost non-terminal is replaced first from the sentential form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 → A1B</a:t>
            </a:r>
          </a:p>
          <a:p>
            <a:r>
              <a:rPr lang="en-US" sz="2400" dirty="0"/>
              <a:t>A → 0A |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</a:p>
          <a:p>
            <a:r>
              <a:rPr lang="en-US" sz="2400" dirty="0"/>
              <a:t>B → 0B | 1B |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endParaRPr lang="en-US" sz="2400" dirty="0"/>
          </a:p>
          <a:p>
            <a:r>
              <a:rPr lang="en-US" sz="2400" dirty="0"/>
              <a:t>Leftmost Derivation of 1001</a:t>
            </a:r>
          </a:p>
          <a:p>
            <a:pPr marL="0" indent="0">
              <a:buNone/>
            </a:pPr>
            <a:r>
              <a:rPr lang="en-US" sz="2400" dirty="0"/>
              <a:t> Rightmost Derivation of 1001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960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using Parse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Root Node:- represented by start symbol</a:t>
            </a:r>
          </a:p>
          <a:p>
            <a:pPr marL="0" indent="0">
              <a:buNone/>
            </a:pPr>
            <a:r>
              <a:rPr lang="en-US" sz="2400" dirty="0"/>
              <a:t> Intermediate Node:- represented by Variables</a:t>
            </a:r>
          </a:p>
          <a:p>
            <a:pPr marL="0" indent="0">
              <a:buNone/>
            </a:pPr>
            <a:r>
              <a:rPr lang="en-US" sz="2400" dirty="0"/>
              <a:t> Leaf Node:- represented by Terminals or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S → A1B</a:t>
            </a:r>
          </a:p>
          <a:p>
            <a:r>
              <a:rPr lang="en-US" sz="2400" dirty="0"/>
              <a:t>A → 0A |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</a:p>
          <a:p>
            <a:r>
              <a:rPr lang="en-US" sz="2400" dirty="0"/>
              <a:t>B → 0B | 1B |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endParaRPr lang="en-US" sz="2400" dirty="0"/>
          </a:p>
          <a:p>
            <a:r>
              <a:rPr lang="en-US" sz="2400" dirty="0"/>
              <a:t>Derivation using Parse Tree of 1001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76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from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S → </a:t>
            </a:r>
            <a:r>
              <a:rPr lang="en-US" sz="2400" dirty="0" err="1"/>
              <a:t>aS</a:t>
            </a:r>
            <a:r>
              <a:rPr lang="en-US" sz="2400" dirty="0"/>
              <a:t> | </a:t>
            </a:r>
            <a:r>
              <a:rPr lang="en-US" sz="2400" dirty="0" err="1"/>
              <a:t>bS</a:t>
            </a:r>
            <a:r>
              <a:rPr lang="en-US" sz="2400" dirty="0"/>
              <a:t> | a</a:t>
            </a:r>
          </a:p>
          <a:p>
            <a:r>
              <a:rPr lang="en-US" sz="2400" dirty="0"/>
              <a:t>Leftmost derivation of </a:t>
            </a:r>
            <a:r>
              <a:rPr lang="en-US" sz="2400" dirty="0" err="1"/>
              <a:t>abababa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 → </a:t>
            </a:r>
            <a:r>
              <a:rPr lang="en-US" sz="2400" dirty="0" err="1"/>
              <a:t>aA</a:t>
            </a:r>
            <a:r>
              <a:rPr lang="en-US" sz="2400" dirty="0"/>
              <a:t> | </a:t>
            </a:r>
            <a:r>
              <a:rPr lang="en-US" sz="2400" dirty="0" err="1"/>
              <a:t>bS</a:t>
            </a:r>
            <a:r>
              <a:rPr lang="en-US" sz="2400" dirty="0"/>
              <a:t> | </a:t>
            </a:r>
            <a:r>
              <a:rPr lang="el-GR" sz="2400" dirty="0"/>
              <a:t>ε  </a:t>
            </a:r>
          </a:p>
          <a:p>
            <a:r>
              <a:rPr lang="en-US" sz="2400" dirty="0"/>
              <a:t>A → </a:t>
            </a:r>
            <a:r>
              <a:rPr lang="en-US" sz="2400" dirty="0" err="1"/>
              <a:t>aS</a:t>
            </a:r>
            <a:r>
              <a:rPr lang="en-US" sz="2400" dirty="0"/>
              <a:t> | </a:t>
            </a:r>
            <a:r>
              <a:rPr lang="en-US" sz="2400" dirty="0" err="1"/>
              <a:t>bA</a:t>
            </a:r>
            <a:r>
              <a:rPr lang="en-US" sz="2400" dirty="0"/>
              <a:t> </a:t>
            </a:r>
          </a:p>
          <a:p>
            <a:r>
              <a:rPr lang="en-US" sz="2400" dirty="0"/>
              <a:t>Rightmost Derivation of </a:t>
            </a:r>
            <a:r>
              <a:rPr lang="en-US" sz="2400" dirty="0" err="1"/>
              <a:t>abba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179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from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S → AbA  </a:t>
            </a:r>
          </a:p>
          <a:p>
            <a:r>
              <a:rPr lang="pt-BR" sz="2400" dirty="0"/>
              <a:t>A → aA | ε </a:t>
            </a:r>
          </a:p>
          <a:p>
            <a:r>
              <a:rPr lang="en-US" sz="2400" dirty="0"/>
              <a:t>Parse Tree derivation of </a:t>
            </a:r>
            <a:r>
              <a:rPr lang="en-US" sz="2400" dirty="0" err="1"/>
              <a:t>aabaa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 → </a:t>
            </a:r>
            <a:r>
              <a:rPr lang="en-US" sz="2400" dirty="0" err="1"/>
              <a:t>aA</a:t>
            </a:r>
            <a:r>
              <a:rPr lang="en-US" sz="2400" dirty="0"/>
              <a:t>  </a:t>
            </a:r>
          </a:p>
          <a:p>
            <a:r>
              <a:rPr lang="en-US" sz="2400" dirty="0"/>
              <a:t>A → </a:t>
            </a:r>
            <a:r>
              <a:rPr lang="en-US" sz="2400" dirty="0" err="1"/>
              <a:t>aA</a:t>
            </a:r>
            <a:r>
              <a:rPr lang="en-US" sz="2400" dirty="0"/>
              <a:t> | </a:t>
            </a:r>
            <a:r>
              <a:rPr lang="en-US" sz="2400" dirty="0" err="1"/>
              <a:t>bA</a:t>
            </a:r>
            <a:r>
              <a:rPr lang="en-US" sz="2400" dirty="0"/>
              <a:t> | </a:t>
            </a:r>
            <a:r>
              <a:rPr lang="el-GR" sz="2400" dirty="0"/>
              <a:t>ε </a:t>
            </a:r>
            <a:endParaRPr lang="en-US" sz="2400" dirty="0"/>
          </a:p>
          <a:p>
            <a:r>
              <a:rPr lang="en-US" sz="2400" dirty="0"/>
              <a:t>Parse Tree Derivation of </a:t>
            </a:r>
            <a:r>
              <a:rPr lang="en-US" sz="2400" dirty="0" err="1"/>
              <a:t>aaababbaba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767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from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S → aS | bS | </a:t>
            </a:r>
            <a:r>
              <a:rPr lang="el-GR" sz="2400" dirty="0"/>
              <a:t>ε</a:t>
            </a:r>
            <a:endParaRPr lang="en-US" sz="2400" dirty="0"/>
          </a:p>
          <a:p>
            <a:r>
              <a:rPr lang="en-US" sz="2400" dirty="0"/>
              <a:t>Derive the following strings: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ab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aab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bab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l-GR" sz="2400" dirty="0"/>
              <a:t>ε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27760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from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S → </a:t>
            </a:r>
            <a:r>
              <a:rPr lang="en-US" sz="2400" dirty="0" err="1"/>
              <a:t>aSb</a:t>
            </a:r>
            <a:r>
              <a:rPr lang="en-US" sz="2400" dirty="0"/>
              <a:t> | </a:t>
            </a:r>
            <a:r>
              <a:rPr lang="el-GR" sz="2400" dirty="0"/>
              <a:t>ε</a:t>
            </a:r>
            <a:endParaRPr lang="en-US" sz="2400" dirty="0"/>
          </a:p>
          <a:p>
            <a:r>
              <a:rPr lang="en-US" sz="2400" dirty="0"/>
              <a:t>Derive the following strings: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</a:p>
          <a:p>
            <a:r>
              <a:rPr lang="en-US" sz="2400" dirty="0" err="1"/>
              <a:t>aabb</a:t>
            </a:r>
            <a:endParaRPr lang="en-US" sz="2400" dirty="0"/>
          </a:p>
          <a:p>
            <a:r>
              <a:rPr lang="en-US" sz="2400" dirty="0" err="1"/>
              <a:t>aaabbb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429119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603</TotalTime>
  <Words>1113</Words>
  <Application>Microsoft Office PowerPoint</Application>
  <PresentationFormat>Widescreen</PresentationFormat>
  <Paragraphs>164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Times New Roman</vt:lpstr>
      <vt:lpstr>Retrospect</vt:lpstr>
      <vt:lpstr>Context Free Grammar</vt:lpstr>
      <vt:lpstr>Context Free Grammar</vt:lpstr>
      <vt:lpstr>Formal Definition of CFG</vt:lpstr>
      <vt:lpstr>Generate Strings from CFG</vt:lpstr>
      <vt:lpstr>Derivation using Parse Tree</vt:lpstr>
      <vt:lpstr>Derivation from CFG</vt:lpstr>
      <vt:lpstr>Derivation from CFG</vt:lpstr>
      <vt:lpstr>Derivation from CFG</vt:lpstr>
      <vt:lpstr>Derivation from CFG</vt:lpstr>
      <vt:lpstr>Derivation from CFG</vt:lpstr>
      <vt:lpstr>Derivation from CFG</vt:lpstr>
      <vt:lpstr>Designing CFG</vt:lpstr>
      <vt:lpstr>Designing CFG</vt:lpstr>
      <vt:lpstr>Designing CFG</vt:lpstr>
      <vt:lpstr>Designing CFG</vt:lpstr>
      <vt:lpstr>Ambiguous / Non-Ambiguous</vt:lpstr>
      <vt:lpstr>Ambiguous / Non-Ambiguous</vt:lpstr>
      <vt:lpstr>Ambiguous / Non-Ambiguous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 Bakht Imtiaz</dc:creator>
  <cp:lastModifiedBy>Zar Bakht Imtiaz</cp:lastModifiedBy>
  <cp:revision>157</cp:revision>
  <dcterms:created xsi:type="dcterms:W3CDTF">2025-03-26T09:15:50Z</dcterms:created>
  <dcterms:modified xsi:type="dcterms:W3CDTF">2025-05-27T08:07:46Z</dcterms:modified>
</cp:coreProperties>
</file>