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84" r:id="rId6"/>
    <p:sldId id="285" r:id="rId7"/>
    <p:sldId id="286" r:id="rId8"/>
    <p:sldId id="288" r:id="rId9"/>
    <p:sldId id="289" r:id="rId10"/>
    <p:sldId id="291" r:id="rId11"/>
    <p:sldId id="292" r:id="rId12"/>
    <p:sldId id="283" r:id="rId13"/>
    <p:sldId id="282" r:id="rId14"/>
    <p:sldId id="278" r:id="rId15"/>
    <p:sldId id="290" r:id="rId16"/>
    <p:sldId id="293" r:id="rId17"/>
    <p:sldId id="294" r:id="rId18"/>
    <p:sldId id="295" r:id="rId19"/>
    <p:sldId id="296" r:id="rId20"/>
    <p:sldId id="298" r:id="rId21"/>
    <p:sldId id="299" r:id="rId22"/>
    <p:sldId id="300" r:id="rId23"/>
    <p:sldId id="297" r:id="rId24"/>
    <p:sldId id="301" r:id="rId25"/>
    <p:sldId id="302" r:id="rId26"/>
    <p:sldId id="303" r:id="rId27"/>
    <p:sldId id="304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 snapToGrid="0" showGuides="1">
      <p:cViewPr varScale="1">
        <p:scale>
          <a:sx n="66" d="100"/>
          <a:sy n="66" d="100"/>
        </p:scale>
        <p:origin x="900" y="72"/>
      </p:cViewPr>
      <p:guideLst>
        <p:guide orient="horz" pos="2112"/>
        <p:guide pos="384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BE4B-3817-457B-BE02-97578BB3913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75B02-5C29-4969-8085-47B6B79B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9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21F285-F9B8-4CC8-A6FC-A5922B83352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Context Free Grammar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(CFG)</a:t>
            </a:r>
          </a:p>
        </p:txBody>
      </p:sp>
    </p:spTree>
    <p:extLst>
      <p:ext uri="{BB962C8B-B14F-4D97-AF65-F5344CB8AC3E}">
        <p14:creationId xmlns:p14="http://schemas.microsoft.com/office/powerpoint/2010/main" val="161010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SENTENCE </a:t>
            </a:r>
            <a:r>
              <a:rPr lang="en-US" sz="2400" dirty="0"/>
              <a:t>→ </a:t>
            </a:r>
            <a:r>
              <a:rPr lang="en-US" sz="2400" dirty="0" smtClean="0"/>
              <a:t>ARTICLE  NOUN  VERB</a:t>
            </a:r>
            <a:endParaRPr lang="en-US" sz="2400" dirty="0"/>
          </a:p>
          <a:p>
            <a:r>
              <a:rPr lang="en-US" sz="2400" dirty="0"/>
              <a:t>ARTICLE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>a | an | the</a:t>
            </a:r>
          </a:p>
          <a:p>
            <a:r>
              <a:rPr lang="en-US" sz="2400" dirty="0" smtClean="0"/>
              <a:t>NOUN </a:t>
            </a:r>
            <a:r>
              <a:rPr lang="en-US" sz="2400" dirty="0"/>
              <a:t>→ </a:t>
            </a:r>
            <a:r>
              <a:rPr lang="en-US" sz="2400" dirty="0" smtClean="0"/>
              <a:t>dog </a:t>
            </a:r>
            <a:r>
              <a:rPr lang="en-US" sz="2400" dirty="0"/>
              <a:t>| </a:t>
            </a:r>
            <a:r>
              <a:rPr lang="en-US" sz="2400" dirty="0" smtClean="0"/>
              <a:t>cat</a:t>
            </a:r>
          </a:p>
          <a:p>
            <a:r>
              <a:rPr lang="en-US" sz="2400" dirty="0" smtClean="0"/>
              <a:t>VERB </a:t>
            </a:r>
            <a:r>
              <a:rPr lang="en-US" sz="2400" dirty="0"/>
              <a:t>→ </a:t>
            </a:r>
            <a:r>
              <a:rPr lang="en-US" sz="2400" dirty="0" smtClean="0"/>
              <a:t>sleeps </a:t>
            </a:r>
            <a:r>
              <a:rPr lang="en-US" sz="2400" dirty="0"/>
              <a:t>| </a:t>
            </a:r>
            <a:r>
              <a:rPr lang="en-US" sz="2400" dirty="0" smtClean="0"/>
              <a:t>eats | runs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Derive the string “the cat sleeps” from the given CFG using leftmost derivation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30623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G=(V,</a:t>
            </a:r>
            <a:r>
              <a:rPr lang="el-GR" sz="2400" dirty="0"/>
              <a:t>Σ,</a:t>
            </a:r>
            <a:r>
              <a:rPr lang="en-US" sz="2400" dirty="0"/>
              <a:t>R,S)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 = ({EQUCATION, NUM, OP,</a:t>
            </a:r>
            <a:r>
              <a:rPr lang="en-US" sz="2400" dirty="0"/>
              <a:t> DIGIT</a:t>
            </a:r>
            <a:r>
              <a:rPr lang="en-US" sz="2400" dirty="0" smtClean="0"/>
              <a:t>}, {+,-,*,/,0,1,2,3,4,5,6,7,8,9}</a:t>
            </a:r>
            <a:r>
              <a:rPr lang="el-GR" sz="2400" dirty="0" smtClean="0"/>
              <a:t>,</a:t>
            </a:r>
            <a:r>
              <a:rPr lang="en-US" sz="2400" dirty="0" smtClean="0"/>
              <a:t> P, </a:t>
            </a:r>
            <a:r>
              <a:rPr lang="en-US" sz="2400" dirty="0"/>
              <a:t>EQUCATION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Where P {</a:t>
            </a:r>
          </a:p>
          <a:p>
            <a:r>
              <a:rPr lang="en-US" sz="2400" dirty="0" smtClean="0"/>
              <a:t>EQUCATION </a:t>
            </a:r>
            <a:r>
              <a:rPr lang="en-US" sz="2400" dirty="0"/>
              <a:t>→ </a:t>
            </a:r>
            <a:r>
              <a:rPr lang="en-US" sz="2400" dirty="0" smtClean="0"/>
              <a:t>NUM  OP  NUM</a:t>
            </a:r>
            <a:endParaRPr lang="en-US" sz="2400" dirty="0"/>
          </a:p>
          <a:p>
            <a:r>
              <a:rPr lang="en-US" sz="2400" dirty="0" smtClean="0"/>
              <a:t>OP </a:t>
            </a:r>
            <a:r>
              <a:rPr lang="en-US" sz="2400" dirty="0"/>
              <a:t>→ +</a:t>
            </a:r>
            <a:r>
              <a:rPr lang="en-US" sz="2400" dirty="0" smtClean="0"/>
              <a:t> | - | * | /</a:t>
            </a:r>
          </a:p>
          <a:p>
            <a:r>
              <a:rPr lang="en-US" sz="2400" dirty="0" smtClean="0"/>
              <a:t>NUM </a:t>
            </a:r>
            <a:r>
              <a:rPr lang="en-US" sz="2400" dirty="0"/>
              <a:t>→ </a:t>
            </a:r>
            <a:r>
              <a:rPr lang="en-US" sz="2400" dirty="0" smtClean="0"/>
              <a:t>DIGIT NUM </a:t>
            </a:r>
            <a:r>
              <a:rPr lang="en-US" sz="2400" dirty="0"/>
              <a:t>| </a:t>
            </a:r>
            <a:r>
              <a:rPr lang="en-US" sz="2400" dirty="0" smtClean="0"/>
              <a:t>DIGIT</a:t>
            </a:r>
          </a:p>
          <a:p>
            <a:r>
              <a:rPr lang="en-US" sz="2400" dirty="0" smtClean="0"/>
              <a:t>DIGIT </a:t>
            </a:r>
            <a:r>
              <a:rPr lang="en-US" sz="2400" dirty="0"/>
              <a:t>→ 0</a:t>
            </a:r>
            <a:r>
              <a:rPr lang="en-US" sz="2400" dirty="0" smtClean="0"/>
              <a:t> </a:t>
            </a:r>
            <a:r>
              <a:rPr lang="en-US" sz="2400" dirty="0"/>
              <a:t>| 1</a:t>
            </a:r>
            <a:r>
              <a:rPr lang="en-US" sz="2400" dirty="0" smtClean="0"/>
              <a:t> | 2 </a:t>
            </a:r>
            <a:r>
              <a:rPr lang="en-US" sz="2400" dirty="0"/>
              <a:t>| </a:t>
            </a:r>
            <a:r>
              <a:rPr lang="en-US" sz="2400" dirty="0" smtClean="0"/>
              <a:t>3 </a:t>
            </a:r>
            <a:r>
              <a:rPr lang="en-US" sz="2400" dirty="0"/>
              <a:t>| </a:t>
            </a:r>
            <a:r>
              <a:rPr lang="en-US" sz="2400" dirty="0" smtClean="0"/>
              <a:t>4 </a:t>
            </a:r>
            <a:r>
              <a:rPr lang="en-US" sz="2400" dirty="0"/>
              <a:t>| </a:t>
            </a:r>
            <a:r>
              <a:rPr lang="en-US" sz="2400" dirty="0" smtClean="0"/>
              <a:t>5 </a:t>
            </a:r>
            <a:r>
              <a:rPr lang="en-US" sz="2400" dirty="0"/>
              <a:t>| </a:t>
            </a:r>
            <a:r>
              <a:rPr lang="en-US" sz="2400" dirty="0" smtClean="0"/>
              <a:t>6 </a:t>
            </a:r>
            <a:r>
              <a:rPr lang="en-US" sz="2400" dirty="0"/>
              <a:t>| </a:t>
            </a:r>
            <a:r>
              <a:rPr lang="en-US" sz="2400" dirty="0" smtClean="0"/>
              <a:t>7 </a:t>
            </a:r>
            <a:r>
              <a:rPr lang="en-US" sz="2400" dirty="0"/>
              <a:t>| </a:t>
            </a:r>
            <a:r>
              <a:rPr lang="en-US" sz="2400" dirty="0" smtClean="0"/>
              <a:t>8 </a:t>
            </a:r>
            <a:r>
              <a:rPr lang="en-US" sz="2400" dirty="0"/>
              <a:t>| </a:t>
            </a:r>
            <a:r>
              <a:rPr lang="en-US" sz="2400" dirty="0" smtClean="0"/>
              <a:t>9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Derive the string “3 + 2” and “13 + 12” from the given CFG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857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1. Language </a:t>
            </a:r>
            <a:r>
              <a:rPr lang="en-US" sz="2400" dirty="0"/>
              <a:t>of all strings with any number of a’s, 		L = { aⁿ | n ≥ 0 }</a:t>
            </a:r>
          </a:p>
          <a:p>
            <a:r>
              <a:rPr lang="en-US" sz="2400" dirty="0" smtClean="0"/>
              <a:t>2. Language </a:t>
            </a:r>
            <a:r>
              <a:rPr lang="en-US" sz="2400" dirty="0"/>
              <a:t>of all strings with any number of a’s, 		L = { aⁿ | n ≥ 1 }</a:t>
            </a:r>
          </a:p>
          <a:p>
            <a:endParaRPr lang="en-US" sz="2400" dirty="0"/>
          </a:p>
          <a:p>
            <a:r>
              <a:rPr lang="en-US" sz="2400" dirty="0" smtClean="0"/>
              <a:t>3. Language </a:t>
            </a:r>
            <a:r>
              <a:rPr lang="en-US" sz="2400" dirty="0"/>
              <a:t>of all strings over {a, b} 	</a:t>
            </a:r>
            <a:r>
              <a:rPr lang="en-US" sz="2400" i="1" dirty="0"/>
              <a:t>L = { w ∈ {a, b} </a:t>
            </a:r>
            <a:r>
              <a:rPr lang="en-US" sz="2400" i="1" dirty="0" smtClean="0"/>
              <a:t>}</a:t>
            </a:r>
            <a:r>
              <a:rPr lang="en-US" sz="2400" dirty="0" smtClean="0"/>
              <a:t>*</a:t>
            </a:r>
            <a:endParaRPr lang="en-US" sz="2400" dirty="0"/>
          </a:p>
          <a:p>
            <a:r>
              <a:rPr lang="en-US" sz="2400" dirty="0" smtClean="0"/>
              <a:t>4. Construct a CFG for the language that contain substring aa</a:t>
            </a:r>
          </a:p>
          <a:p>
            <a:endParaRPr lang="en-US" sz="2400" dirty="0"/>
          </a:p>
          <a:p>
            <a:r>
              <a:rPr lang="en-US" sz="2400" dirty="0" smtClean="0"/>
              <a:t>5. Construct a CFG for the language beginning </a:t>
            </a:r>
            <a:r>
              <a:rPr lang="en-US" sz="2400" dirty="0"/>
              <a:t>a</a:t>
            </a:r>
            <a:r>
              <a:rPr lang="en-US" sz="2400" dirty="0" smtClean="0"/>
              <a:t>nd ending with different letters </a:t>
            </a:r>
            <a:r>
              <a:rPr lang="en-US" sz="2400" dirty="0"/>
              <a:t>over {a, 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6. Construct </a:t>
            </a:r>
            <a:r>
              <a:rPr lang="en-US" sz="2400" dirty="0"/>
              <a:t>a CFG for even length </a:t>
            </a:r>
            <a:r>
              <a:rPr lang="en-US" sz="2400" dirty="0" smtClean="0"/>
              <a:t>string </a:t>
            </a:r>
            <a:r>
              <a:rPr lang="en-US" sz="2400" dirty="0"/>
              <a:t>over {a, b}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7. For </a:t>
            </a:r>
            <a:r>
              <a:rPr lang="en-US" sz="2400" dirty="0"/>
              <a:t>Language </a:t>
            </a:r>
            <a:r>
              <a:rPr lang="en-US" sz="2400" dirty="0" smtClean="0"/>
              <a:t>equal number of a’s and b’s</a:t>
            </a:r>
          </a:p>
        </p:txBody>
      </p:sp>
    </p:spTree>
    <p:extLst>
      <p:ext uri="{BB962C8B-B14F-4D97-AF65-F5344CB8AC3E}">
        <p14:creationId xmlns:p14="http://schemas.microsoft.com/office/powerpoint/2010/main" val="20445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6706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8. For </a:t>
            </a:r>
            <a:r>
              <a:rPr lang="en-US" sz="2400" dirty="0"/>
              <a:t>Language L = 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n&gt;=0 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9. For </a:t>
            </a:r>
            <a:r>
              <a:rPr lang="en-US" sz="2400" dirty="0"/>
              <a:t>Language L = 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| n&gt;=1}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10. For </a:t>
            </a:r>
            <a:r>
              <a:rPr lang="en-US" sz="2400" dirty="0"/>
              <a:t>Language L = {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n+2</a:t>
            </a:r>
            <a:r>
              <a:rPr lang="en-US" sz="2400" dirty="0"/>
              <a:t> | n&gt;=0}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11. For </a:t>
            </a:r>
            <a:r>
              <a:rPr lang="en-US" sz="2400" dirty="0"/>
              <a:t>Language L = {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n&gt;=0}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12. For </a:t>
            </a:r>
            <a:r>
              <a:rPr lang="en-US" sz="2400" dirty="0"/>
              <a:t>Language L = {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n&gt;=1}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13. For </a:t>
            </a:r>
            <a:r>
              <a:rPr lang="en-US" sz="2400" dirty="0"/>
              <a:t>Language L = {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2n+3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</a:t>
            </a:r>
            <a:r>
              <a:rPr lang="en-US" sz="2400" dirty="0" smtClean="0"/>
              <a:t>&gt;=0} </a:t>
            </a:r>
            <a:r>
              <a:rPr lang="en-US" sz="2400" dirty="0"/>
              <a:t>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1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14. For </a:t>
            </a:r>
            <a:r>
              <a:rPr lang="en-US" sz="2400" dirty="0"/>
              <a:t>Language L = {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smtClean="0"/>
              <a:t>m&gt;n, n&gt;=0} </a:t>
            </a:r>
            <a:r>
              <a:rPr lang="en-US" sz="2400" dirty="0"/>
              <a:t>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15.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m</a:t>
            </a:r>
            <a:r>
              <a:rPr lang="en-US" sz="2400" dirty="0" smtClean="0"/>
              <a:t>&gt;=n</a:t>
            </a:r>
            <a:r>
              <a:rPr lang="en-US" sz="2400" dirty="0"/>
              <a:t>, n&gt;=0}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16.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</a:t>
            </a:r>
            <a:r>
              <a:rPr lang="en-US" sz="2400" dirty="0" smtClean="0"/>
              <a:t>m!=n} </a:t>
            </a:r>
            <a:r>
              <a:rPr lang="en-US" sz="2400" dirty="0"/>
              <a:t>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17.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</a:t>
            </a:r>
            <a:r>
              <a:rPr lang="en-US" sz="2400" dirty="0" smtClean="0"/>
              <a:t>m&lt;n</a:t>
            </a:r>
            <a:r>
              <a:rPr lang="en-US" sz="2400" dirty="0"/>
              <a:t>, n&gt;=0}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18. For </a:t>
            </a:r>
            <a:r>
              <a:rPr lang="en-US" sz="2400" dirty="0"/>
              <a:t>Language L = {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 smtClean="0"/>
              <a:t> </a:t>
            </a:r>
            <a:r>
              <a:rPr lang="en-US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 smtClean="0"/>
              <a:t>|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j+k</a:t>
            </a:r>
            <a:r>
              <a:rPr lang="en-US" sz="2400" dirty="0" smtClean="0"/>
              <a:t> | j, k &gt;=1 } </a:t>
            </a:r>
            <a:r>
              <a:rPr lang="en-US" sz="2400" dirty="0"/>
              <a:t>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19.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+ j = k </a:t>
            </a:r>
            <a:r>
              <a:rPr lang="en-US" sz="2400" dirty="0"/>
              <a:t>| </a:t>
            </a:r>
            <a:r>
              <a:rPr lang="en-US" sz="2400" dirty="0" err="1" smtClean="0"/>
              <a:t>i</a:t>
            </a:r>
            <a:r>
              <a:rPr lang="en-US" sz="2400" dirty="0" smtClean="0"/>
              <a:t>, j </a:t>
            </a:r>
            <a:r>
              <a:rPr lang="en-US" sz="2400" dirty="0"/>
              <a:t>&gt;=1 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20.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</a:t>
            </a:r>
            <a:r>
              <a:rPr lang="en-US" sz="2400" dirty="0" smtClean="0"/>
              <a:t>j </a:t>
            </a:r>
            <a:r>
              <a:rPr lang="en-US" sz="2400" dirty="0"/>
              <a:t>= </a:t>
            </a:r>
            <a:r>
              <a:rPr lang="en-US" sz="2400" dirty="0" err="1" smtClean="0"/>
              <a:t>i</a:t>
            </a:r>
            <a:r>
              <a:rPr lang="en-US" sz="2400" dirty="0" smtClean="0"/>
              <a:t> + k 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smtClean="0"/>
              <a:t>k </a:t>
            </a:r>
            <a:r>
              <a:rPr lang="en-US" sz="2400" dirty="0"/>
              <a:t>&gt;=1 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6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21.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j = </a:t>
            </a:r>
            <a:r>
              <a:rPr lang="en-US" sz="2400" dirty="0" err="1"/>
              <a:t>i</a:t>
            </a:r>
            <a:r>
              <a:rPr lang="en-US" sz="2400" dirty="0"/>
              <a:t>  | </a:t>
            </a:r>
            <a:r>
              <a:rPr lang="en-US" sz="2400" dirty="0" err="1"/>
              <a:t>i</a:t>
            </a:r>
            <a:r>
              <a:rPr lang="en-US" sz="2400" dirty="0"/>
              <a:t>, j, k &gt;=1 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22.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j = </a:t>
            </a:r>
            <a:r>
              <a:rPr lang="en-US" sz="2400" dirty="0" smtClean="0"/>
              <a:t>k  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/>
              <a:t>, j, k &gt;=1 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23.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k  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/>
              <a:t>, j, k &gt;=1 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24. For </a:t>
            </a:r>
            <a:r>
              <a:rPr lang="en-US" sz="2400" dirty="0"/>
              <a:t>Language L = </a:t>
            </a:r>
            <a:r>
              <a:rPr lang="en-US" sz="2400" dirty="0" smtClean="0"/>
              <a:t>{</a:t>
            </a:r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 smtClean="0"/>
              <a:t> 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aseline="30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j </a:t>
            </a:r>
            <a:r>
              <a:rPr lang="en-US" sz="2400" dirty="0" smtClean="0"/>
              <a:t>&gt; </a:t>
            </a:r>
            <a:r>
              <a:rPr lang="en-US" sz="2400" dirty="0" err="1" smtClean="0"/>
              <a:t>i</a:t>
            </a:r>
            <a:r>
              <a:rPr lang="en-US" sz="2400" dirty="0" smtClean="0"/>
              <a:t> + k 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 smtClean="0"/>
              <a:t>, </a:t>
            </a:r>
            <a:r>
              <a:rPr lang="en-US" sz="2400" dirty="0"/>
              <a:t>k &gt;=1 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25. For </a:t>
            </a:r>
            <a:r>
              <a:rPr lang="en-US" sz="2400" dirty="0"/>
              <a:t>Language L = {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j &gt; </a:t>
            </a:r>
            <a:r>
              <a:rPr lang="en-US" sz="2400" dirty="0" err="1"/>
              <a:t>i</a:t>
            </a:r>
            <a:r>
              <a:rPr lang="en-US" sz="2400" dirty="0"/>
              <a:t> + k | </a:t>
            </a:r>
            <a:r>
              <a:rPr lang="en-US" sz="2400" dirty="0" err="1"/>
              <a:t>i</a:t>
            </a:r>
            <a:r>
              <a:rPr lang="en-US" sz="2400" dirty="0"/>
              <a:t>, k </a:t>
            </a:r>
            <a:r>
              <a:rPr lang="en-US" sz="2400" dirty="0" smtClean="0"/>
              <a:t>&gt;=0 </a:t>
            </a:r>
            <a:r>
              <a:rPr lang="en-US" sz="2400" dirty="0"/>
              <a:t>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26. Construct CFG for balanced parenthesis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9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/ Non-Ambiguous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Ambiguous: if there are more than one derivation of grammar</a:t>
            </a:r>
          </a:p>
          <a:p>
            <a:r>
              <a:rPr lang="en-US" sz="2400" dirty="0" smtClean="0"/>
              <a:t>Non-Ambiguous</a:t>
            </a:r>
            <a:r>
              <a:rPr lang="en-US" sz="2400" dirty="0"/>
              <a:t>: if there </a:t>
            </a:r>
            <a:r>
              <a:rPr lang="en-US" sz="2400" dirty="0" smtClean="0"/>
              <a:t>is only one derivation </a:t>
            </a:r>
            <a:r>
              <a:rPr lang="en-US" sz="2400" dirty="0"/>
              <a:t>of grammar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S</a:t>
            </a:r>
            <a:r>
              <a:rPr lang="en-US" sz="2400" dirty="0" smtClean="0"/>
              <a:t>a | </a:t>
            </a:r>
            <a:r>
              <a:rPr lang="en-US" sz="2400" dirty="0" err="1" smtClean="0"/>
              <a:t>aS</a:t>
            </a:r>
            <a:r>
              <a:rPr lang="en-US" sz="2400" dirty="0" smtClean="0"/>
              <a:t> |a</a:t>
            </a:r>
          </a:p>
          <a:p>
            <a:endParaRPr lang="en-US" sz="2400" dirty="0"/>
          </a:p>
          <a:p>
            <a:r>
              <a:rPr lang="en-US" sz="2400" dirty="0" smtClean="0"/>
              <a:t>String </a:t>
            </a:r>
            <a:r>
              <a:rPr lang="en-US" sz="2400" dirty="0" err="1" smtClean="0"/>
              <a:t>aaa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57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/ Non-Ambiguous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0248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Total Free Language</a:t>
            </a:r>
          </a:p>
          <a:p>
            <a:r>
              <a:rPr lang="en-US" sz="2400" dirty="0" smtClean="0"/>
              <a:t>It is a method to verify whether grammar is ambiguous or not. </a:t>
            </a:r>
          </a:p>
          <a:p>
            <a:pPr algn="just"/>
            <a:r>
              <a:rPr lang="en-US" sz="2400" dirty="0" smtClean="0"/>
              <a:t>It is combination of multiple parse trees.</a:t>
            </a:r>
          </a:p>
          <a:p>
            <a:pPr algn="just"/>
            <a:r>
              <a:rPr lang="en-US" sz="2400" dirty="0" smtClean="0"/>
              <a:t>If there are any repeating word at leaf is means grammar is ambiguous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smtClean="0"/>
              <a:t>AB</a:t>
            </a:r>
          </a:p>
          <a:p>
            <a:r>
              <a:rPr lang="en-US" sz="2400" dirty="0"/>
              <a:t>A → </a:t>
            </a:r>
            <a:r>
              <a:rPr lang="en-US" sz="2400" dirty="0" err="1" smtClean="0"/>
              <a:t>aA</a:t>
            </a:r>
            <a:r>
              <a:rPr lang="en-US" sz="2400" dirty="0" smtClean="0"/>
              <a:t> | b</a:t>
            </a:r>
            <a:endParaRPr lang="en-US" sz="2400" dirty="0"/>
          </a:p>
          <a:p>
            <a:r>
              <a:rPr lang="en-US" sz="2400" dirty="0" smtClean="0"/>
              <a:t>B </a:t>
            </a:r>
            <a:r>
              <a:rPr lang="en-US" sz="2400" dirty="0"/>
              <a:t>→ </a:t>
            </a:r>
            <a:r>
              <a:rPr lang="en-US" sz="2400" dirty="0" err="1" smtClean="0"/>
              <a:t>b</a:t>
            </a:r>
            <a:r>
              <a:rPr lang="en-US" sz="2400" dirty="0" err="1"/>
              <a:t>B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smtClean="0"/>
              <a:t>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6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/ Non-Ambiguous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Total Free Language</a:t>
            </a:r>
          </a:p>
          <a:p>
            <a:r>
              <a:rPr lang="en-US" sz="2400" dirty="0" smtClean="0"/>
              <a:t>It is a method to verify whether grammar is ambiguous or not. </a:t>
            </a:r>
          </a:p>
          <a:p>
            <a:r>
              <a:rPr lang="en-US" sz="2400" dirty="0" smtClean="0"/>
              <a:t>It is combination of multiple parse trees.</a:t>
            </a:r>
          </a:p>
          <a:p>
            <a:r>
              <a:rPr lang="en-US" sz="2400" dirty="0" smtClean="0"/>
              <a:t>If there are any repeating word at leaf is means grammar is ambiguous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 smtClean="0"/>
              <a:t>aS</a:t>
            </a:r>
            <a:r>
              <a:rPr lang="en-US" sz="2400" dirty="0" smtClean="0"/>
              <a:t> | </a:t>
            </a:r>
            <a:r>
              <a:rPr lang="en-US" sz="2400" dirty="0" err="1" smtClean="0"/>
              <a:t>Xa</a:t>
            </a:r>
            <a:r>
              <a:rPr lang="en-US" sz="2400" dirty="0" smtClean="0"/>
              <a:t> |a</a:t>
            </a:r>
          </a:p>
          <a:p>
            <a:r>
              <a:rPr lang="en-US" sz="2400" dirty="0" smtClean="0"/>
              <a:t>X </a:t>
            </a:r>
            <a:r>
              <a:rPr lang="en-US" sz="2400" dirty="0"/>
              <a:t>→ </a:t>
            </a:r>
            <a:r>
              <a:rPr lang="en-US" sz="2400" dirty="0" smtClean="0"/>
              <a:t>a | Y</a:t>
            </a:r>
            <a:endParaRPr lang="en-US" sz="2400" dirty="0"/>
          </a:p>
          <a:p>
            <a:r>
              <a:rPr lang="en-US" sz="2400" dirty="0"/>
              <a:t>Y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> 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20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Simplification of a CFG is the process of transforming a context-free grammar into an equivalent grammar that is easier to analyze or convert (such as into CNF or for parsing), by removing unnecessary or problematic rules and </a:t>
            </a:r>
            <a:r>
              <a:rPr lang="en-US" sz="2400" dirty="0" smtClean="0"/>
              <a:t>symbols</a:t>
            </a:r>
          </a:p>
          <a:p>
            <a:r>
              <a:rPr lang="en-US" sz="2400" dirty="0" smtClean="0"/>
              <a:t>1. </a:t>
            </a:r>
            <a:r>
              <a:rPr lang="en-US" sz="2400" dirty="0"/>
              <a:t>Remove </a:t>
            </a:r>
            <a:r>
              <a:rPr lang="el-GR" sz="2400" dirty="0"/>
              <a:t>ε-</a:t>
            </a:r>
            <a:r>
              <a:rPr lang="en-US" sz="2400" dirty="0"/>
              <a:t>productions (null productions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/>
              <a:t>Remove rules of the form </a:t>
            </a:r>
            <a:r>
              <a:rPr lang="en-US" sz="2200" b="1" dirty="0"/>
              <a:t>A → ε</a:t>
            </a:r>
            <a:r>
              <a:rPr lang="en-US" sz="2200" dirty="0"/>
              <a:t> (except possibly for the start symbol if ε is in the language).</a:t>
            </a:r>
            <a:endParaRPr lang="en-US" sz="2200" dirty="0" smtClean="0"/>
          </a:p>
          <a:p>
            <a:r>
              <a:rPr lang="en-US" sz="2400" dirty="0" smtClean="0"/>
              <a:t>2. </a:t>
            </a:r>
            <a:r>
              <a:rPr lang="en-US" sz="2400" dirty="0"/>
              <a:t>Remove Unit </a:t>
            </a:r>
            <a:r>
              <a:rPr lang="en-US" sz="2400" dirty="0" smtClean="0"/>
              <a:t>Productions</a:t>
            </a:r>
          </a:p>
          <a:p>
            <a:r>
              <a:rPr lang="en-US" sz="2400" dirty="0" smtClean="0"/>
              <a:t>3. Remove </a:t>
            </a:r>
            <a:r>
              <a:rPr lang="en-US" sz="2400" dirty="0"/>
              <a:t>Useless </a:t>
            </a:r>
            <a:r>
              <a:rPr lang="en-US" sz="2400" dirty="0" smtClean="0"/>
              <a:t>Symbols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98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Context-Free Grammar (CFG)</a:t>
            </a:r>
            <a:r>
              <a:rPr lang="en-US" dirty="0"/>
              <a:t> is a set of rules used to describe the structure of a language. It tells us </a:t>
            </a:r>
            <a:r>
              <a:rPr lang="en-US" b="1" dirty="0"/>
              <a:t>how strings in a language can be built</a:t>
            </a:r>
            <a:r>
              <a:rPr lang="en-US" dirty="0"/>
              <a:t> from smaller parts.</a:t>
            </a:r>
          </a:p>
          <a:p>
            <a:r>
              <a:rPr lang="en-US" dirty="0"/>
              <a:t>It uses:</a:t>
            </a:r>
          </a:p>
          <a:p>
            <a:r>
              <a:rPr lang="en-US" b="1" dirty="0"/>
              <a:t>Variables (non-terminals)</a:t>
            </a:r>
            <a:r>
              <a:rPr lang="en-US" dirty="0"/>
              <a:t> to represent patterns</a:t>
            </a:r>
          </a:p>
          <a:p>
            <a:r>
              <a:rPr lang="en-US" b="1" dirty="0"/>
              <a:t>Terminals</a:t>
            </a:r>
            <a:r>
              <a:rPr lang="en-US" dirty="0"/>
              <a:t> as actual characters or symbols in the language</a:t>
            </a:r>
          </a:p>
          <a:p>
            <a:r>
              <a:rPr lang="en-US" b="1" dirty="0"/>
              <a:t>Rules (productions)</a:t>
            </a:r>
            <a:r>
              <a:rPr lang="en-US" dirty="0"/>
              <a:t> to replace variables with terminals or other variables</a:t>
            </a:r>
          </a:p>
          <a:p>
            <a:r>
              <a:rPr lang="en-US" dirty="0"/>
              <a:t>A </a:t>
            </a:r>
            <a:r>
              <a:rPr lang="en-US" b="1" dirty="0"/>
              <a:t>start symbol</a:t>
            </a:r>
            <a:r>
              <a:rPr lang="en-US" dirty="0"/>
              <a:t> to begin the process</a:t>
            </a:r>
          </a:p>
        </p:txBody>
      </p:sp>
    </p:spTree>
    <p:extLst>
      <p:ext uri="{BB962C8B-B14F-4D97-AF65-F5344CB8AC3E}">
        <p14:creationId xmlns:p14="http://schemas.microsoft.com/office/powerpoint/2010/main" val="275730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1. </a:t>
            </a:r>
            <a:r>
              <a:rPr lang="en-US" sz="2400" dirty="0"/>
              <a:t>Remove </a:t>
            </a:r>
            <a:r>
              <a:rPr lang="el-GR" sz="2400" dirty="0"/>
              <a:t>ε-</a:t>
            </a:r>
            <a:r>
              <a:rPr lang="en-US" sz="2400" dirty="0"/>
              <a:t>productions (null productions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/>
              <a:t>Remove rules of the form </a:t>
            </a:r>
            <a:r>
              <a:rPr lang="en-US" sz="2200" b="1" dirty="0"/>
              <a:t>A → ε</a:t>
            </a:r>
            <a:r>
              <a:rPr lang="en-US" sz="2200" dirty="0"/>
              <a:t> (except possibly for the start symbol if ε is in the language</a:t>
            </a:r>
            <a:r>
              <a:rPr lang="en-US" sz="2200" dirty="0" smtClean="0"/>
              <a:t>).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 </a:t>
            </a:r>
            <a:r>
              <a:rPr lang="en-US" sz="2400" dirty="0"/>
              <a:t>→ </a:t>
            </a:r>
            <a:r>
              <a:rPr lang="en-US" sz="2400" dirty="0" err="1" smtClean="0"/>
              <a:t>aS</a:t>
            </a:r>
            <a:r>
              <a:rPr lang="en-US" sz="2400" dirty="0" smtClean="0"/>
              <a:t> | A				    S </a:t>
            </a:r>
            <a:r>
              <a:rPr lang="en-US" sz="2400" dirty="0"/>
              <a:t>→ </a:t>
            </a:r>
            <a:r>
              <a:rPr lang="en-US" sz="2400" dirty="0" smtClean="0"/>
              <a:t>ABAC                             S </a:t>
            </a:r>
            <a:r>
              <a:rPr lang="en-US" sz="2400" dirty="0"/>
              <a:t>→ </a:t>
            </a:r>
            <a:r>
              <a:rPr lang="en-US" sz="2400" dirty="0" err="1" smtClean="0"/>
              <a:t>AbaC</a:t>
            </a:r>
            <a:endParaRPr lang="en-US" sz="2400" dirty="0"/>
          </a:p>
          <a:p>
            <a:r>
              <a:rPr lang="en-US" sz="2400" dirty="0"/>
              <a:t>A →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sz="2400" dirty="0" smtClean="0"/>
              <a:t>                                                           A → </a:t>
            </a:r>
            <a:r>
              <a:rPr lang="en-US" sz="2400" dirty="0" err="1" smtClean="0"/>
              <a:t>aA</a:t>
            </a:r>
            <a:r>
              <a:rPr lang="en-US" sz="2400" dirty="0" smtClean="0"/>
              <a:t> |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Ɛ                            </a:t>
            </a:r>
            <a:r>
              <a:rPr lang="en-US" sz="2400" dirty="0" smtClean="0"/>
              <a:t>A </a:t>
            </a:r>
            <a:r>
              <a:rPr lang="en-US" sz="2400" dirty="0"/>
              <a:t>→ </a:t>
            </a:r>
            <a:r>
              <a:rPr lang="en-US" sz="2400" dirty="0" smtClean="0"/>
              <a:t>BC</a:t>
            </a:r>
          </a:p>
          <a:p>
            <a:r>
              <a:rPr lang="en-US" sz="2400" dirty="0" smtClean="0"/>
              <a:t>                                                                      B </a:t>
            </a:r>
            <a:r>
              <a:rPr lang="en-US" sz="2400" dirty="0"/>
              <a:t>→ </a:t>
            </a:r>
            <a:r>
              <a:rPr lang="en-US" sz="2400" dirty="0" err="1"/>
              <a:t>bB</a:t>
            </a:r>
            <a:r>
              <a:rPr lang="en-US" sz="2400" dirty="0"/>
              <a:t> |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Ɛ                            </a:t>
            </a:r>
            <a:r>
              <a:rPr lang="en-US" sz="2400" dirty="0" smtClean="0"/>
              <a:t>B </a:t>
            </a:r>
            <a:r>
              <a:rPr lang="en-US" sz="2400" dirty="0"/>
              <a:t>→ b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r>
              <a:rPr lang="en-US" sz="2400" dirty="0" smtClean="0"/>
              <a:t>                                                                      C  </a:t>
            </a:r>
            <a:r>
              <a:rPr lang="en-US" sz="2400" dirty="0"/>
              <a:t>→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/>
              <a:t> </a:t>
            </a:r>
            <a:r>
              <a:rPr lang="en-US" sz="2400" dirty="0" smtClean="0"/>
              <a:t>                                   </a:t>
            </a:r>
            <a:r>
              <a:rPr lang="en-US" sz="2400" dirty="0" err="1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>D |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                                            D </a:t>
            </a:r>
            <a:r>
              <a:rPr lang="en-US" sz="2400" dirty="0"/>
              <a:t>→ </a:t>
            </a:r>
            <a:r>
              <a:rPr lang="en-US" sz="2400" dirty="0" smtClean="0"/>
              <a:t>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6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Simplification of a CFG is the process of transforming a context-free grammar into an equivalent grammar that is easier to analyze or convert (such as into CNF or for parsing), by removing unnecessary or problematic rules and </a:t>
            </a:r>
            <a:r>
              <a:rPr lang="en-US" sz="2400" dirty="0" smtClean="0"/>
              <a:t>symbols</a:t>
            </a:r>
          </a:p>
          <a:p>
            <a:r>
              <a:rPr lang="en-US" sz="2400" dirty="0" smtClean="0"/>
              <a:t>1. </a:t>
            </a:r>
            <a:r>
              <a:rPr lang="en-US" sz="2400" dirty="0"/>
              <a:t>Remove </a:t>
            </a:r>
            <a:r>
              <a:rPr lang="el-GR" sz="2400" dirty="0"/>
              <a:t>ε-</a:t>
            </a:r>
            <a:r>
              <a:rPr lang="en-US" sz="2400" dirty="0"/>
              <a:t>productions (null productions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2. </a:t>
            </a:r>
            <a:r>
              <a:rPr lang="en-US" sz="2400" dirty="0"/>
              <a:t>Remove Unit </a:t>
            </a:r>
            <a:r>
              <a:rPr lang="en-US" sz="2400" dirty="0" smtClean="0"/>
              <a:t>Productions</a:t>
            </a:r>
          </a:p>
          <a:p>
            <a:pPr lvl="1"/>
            <a:r>
              <a:rPr lang="en-US" sz="2400" dirty="0"/>
              <a:t>Remove rules of the form </a:t>
            </a:r>
            <a:r>
              <a:rPr lang="en-US" sz="2400" b="1" dirty="0"/>
              <a:t>A → B</a:t>
            </a:r>
            <a:r>
              <a:rPr lang="en-US" sz="2400" dirty="0"/>
              <a:t> where both A and B are non-terminals, replacing them with equivalent </a:t>
            </a:r>
            <a:r>
              <a:rPr lang="en-US" sz="2400" dirty="0" smtClean="0"/>
              <a:t>productions</a:t>
            </a:r>
          </a:p>
          <a:p>
            <a:pPr lvl="1"/>
            <a:r>
              <a:rPr lang="en-US" sz="2000" b="1" dirty="0"/>
              <a:t>A → </a:t>
            </a:r>
            <a:r>
              <a:rPr lang="en-US" sz="2000" b="1" dirty="0" smtClean="0"/>
              <a:t>B	</a:t>
            </a:r>
            <a:r>
              <a:rPr lang="en-US" sz="2000" b="1" dirty="0"/>
              <a:t> </a:t>
            </a:r>
            <a:r>
              <a:rPr lang="en-US" sz="2000" b="1" dirty="0" smtClean="0"/>
              <a:t>B </a:t>
            </a:r>
            <a:r>
              <a:rPr lang="en-US" sz="2000" b="1" dirty="0"/>
              <a:t>→ </a:t>
            </a:r>
            <a:r>
              <a:rPr lang="en-US" sz="2000" b="1" dirty="0" smtClean="0"/>
              <a:t>A		</a:t>
            </a:r>
            <a:r>
              <a:rPr lang="en-US" sz="2000" b="1" dirty="0"/>
              <a:t> A → </a:t>
            </a:r>
            <a:r>
              <a:rPr lang="en-US" sz="2000" b="1" dirty="0" smtClean="0"/>
              <a:t>a		</a:t>
            </a:r>
            <a:r>
              <a:rPr lang="en-US" sz="2000" b="1" dirty="0"/>
              <a:t> A → </a:t>
            </a:r>
            <a:r>
              <a:rPr lang="en-US" sz="2000" b="1" dirty="0" err="1" smtClean="0"/>
              <a:t>aB</a:t>
            </a:r>
            <a:r>
              <a:rPr lang="en-US" sz="2000" dirty="0" smtClean="0"/>
              <a:t> </a:t>
            </a:r>
            <a:endParaRPr lang="en-US" sz="2200" dirty="0" smtClean="0"/>
          </a:p>
          <a:p>
            <a:r>
              <a:rPr lang="en-US" sz="2400" dirty="0" smtClean="0"/>
              <a:t>3. Remove </a:t>
            </a:r>
            <a:r>
              <a:rPr lang="en-US" sz="2400" dirty="0"/>
              <a:t>Useless </a:t>
            </a:r>
            <a:r>
              <a:rPr lang="en-US" sz="2400" dirty="0" smtClean="0"/>
              <a:t>Symbols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547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2. </a:t>
            </a:r>
            <a:r>
              <a:rPr lang="en-US" sz="2400" dirty="0"/>
              <a:t>Remove Unit </a:t>
            </a:r>
            <a:r>
              <a:rPr lang="en-US" sz="2400" dirty="0" smtClean="0"/>
              <a:t>Productions</a:t>
            </a:r>
          </a:p>
          <a:p>
            <a:pPr lvl="1"/>
            <a:r>
              <a:rPr lang="en-US" sz="2400" dirty="0"/>
              <a:t>Remove rules of the form </a:t>
            </a:r>
            <a:r>
              <a:rPr lang="en-US" sz="2400" b="1" dirty="0"/>
              <a:t>A → B</a:t>
            </a:r>
            <a:r>
              <a:rPr lang="en-US" sz="2400" dirty="0"/>
              <a:t> where both A and B are non-terminals, replacing them with equivalent </a:t>
            </a:r>
            <a:r>
              <a:rPr lang="en-US" sz="2400" dirty="0" smtClean="0"/>
              <a:t>productions</a:t>
            </a:r>
            <a:endParaRPr lang="en-US" sz="2200" dirty="0"/>
          </a:p>
          <a:p>
            <a:r>
              <a:rPr lang="en-US" sz="2400" dirty="0" smtClean="0"/>
              <a:t>S </a:t>
            </a:r>
            <a:r>
              <a:rPr lang="en-US" sz="2400" dirty="0"/>
              <a:t>→ </a:t>
            </a:r>
            <a:r>
              <a:rPr lang="en-US" sz="2400" dirty="0" err="1" smtClean="0"/>
              <a:t>aA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smtClean="0"/>
              <a:t>B</a:t>
            </a:r>
            <a:r>
              <a:rPr lang="en-US" sz="2400" dirty="0"/>
              <a:t>	</a:t>
            </a:r>
            <a:r>
              <a:rPr lang="en-US" sz="2400" dirty="0" smtClean="0"/>
              <a:t>                   </a:t>
            </a:r>
            <a:r>
              <a:rPr lang="en-US" sz="2400" dirty="0"/>
              <a:t>S → </a:t>
            </a:r>
            <a:r>
              <a:rPr lang="en-US" sz="2400" dirty="0" smtClean="0"/>
              <a:t>ABA| BA | AB | AA | A | B                 </a:t>
            </a:r>
            <a:r>
              <a:rPr lang="en-US" sz="2400" dirty="0"/>
              <a:t>S → </a:t>
            </a:r>
            <a:r>
              <a:rPr lang="en-US" sz="2400" dirty="0" smtClean="0"/>
              <a:t>AB</a:t>
            </a:r>
            <a:endParaRPr lang="en-US" sz="2400" dirty="0"/>
          </a:p>
          <a:p>
            <a:r>
              <a:rPr lang="en-US" sz="2400" dirty="0"/>
              <a:t>A →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| bb</a:t>
            </a:r>
            <a:r>
              <a:rPr lang="en-US" sz="2400" dirty="0" smtClean="0"/>
              <a:t>                       A </a:t>
            </a:r>
            <a:r>
              <a:rPr lang="en-US" sz="2400" dirty="0"/>
              <a:t>→ </a:t>
            </a:r>
            <a:r>
              <a:rPr lang="en-US" sz="2400" dirty="0" err="1"/>
              <a:t>aA</a:t>
            </a:r>
            <a:r>
              <a:rPr lang="en-US" sz="2400" dirty="0"/>
              <a:t>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</a:t>
            </a:r>
            <a:r>
              <a:rPr lang="en-US" sz="2400" dirty="0"/>
              <a:t>A → a</a:t>
            </a:r>
          </a:p>
          <a:p>
            <a:r>
              <a:rPr lang="en-US" sz="2400" dirty="0"/>
              <a:t>B → </a:t>
            </a:r>
            <a:r>
              <a:rPr lang="en-US" sz="2400" dirty="0" smtClean="0"/>
              <a:t>A | </a:t>
            </a:r>
            <a:r>
              <a:rPr lang="en-US" sz="2400" dirty="0" err="1" smtClean="0"/>
              <a:t>bba</a:t>
            </a:r>
            <a:r>
              <a:rPr lang="en-US" sz="2400" dirty="0" smtClean="0"/>
              <a:t>                       </a:t>
            </a:r>
            <a:r>
              <a:rPr lang="en-US" sz="2400" dirty="0"/>
              <a:t>B → </a:t>
            </a:r>
            <a:r>
              <a:rPr lang="en-US" sz="2400" dirty="0" err="1"/>
              <a:t>bB</a:t>
            </a:r>
            <a:r>
              <a:rPr lang="en-US" sz="2400" dirty="0"/>
              <a:t> |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                                                     </a:t>
            </a:r>
            <a:r>
              <a:rPr lang="en-US" sz="2400" dirty="0"/>
              <a:t>B → </a:t>
            </a:r>
            <a:r>
              <a:rPr lang="en-US" sz="2400" dirty="0" smtClean="0"/>
              <a:t>C </a:t>
            </a:r>
            <a:r>
              <a:rPr lang="en-US" sz="2400" dirty="0"/>
              <a:t>|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400" dirty="0"/>
          </a:p>
          <a:p>
            <a:r>
              <a:rPr lang="en-US" sz="2400" dirty="0" smtClean="0"/>
              <a:t>                                                                                                                     C </a:t>
            </a:r>
            <a:r>
              <a:rPr lang="en-US" sz="2400" dirty="0"/>
              <a:t>→ D 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                                                                              </a:t>
            </a:r>
            <a:r>
              <a:rPr lang="en-US" sz="2400" dirty="0" smtClean="0"/>
              <a:t>                                        </a:t>
            </a:r>
            <a:r>
              <a:rPr lang="en-US" sz="2400" dirty="0"/>
              <a:t>D → </a:t>
            </a:r>
            <a:r>
              <a:rPr lang="en-US" sz="2400" dirty="0" smtClean="0"/>
              <a:t>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                                             E </a:t>
            </a:r>
            <a:r>
              <a:rPr lang="en-US" sz="2400" dirty="0"/>
              <a:t>→ </a:t>
            </a:r>
            <a:r>
              <a:rPr lang="en-US" sz="2400" dirty="0" smtClean="0"/>
              <a:t>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120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Simplification of a CFG is the process of transforming a context-free grammar into an equivalent grammar that is easier to analyze or convert (such as into CNF or for parsing), by removing unnecessary or problematic rules and </a:t>
            </a:r>
            <a:r>
              <a:rPr lang="en-US" sz="2400" dirty="0" smtClean="0"/>
              <a:t>symbols</a:t>
            </a:r>
          </a:p>
          <a:p>
            <a:r>
              <a:rPr lang="en-US" sz="2400" dirty="0" smtClean="0"/>
              <a:t>1. </a:t>
            </a:r>
            <a:r>
              <a:rPr lang="en-US" sz="2400" dirty="0"/>
              <a:t>Remove </a:t>
            </a:r>
            <a:r>
              <a:rPr lang="el-GR" sz="2400" dirty="0"/>
              <a:t>ε-</a:t>
            </a:r>
            <a:r>
              <a:rPr lang="en-US" sz="2400" dirty="0"/>
              <a:t>productions (null productions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2. </a:t>
            </a:r>
            <a:r>
              <a:rPr lang="en-US" sz="2400" dirty="0"/>
              <a:t>Remove Unit </a:t>
            </a:r>
            <a:r>
              <a:rPr lang="en-US" sz="2400" dirty="0" smtClean="0"/>
              <a:t>Productions</a:t>
            </a:r>
          </a:p>
          <a:p>
            <a:r>
              <a:rPr lang="en-US" sz="2400" dirty="0" smtClean="0"/>
              <a:t>3. Remove </a:t>
            </a:r>
            <a:r>
              <a:rPr lang="en-US" sz="2400" dirty="0"/>
              <a:t>Useless </a:t>
            </a:r>
            <a:r>
              <a:rPr lang="en-US" sz="2400" dirty="0" smtClean="0"/>
              <a:t>Symbols</a:t>
            </a:r>
          </a:p>
          <a:p>
            <a:pPr lvl="1"/>
            <a:r>
              <a:rPr lang="en-US" sz="2400" dirty="0"/>
              <a:t>Remove </a:t>
            </a:r>
            <a:r>
              <a:rPr lang="en-US" sz="2400" b="1" dirty="0"/>
              <a:t>non-generating symbols</a:t>
            </a:r>
            <a:r>
              <a:rPr lang="en-US" sz="2400" dirty="0"/>
              <a:t>: symbols that </a:t>
            </a:r>
            <a:r>
              <a:rPr lang="en-US" sz="2400" b="1" dirty="0"/>
              <a:t>never derive a terminal string</a:t>
            </a:r>
            <a:endParaRPr lang="en-US" sz="2200" dirty="0" smtClean="0"/>
          </a:p>
          <a:p>
            <a:pPr lvl="1"/>
            <a:r>
              <a:rPr lang="en-US" sz="2200" dirty="0" smtClean="0"/>
              <a:t>Remove </a:t>
            </a:r>
            <a:r>
              <a:rPr lang="en-US" sz="2200" b="1" dirty="0"/>
              <a:t>unreachable symbols</a:t>
            </a:r>
            <a:r>
              <a:rPr lang="en-US" sz="2200" dirty="0"/>
              <a:t>: symbols that cannot be reached from the start symbol</a:t>
            </a:r>
            <a:endParaRPr lang="en-US" sz="22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90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 Remove </a:t>
            </a:r>
            <a:r>
              <a:rPr lang="en-US" sz="2400" dirty="0"/>
              <a:t>Useless </a:t>
            </a:r>
            <a:r>
              <a:rPr lang="en-US" sz="2400" dirty="0" smtClean="0"/>
              <a:t>Symbols</a:t>
            </a:r>
          </a:p>
          <a:p>
            <a:pPr lvl="1"/>
            <a:r>
              <a:rPr lang="en-US" sz="2400" dirty="0"/>
              <a:t>Remove </a:t>
            </a:r>
            <a:r>
              <a:rPr lang="en-US" sz="2400" b="1" dirty="0"/>
              <a:t>non-generating </a:t>
            </a:r>
            <a:r>
              <a:rPr lang="en-US" sz="2400" b="1" dirty="0" smtClean="0"/>
              <a:t>symbols / productions</a:t>
            </a:r>
            <a:r>
              <a:rPr lang="en-US" sz="2400" dirty="0" smtClean="0"/>
              <a:t>: </a:t>
            </a:r>
            <a:r>
              <a:rPr lang="en-US" sz="2400" dirty="0"/>
              <a:t>symbols that </a:t>
            </a:r>
            <a:r>
              <a:rPr lang="en-US" sz="2400" b="1" dirty="0"/>
              <a:t>never derive a terminal string</a:t>
            </a:r>
            <a:endParaRPr lang="en-US" sz="2200" dirty="0" smtClean="0"/>
          </a:p>
          <a:p>
            <a:pPr lvl="1"/>
            <a:r>
              <a:rPr lang="en-US" sz="2200" dirty="0" smtClean="0"/>
              <a:t>Remove </a:t>
            </a:r>
            <a:r>
              <a:rPr lang="en-US" sz="2200" b="1" dirty="0"/>
              <a:t>unreachable </a:t>
            </a:r>
            <a:r>
              <a:rPr lang="en-US" sz="2200" b="1" dirty="0" smtClean="0"/>
              <a:t>symbols / productions</a:t>
            </a:r>
            <a:r>
              <a:rPr lang="en-US" sz="2200" dirty="0" smtClean="0"/>
              <a:t>: </a:t>
            </a:r>
            <a:r>
              <a:rPr lang="en-US" sz="2200" dirty="0"/>
              <a:t>symbols that cannot be reached from the start symbol</a:t>
            </a:r>
            <a:endParaRPr lang="en-US" sz="2200" dirty="0" smtClean="0"/>
          </a:p>
          <a:p>
            <a:r>
              <a:rPr lang="en-US" sz="2400" dirty="0"/>
              <a:t>S → </a:t>
            </a:r>
            <a:r>
              <a:rPr lang="en-US" sz="2400" dirty="0" smtClean="0"/>
              <a:t>AB </a:t>
            </a:r>
            <a:r>
              <a:rPr lang="en-US" sz="2400" dirty="0"/>
              <a:t>| </a:t>
            </a:r>
            <a:r>
              <a:rPr lang="en-US" sz="2400" dirty="0" smtClean="0"/>
              <a:t>a</a:t>
            </a:r>
            <a:r>
              <a:rPr lang="en-US" sz="2400" dirty="0"/>
              <a:t>	               </a:t>
            </a:r>
            <a:r>
              <a:rPr lang="en-US" sz="2400" dirty="0" smtClean="0"/>
              <a:t>S </a:t>
            </a:r>
            <a:r>
              <a:rPr lang="en-US" sz="2400" dirty="0"/>
              <a:t>→ </a:t>
            </a:r>
            <a:r>
              <a:rPr lang="en-US" sz="2400" dirty="0" smtClean="0"/>
              <a:t>ABC| </a:t>
            </a:r>
            <a:r>
              <a:rPr lang="en-US" sz="2400" dirty="0" err="1" smtClean="0"/>
              <a:t>BaB</a:t>
            </a:r>
            <a:r>
              <a:rPr lang="en-US" sz="2400" dirty="0" smtClean="0"/>
              <a:t>                </a:t>
            </a:r>
            <a:endParaRPr lang="en-US" sz="2400" dirty="0"/>
          </a:p>
          <a:p>
            <a:r>
              <a:rPr lang="en-US" sz="2400" dirty="0"/>
              <a:t>A →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BC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 smtClean="0"/>
              <a:t>                       </a:t>
            </a:r>
            <a:r>
              <a:rPr lang="en-US" sz="2400" dirty="0"/>
              <a:t>A → </a:t>
            </a:r>
            <a:r>
              <a:rPr lang="en-US" sz="2400" dirty="0" err="1"/>
              <a:t>aA</a:t>
            </a:r>
            <a:r>
              <a:rPr lang="en-US" sz="2400" dirty="0"/>
              <a:t> |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</a:t>
            </a:r>
            <a:endParaRPr lang="en-US" sz="2400" dirty="0"/>
          </a:p>
          <a:p>
            <a:r>
              <a:rPr lang="en-US" sz="2400" dirty="0"/>
              <a:t>B → </a:t>
            </a:r>
            <a:r>
              <a:rPr lang="en-US" sz="2400" dirty="0" err="1" smtClean="0"/>
              <a:t>aB</a:t>
            </a:r>
            <a:r>
              <a:rPr lang="en-US" sz="2400" dirty="0" smtClean="0"/>
              <a:t> </a:t>
            </a:r>
            <a:r>
              <a:rPr lang="en-US" sz="2400" dirty="0"/>
              <a:t>| C</a:t>
            </a:r>
            <a:r>
              <a:rPr lang="en-US" sz="2400" dirty="0" smtClean="0"/>
              <a:t>                       </a:t>
            </a:r>
            <a:r>
              <a:rPr lang="en-US" sz="2400" dirty="0"/>
              <a:t>B → </a:t>
            </a:r>
            <a:r>
              <a:rPr lang="en-US" sz="2400" dirty="0" err="1" smtClean="0"/>
              <a:t>bBb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                                                    </a:t>
            </a:r>
          </a:p>
          <a:p>
            <a:r>
              <a:rPr lang="en-US" sz="2400" dirty="0" smtClean="0"/>
              <a:t>C </a:t>
            </a:r>
            <a:r>
              <a:rPr lang="en-US" sz="2400" dirty="0"/>
              <a:t>→ </a:t>
            </a:r>
            <a:r>
              <a:rPr lang="en-US" sz="2400" dirty="0" err="1" smtClean="0"/>
              <a:t>aC</a:t>
            </a:r>
            <a:r>
              <a:rPr lang="en-US" sz="2400" dirty="0" smtClean="0"/>
              <a:t> | B                       C </a:t>
            </a:r>
            <a:r>
              <a:rPr lang="en-US" sz="2400" dirty="0"/>
              <a:t>→ </a:t>
            </a:r>
            <a:r>
              <a:rPr lang="en-US" sz="2400" dirty="0" smtClean="0"/>
              <a:t>CA </a:t>
            </a:r>
            <a:r>
              <a:rPr lang="en-US" sz="2400" dirty="0"/>
              <a:t>|</a:t>
            </a:r>
            <a:r>
              <a:rPr lang="en-US" sz="2400" dirty="0" smtClean="0"/>
              <a:t> 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13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r>
              <a:rPr lang="en-US" dirty="0" smtClean="0"/>
              <a:t> of CFG / CFG </a:t>
            </a:r>
            <a:r>
              <a:rPr lang="en-US" b="1" dirty="0" smtClean="0"/>
              <a:t>→ </a:t>
            </a:r>
            <a:r>
              <a:rPr lang="en-US" dirty="0" smtClean="0"/>
              <a:t>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context-free grammar is in </a:t>
            </a:r>
            <a:r>
              <a:rPr lang="en-US" sz="2400" b="1" dirty="0"/>
              <a:t>Chomsky Normal </a:t>
            </a:r>
            <a:r>
              <a:rPr lang="en-US" sz="2400" b="1" dirty="0" smtClean="0"/>
              <a:t>Form (CNF)</a:t>
            </a:r>
            <a:r>
              <a:rPr lang="en-US" sz="2400" dirty="0" smtClean="0"/>
              <a:t> </a:t>
            </a:r>
            <a:r>
              <a:rPr lang="en-US" sz="2400" dirty="0"/>
              <a:t>if all of its production rules are of the following forms:</a:t>
            </a:r>
          </a:p>
          <a:p>
            <a:endParaRPr lang="en-US" sz="2400" dirty="0" smtClean="0"/>
          </a:p>
          <a:p>
            <a:r>
              <a:rPr lang="en-US" sz="2400" dirty="0" smtClean="0"/>
              <a:t>1. </a:t>
            </a:r>
            <a:r>
              <a:rPr lang="en-US" sz="2400" dirty="0" smtClean="0"/>
              <a:t>Non-Terminal variable represents </a:t>
            </a:r>
            <a:r>
              <a:rPr lang="en-US" sz="2400" dirty="0" smtClean="0">
                <a:solidFill>
                  <a:srgbClr val="FF0000"/>
                </a:solidFill>
              </a:rPr>
              <a:t>exactly two </a:t>
            </a:r>
            <a:r>
              <a:rPr lang="en-US" sz="2400" dirty="0" smtClean="0"/>
              <a:t>non-terminal variables.</a:t>
            </a:r>
          </a:p>
          <a:p>
            <a:r>
              <a:rPr lang="en-US" sz="2400" dirty="0" smtClean="0"/>
              <a:t>2</a:t>
            </a:r>
            <a:r>
              <a:rPr lang="en-US" sz="2400" dirty="0"/>
              <a:t>. Non-Terminal variable represents </a:t>
            </a:r>
            <a:r>
              <a:rPr lang="en-US" sz="2400" dirty="0">
                <a:solidFill>
                  <a:srgbClr val="FF0000"/>
                </a:solidFill>
              </a:rPr>
              <a:t>exactly </a:t>
            </a:r>
            <a:r>
              <a:rPr lang="en-US" sz="2400" dirty="0" smtClean="0">
                <a:solidFill>
                  <a:srgbClr val="FF0000"/>
                </a:solidFill>
              </a:rPr>
              <a:t>one </a:t>
            </a:r>
            <a:r>
              <a:rPr lang="en-US" sz="2400" dirty="0" smtClean="0"/>
              <a:t>terminal.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Chomsky Normal Form (CNF)</a:t>
            </a:r>
            <a:r>
              <a:rPr lang="en-US" sz="2400" dirty="0"/>
              <a:t> is a standardized way of writing a </a:t>
            </a:r>
            <a:r>
              <a:rPr lang="en-US" sz="2400" b="1" dirty="0"/>
              <a:t>Context-Free Grammar (CFG)</a:t>
            </a:r>
            <a:r>
              <a:rPr lang="en-US" sz="2400" dirty="0"/>
              <a:t> where all productions (rules) follow very specific formats. Converting a CFG to CNF is essential for </a:t>
            </a:r>
            <a:r>
              <a:rPr lang="en-US" sz="2400" b="1" dirty="0"/>
              <a:t>parsing algorithms</a:t>
            </a:r>
            <a:r>
              <a:rPr lang="en-US" sz="2400" dirty="0"/>
              <a:t> (like CYK)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76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r>
              <a:rPr lang="en-US" dirty="0" smtClean="0"/>
              <a:t> of CFG / CFG </a:t>
            </a:r>
            <a:r>
              <a:rPr lang="en-US" b="1" dirty="0" smtClean="0"/>
              <a:t>→ </a:t>
            </a:r>
            <a:r>
              <a:rPr lang="en-US" dirty="0" smtClean="0"/>
              <a:t>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context-free grammar is in </a:t>
            </a:r>
            <a:r>
              <a:rPr lang="en-US" sz="2400" b="1" dirty="0"/>
              <a:t>Chomsky Normal </a:t>
            </a:r>
            <a:r>
              <a:rPr lang="en-US" sz="2400" b="1" dirty="0" smtClean="0"/>
              <a:t>Form (CNF)</a:t>
            </a:r>
            <a:r>
              <a:rPr lang="en-US" sz="2400" dirty="0" smtClean="0"/>
              <a:t> </a:t>
            </a:r>
            <a:r>
              <a:rPr lang="en-US" sz="2400" dirty="0"/>
              <a:t>if all of its production rules are of the following forms:</a:t>
            </a:r>
          </a:p>
          <a:p>
            <a:endParaRPr lang="en-US" sz="2400" dirty="0" smtClean="0"/>
          </a:p>
          <a:p>
            <a:r>
              <a:rPr lang="en-US" sz="2400" dirty="0" smtClean="0"/>
              <a:t>1. </a:t>
            </a:r>
            <a:r>
              <a:rPr lang="en-US" sz="2400" dirty="0" smtClean="0"/>
              <a:t>Non-Terminal variable represents </a:t>
            </a:r>
            <a:r>
              <a:rPr lang="en-US" sz="2400" dirty="0" smtClean="0">
                <a:solidFill>
                  <a:srgbClr val="FF0000"/>
                </a:solidFill>
              </a:rPr>
              <a:t>exactly two </a:t>
            </a:r>
            <a:r>
              <a:rPr lang="en-US" sz="2400" dirty="0" smtClean="0"/>
              <a:t>non-terminal variables.</a:t>
            </a:r>
          </a:p>
          <a:p>
            <a:r>
              <a:rPr lang="en-US" sz="2400" dirty="0" smtClean="0"/>
              <a:t>2</a:t>
            </a:r>
            <a:r>
              <a:rPr lang="en-US" sz="2400" dirty="0"/>
              <a:t>. Non-Terminal variable represents </a:t>
            </a:r>
            <a:r>
              <a:rPr lang="en-US" sz="2400" dirty="0">
                <a:solidFill>
                  <a:srgbClr val="FF0000"/>
                </a:solidFill>
              </a:rPr>
              <a:t>exactly </a:t>
            </a:r>
            <a:r>
              <a:rPr lang="en-US" sz="2400" dirty="0" smtClean="0">
                <a:solidFill>
                  <a:srgbClr val="FF0000"/>
                </a:solidFill>
              </a:rPr>
              <a:t>one </a:t>
            </a:r>
            <a:r>
              <a:rPr lang="en-US" sz="2400" dirty="0" smtClean="0"/>
              <a:t>terminal.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Chomsky Normal Form (CNF)</a:t>
            </a:r>
            <a:r>
              <a:rPr lang="en-US" sz="2400" dirty="0"/>
              <a:t> is a standardized way of writing a </a:t>
            </a:r>
            <a:r>
              <a:rPr lang="en-US" sz="2400" b="1" dirty="0"/>
              <a:t>Context-Free Grammar (CFG)</a:t>
            </a:r>
            <a:r>
              <a:rPr lang="en-US" sz="2400" dirty="0"/>
              <a:t> where all productions (rules) follow very specific formats. Converting a CFG to CNF is essential for </a:t>
            </a:r>
            <a:r>
              <a:rPr lang="en-US" sz="2400" b="1" dirty="0"/>
              <a:t>parsing algorithms</a:t>
            </a:r>
            <a:r>
              <a:rPr lang="en-US" sz="2400" dirty="0"/>
              <a:t> (like CYK)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201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Before converting a CFG to CNF, </a:t>
            </a:r>
            <a:endParaRPr lang="en-US" sz="2400" dirty="0" smtClean="0"/>
          </a:p>
          <a:p>
            <a:r>
              <a:rPr lang="en-US" sz="2400" b="1" dirty="0" smtClean="0"/>
              <a:t>1. </a:t>
            </a:r>
            <a:r>
              <a:rPr lang="en-US" sz="2400" dirty="0" smtClean="0"/>
              <a:t>simplify </a:t>
            </a:r>
            <a:r>
              <a:rPr lang="en-US" sz="2400" dirty="0"/>
              <a:t>the grammar:</a:t>
            </a:r>
          </a:p>
          <a:p>
            <a:r>
              <a:rPr lang="en-US" b="1" dirty="0" smtClean="0"/>
              <a:t>1.1</a:t>
            </a:r>
            <a:r>
              <a:rPr lang="en-US" sz="2400" dirty="0" smtClean="0"/>
              <a:t> Remove </a:t>
            </a:r>
            <a:r>
              <a:rPr lang="el-GR" sz="2400" dirty="0"/>
              <a:t>ε-</a:t>
            </a:r>
            <a:r>
              <a:rPr lang="en-US" sz="2400" dirty="0"/>
              <a:t>productions (null rules</a:t>
            </a:r>
            <a:r>
              <a:rPr lang="en-US" sz="2400" dirty="0" smtClean="0"/>
              <a:t>)</a:t>
            </a:r>
          </a:p>
          <a:p>
            <a:r>
              <a:rPr lang="en-US" b="1" dirty="0" smtClean="0"/>
              <a:t>1.2</a:t>
            </a:r>
            <a:r>
              <a:rPr lang="en-US" sz="2400" dirty="0" smtClean="0"/>
              <a:t> Remove </a:t>
            </a:r>
            <a:r>
              <a:rPr lang="en-US" sz="2400" dirty="0"/>
              <a:t>unit productions (e.g., A → B</a:t>
            </a:r>
            <a:r>
              <a:rPr lang="en-US" sz="2400" dirty="0" smtClean="0"/>
              <a:t>)</a:t>
            </a:r>
          </a:p>
          <a:p>
            <a:r>
              <a:rPr lang="en-US" b="1" dirty="0" smtClean="0"/>
              <a:t>1.3</a:t>
            </a:r>
            <a:r>
              <a:rPr lang="en-US" sz="2400" dirty="0" smtClean="0"/>
              <a:t> Remove </a:t>
            </a:r>
            <a:r>
              <a:rPr lang="en-US" sz="2400" dirty="0"/>
              <a:t>useless symbols (non-generating and unreachable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CNF Rules:</a:t>
            </a:r>
          </a:p>
          <a:p>
            <a:r>
              <a:rPr lang="en-US" sz="2400" b="1" dirty="0" smtClean="0"/>
              <a:t>2.</a:t>
            </a:r>
            <a:r>
              <a:rPr lang="en-US" sz="2400" dirty="0" smtClean="0"/>
              <a:t> Non-Terminal variable represents </a:t>
            </a:r>
            <a:r>
              <a:rPr lang="en-US" sz="2400" dirty="0" smtClean="0">
                <a:solidFill>
                  <a:srgbClr val="FF0000"/>
                </a:solidFill>
              </a:rPr>
              <a:t>exactly two </a:t>
            </a:r>
            <a:r>
              <a:rPr lang="en-US" sz="2400" dirty="0" smtClean="0"/>
              <a:t>non-terminal variables.</a:t>
            </a:r>
          </a:p>
          <a:p>
            <a:r>
              <a:rPr lang="en-US" sz="2400" b="1" dirty="0" smtClean="0"/>
              <a:t>3.</a:t>
            </a:r>
            <a:r>
              <a:rPr lang="en-US" sz="2400" dirty="0" smtClean="0"/>
              <a:t> Non-Terminal </a:t>
            </a:r>
            <a:r>
              <a:rPr lang="en-US" sz="2400" dirty="0"/>
              <a:t>variable represents </a:t>
            </a:r>
            <a:r>
              <a:rPr lang="en-US" sz="2400" dirty="0">
                <a:solidFill>
                  <a:srgbClr val="FF0000"/>
                </a:solidFill>
              </a:rPr>
              <a:t>exactly </a:t>
            </a:r>
            <a:r>
              <a:rPr lang="en-US" sz="2400" dirty="0" smtClean="0">
                <a:solidFill>
                  <a:srgbClr val="FF0000"/>
                </a:solidFill>
              </a:rPr>
              <a:t>one </a:t>
            </a:r>
            <a:r>
              <a:rPr lang="en-US" sz="2400" dirty="0" smtClean="0"/>
              <a:t>terminal.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000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to CNF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 → </a:t>
            </a:r>
            <a:r>
              <a:rPr lang="en-US" sz="2400" dirty="0" smtClean="0"/>
              <a:t>1</a:t>
            </a:r>
            <a:r>
              <a:rPr lang="en-US" sz="2400" dirty="0"/>
              <a:t>B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smtClean="0"/>
              <a:t>0A</a:t>
            </a:r>
            <a:r>
              <a:rPr lang="en-US" sz="2400" dirty="0"/>
              <a:t>	</a:t>
            </a:r>
          </a:p>
          <a:p>
            <a:r>
              <a:rPr lang="en-US" sz="2400" dirty="0" smtClean="0"/>
              <a:t>B </a:t>
            </a:r>
            <a:r>
              <a:rPr lang="en-US" sz="2400" dirty="0"/>
              <a:t>→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1BB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0S | 1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B </a:t>
            </a:r>
            <a:r>
              <a:rPr lang="en-US" sz="2400" dirty="0"/>
              <a:t>→ </a:t>
            </a:r>
            <a:r>
              <a:rPr lang="en-US" sz="2400" dirty="0" smtClean="0"/>
              <a:t>0AA </a:t>
            </a:r>
            <a:r>
              <a:rPr lang="en-US" sz="2400" dirty="0"/>
              <a:t>| 1</a:t>
            </a:r>
            <a:r>
              <a:rPr lang="en-US" sz="2400" dirty="0" smtClean="0"/>
              <a:t>                    </a:t>
            </a:r>
          </a:p>
          <a:p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 smtClean="0"/>
              <a:t>CbA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CaB</a:t>
            </a:r>
            <a:r>
              <a:rPr lang="en-US" sz="2400" dirty="0"/>
              <a:t>	</a:t>
            </a:r>
          </a:p>
          <a:p>
            <a:r>
              <a:rPr lang="en-US" sz="2400" dirty="0"/>
              <a:t>B →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CbAA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| a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B → </a:t>
            </a:r>
            <a:r>
              <a:rPr lang="en-US" sz="2400" dirty="0" err="1" smtClean="0"/>
              <a:t>CaBB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CbS</a:t>
            </a:r>
            <a:r>
              <a:rPr lang="en-US" sz="2400" dirty="0" smtClean="0"/>
              <a:t> | b                      </a:t>
            </a:r>
            <a:endParaRPr lang="en-US" sz="2400" dirty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95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 of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Context-Free Grammar (CFG) is a 4-tuple: where −</a:t>
            </a:r>
          </a:p>
          <a:p>
            <a:pPr algn="ctr"/>
            <a:r>
              <a:rPr lang="en-US" dirty="0"/>
              <a:t>G=(V,</a:t>
            </a:r>
            <a:r>
              <a:rPr lang="el-GR" dirty="0"/>
              <a:t>Σ,</a:t>
            </a:r>
            <a:r>
              <a:rPr lang="en-US" dirty="0"/>
              <a:t>R,S)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28909"/>
              </p:ext>
            </p:extLst>
          </p:nvPr>
        </p:nvGraphicFramePr>
        <p:xfrm>
          <a:off x="1300163" y="2898956"/>
          <a:ext cx="100584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07266">
                  <a:extLst>
                    <a:ext uri="{9D8B030D-6E8A-4147-A177-3AD203B41FA5}">
                      <a16:colId xmlns:a16="http://schemas.microsoft.com/office/drawing/2014/main" val="1284580998"/>
                    </a:ext>
                  </a:extLst>
                </a:gridCol>
                <a:gridCol w="6351134">
                  <a:extLst>
                    <a:ext uri="{9D8B030D-6E8A-4147-A177-3AD203B41FA5}">
                      <a16:colId xmlns:a16="http://schemas.microsoft.com/office/drawing/2014/main" val="3518699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776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(Variables) / (Non-Terminals)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finite set of variables (also called non-terminal symbols)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27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(Terminals) </a:t>
                      </a:r>
                      <a:endParaRPr lang="el-GR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finite set of terminal symbols (disjoint from 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37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 (Production Rules)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finite set of production rules, where each rule is of the form A → α, with A ∈ V and α ∈ (V ∪ Σ)*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20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 (Start Symbol)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start variable, where S ∈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75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1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Strings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leftmost derivation is a derivation in which the leftmost non-terminal is replaced first from the sentential form.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rightmost derivation is a derivation in which rightmost non-terminal is replaced first from the sentential form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A1B</a:t>
            </a:r>
          </a:p>
          <a:p>
            <a:r>
              <a:rPr lang="en-US" sz="2400" dirty="0"/>
              <a:t>A → 0A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</a:p>
          <a:p>
            <a:r>
              <a:rPr lang="en-US" sz="2400" dirty="0"/>
              <a:t>B → 0B | 1B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r>
              <a:rPr lang="en-US" sz="2400" dirty="0"/>
              <a:t>Leftmost Derivation of 1001</a:t>
            </a:r>
          </a:p>
          <a:p>
            <a:pPr marL="0" indent="0">
              <a:buNone/>
            </a:pPr>
            <a:r>
              <a:rPr lang="en-US" sz="2400" dirty="0"/>
              <a:t> Rightmost Derivation of 1001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60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using Parse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Root Node:- represented by start symbol</a:t>
            </a:r>
          </a:p>
          <a:p>
            <a:pPr marL="0" indent="0">
              <a:buNone/>
            </a:pPr>
            <a:r>
              <a:rPr lang="en-US" sz="2400" dirty="0"/>
              <a:t> Intermediate Node:- represented by Variables</a:t>
            </a:r>
          </a:p>
          <a:p>
            <a:pPr marL="0" indent="0">
              <a:buNone/>
            </a:pPr>
            <a:r>
              <a:rPr lang="en-US" sz="2400" dirty="0"/>
              <a:t> Leaf Node:- represented by Terminals 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S → A1B</a:t>
            </a:r>
          </a:p>
          <a:p>
            <a:r>
              <a:rPr lang="en-US" sz="2400" dirty="0"/>
              <a:t>A → 0A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</a:p>
          <a:p>
            <a:r>
              <a:rPr lang="en-US" sz="2400" dirty="0"/>
              <a:t>B → 0B | 1B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r>
              <a:rPr lang="en-US" sz="2400" dirty="0"/>
              <a:t>Derivation using Parse Tree of 1001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76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 → </a:t>
            </a:r>
            <a:r>
              <a:rPr lang="en-US" sz="2400" dirty="0" err="1"/>
              <a:t>aS</a:t>
            </a:r>
            <a:r>
              <a:rPr lang="en-US" sz="2400" dirty="0"/>
              <a:t> | </a:t>
            </a:r>
            <a:r>
              <a:rPr lang="en-US" sz="2400" dirty="0" err="1"/>
              <a:t>bS</a:t>
            </a:r>
            <a:r>
              <a:rPr lang="en-US" sz="2400" dirty="0"/>
              <a:t> | a</a:t>
            </a:r>
          </a:p>
          <a:p>
            <a:r>
              <a:rPr lang="en-US" sz="2400" dirty="0"/>
              <a:t>Leftmost derivation of </a:t>
            </a:r>
            <a:r>
              <a:rPr lang="en-US" sz="2400" dirty="0" err="1"/>
              <a:t>abababa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/>
              <a:t>aA</a:t>
            </a:r>
            <a:r>
              <a:rPr lang="en-US" sz="2400" dirty="0"/>
              <a:t> | </a:t>
            </a:r>
            <a:r>
              <a:rPr lang="en-US" sz="2400" dirty="0" err="1"/>
              <a:t>bS</a:t>
            </a:r>
            <a:r>
              <a:rPr lang="en-US" sz="2400" dirty="0"/>
              <a:t> | </a:t>
            </a:r>
            <a:r>
              <a:rPr lang="el-GR" sz="2400" dirty="0"/>
              <a:t>ε  </a:t>
            </a:r>
          </a:p>
          <a:p>
            <a:r>
              <a:rPr lang="en-US" sz="2400" dirty="0"/>
              <a:t>A → </a:t>
            </a:r>
            <a:r>
              <a:rPr lang="en-US" sz="2400" dirty="0" err="1"/>
              <a:t>aS</a:t>
            </a:r>
            <a:r>
              <a:rPr lang="en-US" sz="2400" dirty="0"/>
              <a:t> |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</a:p>
          <a:p>
            <a:r>
              <a:rPr lang="en-US" sz="2400" dirty="0"/>
              <a:t>Rightmost Derivation of </a:t>
            </a:r>
            <a:r>
              <a:rPr lang="en-US" sz="2400" dirty="0" err="1"/>
              <a:t>abba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7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 → AbA  </a:t>
            </a:r>
          </a:p>
          <a:p>
            <a:r>
              <a:rPr lang="pt-BR" sz="2400" dirty="0"/>
              <a:t>A → aA | ε </a:t>
            </a:r>
          </a:p>
          <a:p>
            <a:r>
              <a:rPr lang="en-US" sz="2400" dirty="0"/>
              <a:t>Parse Tree derivation of </a:t>
            </a:r>
            <a:r>
              <a:rPr lang="en-US" sz="2400" dirty="0" err="1"/>
              <a:t>aabaa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/>
              <a:t>aA</a:t>
            </a:r>
            <a:r>
              <a:rPr lang="en-US" sz="2400" dirty="0"/>
              <a:t>  </a:t>
            </a:r>
          </a:p>
          <a:p>
            <a:r>
              <a:rPr lang="en-US" sz="2400" dirty="0"/>
              <a:t>A → </a:t>
            </a:r>
            <a:r>
              <a:rPr lang="en-US" sz="2400" dirty="0" err="1"/>
              <a:t>aA</a:t>
            </a:r>
            <a:r>
              <a:rPr lang="en-US" sz="2400" dirty="0"/>
              <a:t> | </a:t>
            </a:r>
            <a:r>
              <a:rPr lang="en-US" sz="2400" dirty="0" err="1"/>
              <a:t>bA</a:t>
            </a:r>
            <a:r>
              <a:rPr lang="en-US" sz="2400" dirty="0"/>
              <a:t> | </a:t>
            </a:r>
            <a:r>
              <a:rPr lang="el-GR" sz="2400" dirty="0"/>
              <a:t>ε </a:t>
            </a:r>
            <a:endParaRPr lang="en-US" sz="2400" dirty="0"/>
          </a:p>
          <a:p>
            <a:r>
              <a:rPr lang="en-US" sz="2400" dirty="0"/>
              <a:t>Parse Tree Derivation of </a:t>
            </a:r>
            <a:r>
              <a:rPr lang="en-US" sz="2400" dirty="0" err="1"/>
              <a:t>aaababbaba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6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 → aS | bS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Derive the following strings: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ab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aab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bab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l-GR" sz="2400" dirty="0"/>
              <a:t>ε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7760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 → </a:t>
            </a:r>
            <a:r>
              <a:rPr lang="en-US" sz="2400" dirty="0" err="1"/>
              <a:t>aSb</a:t>
            </a:r>
            <a:r>
              <a:rPr lang="en-US" sz="2400" dirty="0"/>
              <a:t>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Derive the following strings: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</a:p>
          <a:p>
            <a:r>
              <a:rPr lang="en-US" sz="2400" dirty="0" err="1"/>
              <a:t>aabb</a:t>
            </a:r>
            <a:endParaRPr lang="en-US" sz="2400" dirty="0"/>
          </a:p>
          <a:p>
            <a:r>
              <a:rPr lang="en-US" sz="2400" dirty="0" err="1"/>
              <a:t>aaabbb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29119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716</TotalTime>
  <Words>1736</Words>
  <Application>Microsoft Office PowerPoint</Application>
  <PresentationFormat>Widescreen</PresentationFormat>
  <Paragraphs>242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Retrospect</vt:lpstr>
      <vt:lpstr>Context Free Grammar</vt:lpstr>
      <vt:lpstr>Context Free Grammar</vt:lpstr>
      <vt:lpstr>Formal Definition of CFG</vt:lpstr>
      <vt:lpstr>Generate Strings from CFG</vt:lpstr>
      <vt:lpstr>Derivation using Parse Tree</vt:lpstr>
      <vt:lpstr>Derivation from CFG</vt:lpstr>
      <vt:lpstr>Derivation from CFG</vt:lpstr>
      <vt:lpstr>Derivation from CFG</vt:lpstr>
      <vt:lpstr>Derivation from CFG</vt:lpstr>
      <vt:lpstr>Derivation from CFG</vt:lpstr>
      <vt:lpstr>Derivation from CFG</vt:lpstr>
      <vt:lpstr>Designing CFG</vt:lpstr>
      <vt:lpstr>Designing CFG</vt:lpstr>
      <vt:lpstr>Designing CFG</vt:lpstr>
      <vt:lpstr>Designing CFG</vt:lpstr>
      <vt:lpstr>Ambiguous / Non-Ambiguous</vt:lpstr>
      <vt:lpstr>Ambiguous / Non-Ambiguous</vt:lpstr>
      <vt:lpstr>Ambiguous / Non-Ambiguous</vt:lpstr>
      <vt:lpstr>Simplification of CFG</vt:lpstr>
      <vt:lpstr>Simplification of CFG</vt:lpstr>
      <vt:lpstr>Simplification of CFG</vt:lpstr>
      <vt:lpstr>Simplification of CFG</vt:lpstr>
      <vt:lpstr>Simplification of CFG</vt:lpstr>
      <vt:lpstr>Simplification of CFG</vt:lpstr>
      <vt:lpstr>Normalization of CFG / CFG → CNF</vt:lpstr>
      <vt:lpstr>Normalization of CFG / CFG → CNF</vt:lpstr>
      <vt:lpstr>Conversion Steps</vt:lpstr>
      <vt:lpstr>CFG to CNF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 Bakht Imtiaz</dc:creator>
  <cp:lastModifiedBy>Zar Bakht Imtiaz</cp:lastModifiedBy>
  <cp:revision>187</cp:revision>
  <dcterms:created xsi:type="dcterms:W3CDTF">2025-03-26T09:15:50Z</dcterms:created>
  <dcterms:modified xsi:type="dcterms:W3CDTF">2025-05-30T06:33:55Z</dcterms:modified>
</cp:coreProperties>
</file>