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60" r:id="rId3"/>
    <p:sldId id="257" r:id="rId4"/>
    <p:sldId id="258" r:id="rId5"/>
    <p:sldId id="284" r:id="rId6"/>
    <p:sldId id="285" r:id="rId7"/>
    <p:sldId id="286" r:id="rId8"/>
    <p:sldId id="288" r:id="rId9"/>
    <p:sldId id="289" r:id="rId10"/>
    <p:sldId id="290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81" d="100"/>
          <a:sy n="81" d="100"/>
        </p:scale>
        <p:origin x="528" y="84"/>
      </p:cViewPr>
      <p:guideLst>
        <p:guide orient="horz" pos="2112"/>
        <p:guide pos="3840"/>
        <p:guide orient="horz" pos="22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2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90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9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5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95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75B02-5C29-4969-8085-47B6B79B3A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96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Pushdown Automata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(PDA)</a:t>
            </a:r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4: </a:t>
            </a:r>
            <a:r>
              <a:rPr lang="en-US" sz="2400" dirty="0"/>
              <a:t>Language: aⁿ bⁿ cᵐ (where n, m ≥ 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en-US" sz="2400" dirty="0"/>
              <a:t> Equal number of a’s and b’s, followed by any number of c’s.</a:t>
            </a:r>
            <a:endParaRPr lang="en-US" sz="2400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b="1" dirty="0"/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Push a</a:t>
            </a:r>
            <a:r>
              <a:rPr lang="en-US" sz="2200" dirty="0"/>
              <a:t> for each a.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Pop a</a:t>
            </a:r>
            <a:r>
              <a:rPr lang="en-US" sz="2200" dirty="0"/>
              <a:t> for each b. If no X to pop → reject.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b="1" dirty="0"/>
              <a:t>Read c’ s freely</a:t>
            </a:r>
            <a:r>
              <a:rPr lang="en-US" sz="2200" dirty="0"/>
              <a:t> (no stack operation).</a:t>
            </a:r>
          </a:p>
          <a:p>
            <a:pPr marL="292608" lv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200" dirty="0"/>
              <a:t>Accept if stack is empty and input ends.</a:t>
            </a:r>
          </a:p>
          <a:p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19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 fontScale="8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Consider the following mapping and find the correct language</a:t>
            </a:r>
          </a:p>
          <a:p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1, z</a:t>
            </a:r>
            <a:r>
              <a:rPr lang="en-US" baseline="-25000" dirty="0"/>
              <a:t>0</a:t>
            </a:r>
            <a:r>
              <a:rPr lang="en-US" dirty="0"/>
              <a:t> ) = (q</a:t>
            </a:r>
            <a:r>
              <a:rPr lang="en-US" baseline="-25000" dirty="0"/>
              <a:t>0 </a:t>
            </a:r>
            <a:r>
              <a:rPr lang="en-US" dirty="0"/>
              <a:t>,  xz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1, x ) = (q</a:t>
            </a:r>
            <a:r>
              <a:rPr lang="en-US" baseline="-25000" dirty="0"/>
              <a:t>0 </a:t>
            </a:r>
            <a:r>
              <a:rPr lang="en-US" dirty="0"/>
              <a:t>,  xx)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0</a:t>
            </a:r>
            <a:r>
              <a:rPr lang="en-US" dirty="0"/>
              <a:t> , 0,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0,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, x ) = (q</a:t>
            </a:r>
            <a:r>
              <a:rPr lang="en-US" baseline="-25000" dirty="0"/>
              <a:t>1 </a:t>
            </a:r>
            <a:r>
              <a:rPr lang="en-US" dirty="0"/>
              <a:t>, 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)</a:t>
            </a:r>
          </a:p>
          <a:p>
            <a:pPr marL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l-GR" dirty="0"/>
              <a:t>δ </a:t>
            </a:r>
            <a:r>
              <a:rPr lang="en-US" dirty="0"/>
              <a:t>( q</a:t>
            </a:r>
            <a:r>
              <a:rPr lang="en-US" baseline="-25000" dirty="0"/>
              <a:t>1</a:t>
            </a:r>
            <a:r>
              <a:rPr lang="en-US" dirty="0"/>
              <a:t> 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r>
              <a:rPr lang="en-US" dirty="0"/>
              <a:t> , z</a:t>
            </a:r>
            <a:r>
              <a:rPr lang="en-US" baseline="-25000" dirty="0"/>
              <a:t>0</a:t>
            </a:r>
            <a:r>
              <a:rPr lang="en-US" dirty="0"/>
              <a:t>  ) = (</a:t>
            </a:r>
            <a:r>
              <a:rPr lang="en-US" dirty="0" err="1"/>
              <a:t>q</a:t>
            </a:r>
            <a:r>
              <a:rPr lang="en-US" baseline="-25000" dirty="0" err="1"/>
              <a:t>F</a:t>
            </a:r>
            <a:r>
              <a:rPr lang="en-US" baseline="-25000" dirty="0"/>
              <a:t> </a:t>
            </a:r>
            <a:r>
              <a:rPr lang="en-US" dirty="0"/>
              <a:t>, , z</a:t>
            </a:r>
            <a:r>
              <a:rPr lang="en-US" baseline="-25000" dirty="0"/>
              <a:t>0</a:t>
            </a:r>
            <a:r>
              <a:rPr lang="en-US" dirty="0"/>
              <a:t> )</a:t>
            </a:r>
          </a:p>
          <a:p>
            <a:pPr marL="457200" indent="-457200">
              <a:buAutoNum type="alphaLcParenR"/>
            </a:pPr>
            <a:r>
              <a:rPr lang="en-US" sz="2400" b="1" dirty="0"/>
              <a:t>L = {1</a:t>
            </a:r>
            <a:r>
              <a:rPr lang="en-US" b="1" baseline="30000" dirty="0"/>
              <a:t>m</a:t>
            </a:r>
            <a:r>
              <a:rPr lang="en-US" b="1" dirty="0"/>
              <a:t> 0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sz="2400" b="1" dirty="0"/>
              <a:t> | m 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= {1</a:t>
            </a:r>
            <a:r>
              <a:rPr lang="en-US" b="1" baseline="30000" dirty="0"/>
              <a:t>m</a:t>
            </a:r>
            <a:r>
              <a:rPr lang="en-US" b="1" dirty="0"/>
              <a:t> 0</a:t>
            </a:r>
            <a:r>
              <a:rPr lang="en-US" b="1" baseline="30000" dirty="0"/>
              <a:t>n</a:t>
            </a:r>
            <a:r>
              <a:rPr lang="en-US" b="1" dirty="0"/>
              <a:t> </a:t>
            </a:r>
            <a:r>
              <a:rPr lang="en-US" sz="2400" b="1" dirty="0"/>
              <a:t>| m !=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= {1</a:t>
            </a:r>
            <a:r>
              <a:rPr lang="en-US" sz="2400" b="1" baseline="30000" dirty="0"/>
              <a:t>m</a:t>
            </a:r>
            <a:r>
              <a:rPr lang="en-US" sz="2400" b="1" dirty="0"/>
              <a:t> 0</a:t>
            </a:r>
            <a:r>
              <a:rPr lang="en-US" sz="2400" b="1" baseline="30000" dirty="0"/>
              <a:t>n</a:t>
            </a:r>
            <a:r>
              <a:rPr lang="en-US" sz="2400" b="1" dirty="0"/>
              <a:t> | m &gt;=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r>
              <a:rPr lang="en-US" sz="2400" b="1" dirty="0"/>
              <a:t>L = {1</a:t>
            </a:r>
            <a:r>
              <a:rPr lang="en-US" sz="2400" b="1" baseline="30000" dirty="0"/>
              <a:t>m</a:t>
            </a:r>
            <a:r>
              <a:rPr lang="en-US" sz="2400" b="1" dirty="0"/>
              <a:t> 0</a:t>
            </a:r>
            <a:r>
              <a:rPr lang="en-US" sz="2400" b="1" baseline="30000" dirty="0"/>
              <a:t>n</a:t>
            </a:r>
            <a:r>
              <a:rPr lang="en-US" sz="2400" b="1" dirty="0"/>
              <a:t> | m &lt;= n}</a:t>
            </a:r>
          </a:p>
          <a:p>
            <a:pPr marL="457200" indent="-457200">
              <a:buFont typeface="Calibri" panose="020F0502020204030204" pitchFamily="34" charset="0"/>
              <a:buAutoNum type="alphaLcParenR"/>
            </a:pPr>
            <a:endParaRPr lang="en-US" sz="2400" b="1" dirty="0"/>
          </a:p>
          <a:p>
            <a:pPr marL="457200" indent="-457200">
              <a:buFont typeface="Calibri" panose="020F0502020204030204" pitchFamily="34" charset="0"/>
              <a:buAutoNum type="alphaLcParenR"/>
            </a:pPr>
            <a:endParaRPr lang="en-US" sz="2400" b="1" dirty="0"/>
          </a:p>
          <a:p>
            <a:pPr marL="457200" indent="-457200">
              <a:buAutoNum type="alphaLcParenR"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72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PDA?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DFAs/NFAs can only recognize </a:t>
            </a:r>
            <a:r>
              <a:rPr lang="en-US" b="1" dirty="0"/>
              <a:t>regular languages</a:t>
            </a:r>
            <a:r>
              <a:rPr lang="en-US" dirty="0"/>
              <a:t>, which are limited in expressive power.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Many practical languages (like programming languages or balanced parentheses) are </a:t>
            </a:r>
            <a:r>
              <a:rPr lang="en-US" b="1" dirty="0"/>
              <a:t>not regular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PDAs can recognize </a:t>
            </a:r>
            <a:r>
              <a:rPr lang="en-US" b="1" dirty="0"/>
              <a:t>context-free languages</a:t>
            </a:r>
            <a:r>
              <a:rPr lang="en-US" dirty="0"/>
              <a:t>, such as:</a:t>
            </a:r>
          </a:p>
          <a:p>
            <a:pPr lvl="1"/>
            <a:r>
              <a:rPr lang="en-US" dirty="0"/>
              <a:t>Arithmetic expressions with parentheses</a:t>
            </a:r>
          </a:p>
          <a:p>
            <a:pPr lvl="1"/>
            <a:r>
              <a:rPr lang="en-US" dirty="0"/>
              <a:t>Palindromes of the form w </a:t>
            </a:r>
            <a:r>
              <a:rPr lang="en-US" dirty="0" err="1"/>
              <a:t>w^R</a:t>
            </a:r>
            <a:endParaRPr lang="en-US" dirty="0"/>
          </a:p>
          <a:p>
            <a:pPr lvl="1"/>
            <a:r>
              <a:rPr lang="en-US" dirty="0"/>
              <a:t>Language like aⁿbⁿ where equal counts of two symbols are required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Pushdown Automata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Pushdown Automaton (PDA)</a:t>
            </a:r>
            <a:r>
              <a:rPr lang="en-US" dirty="0"/>
              <a:t> is like a finite automaton but with an additional </a:t>
            </a:r>
            <a:r>
              <a:rPr lang="en-US" b="1" dirty="0"/>
              <a:t>stack</a:t>
            </a:r>
            <a:r>
              <a:rPr lang="en-US" dirty="0"/>
              <a:t> that allows it to store extra information. This makes it more powerful than DFA or NFA and allows it to recognize </a:t>
            </a:r>
            <a:r>
              <a:rPr lang="en-US" b="1" dirty="0"/>
              <a:t>context-free languages (CFLs)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0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b="1" dirty="0"/>
              <a:t>Pushdown Automaton (PDA)</a:t>
            </a:r>
            <a:r>
              <a:rPr lang="en-US" dirty="0"/>
              <a:t> is defined as a 7-tuple:</a:t>
            </a:r>
          </a:p>
          <a:p>
            <a:r>
              <a:rPr lang="en-US" b="1" dirty="0"/>
              <a:t>PDA = (Q, </a:t>
            </a:r>
            <a:r>
              <a:rPr lang="el-GR" b="1" dirty="0"/>
              <a:t>Σ, Γ, δ, </a:t>
            </a:r>
            <a:r>
              <a:rPr lang="en-US" b="1" dirty="0"/>
              <a:t>q₀, Z₀, F)</a:t>
            </a:r>
            <a:r>
              <a:rPr lang="en-US" dirty="0"/>
              <a:t> where:</a:t>
            </a:r>
          </a:p>
          <a:p>
            <a:r>
              <a:rPr lang="en-US" b="1" dirty="0"/>
              <a:t>Q</a:t>
            </a:r>
            <a:r>
              <a:rPr lang="en-US" dirty="0"/>
              <a:t>: Finite set of states</a:t>
            </a:r>
          </a:p>
          <a:p>
            <a:r>
              <a:rPr lang="en-US" b="1" dirty="0"/>
              <a:t>Σ</a:t>
            </a:r>
            <a:r>
              <a:rPr lang="en-US" dirty="0"/>
              <a:t>: Input alphabet</a:t>
            </a:r>
          </a:p>
          <a:p>
            <a:r>
              <a:rPr lang="en-US" b="1" dirty="0"/>
              <a:t>Γ</a:t>
            </a:r>
            <a:r>
              <a:rPr lang="en-US" dirty="0"/>
              <a:t>: Stack alphabet</a:t>
            </a:r>
          </a:p>
          <a:p>
            <a:r>
              <a:rPr lang="en-US" b="1" dirty="0"/>
              <a:t>δ</a:t>
            </a:r>
            <a:r>
              <a:rPr lang="en-US" dirty="0"/>
              <a:t>: Transition function</a:t>
            </a:r>
          </a:p>
          <a:p>
            <a:pPr lvl="1"/>
            <a:r>
              <a:rPr lang="el-GR" dirty="0"/>
              <a:t>δ:</a:t>
            </a:r>
            <a:r>
              <a:rPr lang="en-US" dirty="0"/>
              <a:t> Q × ( </a:t>
            </a:r>
            <a:r>
              <a:rPr lang="el-GR" dirty="0"/>
              <a:t>Σ</a:t>
            </a:r>
            <a:r>
              <a:rPr lang="en-US" dirty="0"/>
              <a:t> </a:t>
            </a:r>
            <a:r>
              <a:rPr lang="el-GR" dirty="0"/>
              <a:t>∪</a:t>
            </a:r>
            <a:r>
              <a:rPr lang="en-US" dirty="0"/>
              <a:t> </a:t>
            </a:r>
            <a:r>
              <a:rPr lang="el-GR" dirty="0"/>
              <a:t>{ε}</a:t>
            </a:r>
            <a:r>
              <a:rPr lang="en-US" dirty="0"/>
              <a:t> </a:t>
            </a:r>
            <a:r>
              <a:rPr lang="el-GR" dirty="0"/>
              <a:t>)</a:t>
            </a:r>
            <a:r>
              <a:rPr lang="en-US" dirty="0"/>
              <a:t> </a:t>
            </a:r>
            <a:r>
              <a:rPr lang="el-GR" dirty="0"/>
              <a:t>×</a:t>
            </a:r>
            <a:r>
              <a:rPr lang="en-US" dirty="0"/>
              <a:t> </a:t>
            </a:r>
            <a:r>
              <a:rPr lang="el-GR" dirty="0"/>
              <a:t>Γ</a:t>
            </a:r>
            <a:r>
              <a:rPr lang="en-US" dirty="0"/>
              <a:t> </a:t>
            </a:r>
            <a:r>
              <a:rPr lang="el-GR" dirty="0"/>
              <a:t>→</a:t>
            </a:r>
            <a:r>
              <a:rPr lang="en-US" dirty="0"/>
              <a:t> P (Q × </a:t>
            </a:r>
            <a:r>
              <a:rPr lang="el-GR" dirty="0"/>
              <a:t>Γ∗)</a:t>
            </a:r>
            <a:endParaRPr lang="en-US" dirty="0"/>
          </a:p>
          <a:p>
            <a:r>
              <a:rPr lang="en-US" b="1" dirty="0"/>
              <a:t>q₀</a:t>
            </a:r>
            <a:r>
              <a:rPr lang="en-US" dirty="0"/>
              <a:t>: Start state, where q₀ ​∈Q</a:t>
            </a:r>
          </a:p>
          <a:p>
            <a:r>
              <a:rPr lang="en-US" b="1" dirty="0"/>
              <a:t>Z₀</a:t>
            </a:r>
            <a:r>
              <a:rPr lang="en-US" dirty="0"/>
              <a:t>: Initial stack symbol, Z₀ ​∈ </a:t>
            </a:r>
            <a:r>
              <a:rPr lang="el-GR" dirty="0"/>
              <a:t>Γ</a:t>
            </a:r>
          </a:p>
          <a:p>
            <a:r>
              <a:rPr lang="en-US" b="1" dirty="0"/>
              <a:t>F</a:t>
            </a:r>
            <a:r>
              <a:rPr lang="en-US" dirty="0"/>
              <a:t>: Set of accepting states, F⊆Q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1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Push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Operation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b="1" dirty="0"/>
              <a:t>Example 1: Language L = { aⁿbⁿ | n ≥ 1 }</a:t>
            </a:r>
          </a:p>
          <a:p>
            <a:pPr lvl="1"/>
            <a:r>
              <a:rPr lang="en-US" sz="2200" dirty="0"/>
              <a:t>Cannot be accepted by DFA</a:t>
            </a:r>
          </a:p>
          <a:p>
            <a:pPr lvl="1"/>
            <a:r>
              <a:rPr lang="en-US" sz="2200" dirty="0"/>
              <a:t>PDA pushes a onto the stack, and pops for every b</a:t>
            </a:r>
          </a:p>
          <a:p>
            <a:pPr lvl="1"/>
            <a:r>
              <a:rPr lang="en-US" sz="2200" dirty="0"/>
              <a:t>Accepts when stack is empty and input ends</a:t>
            </a:r>
          </a:p>
          <a:p>
            <a:pPr marL="201168" lvl="1" indent="0">
              <a:buNone/>
            </a:pPr>
            <a:endParaRPr lang="en-US" sz="2200" dirty="0"/>
          </a:p>
          <a:p>
            <a:r>
              <a:rPr lang="en-US" sz="2400" b="1" dirty="0"/>
              <a:t>Example 2: Language L = {</a:t>
            </a:r>
            <a:r>
              <a:rPr lang="en-US" b="1" dirty="0"/>
              <a:t>aⁿb</a:t>
            </a:r>
            <a:r>
              <a:rPr lang="en-US" b="1" baseline="30000" dirty="0"/>
              <a:t>2n</a:t>
            </a:r>
            <a:r>
              <a:rPr lang="en-US" sz="2400" b="1" dirty="0"/>
              <a:t>| n ≥ 1 }</a:t>
            </a:r>
          </a:p>
          <a:p>
            <a:pPr lvl="1"/>
            <a:r>
              <a:rPr lang="en-US" sz="2200" b="1" dirty="0"/>
              <a:t>Start state</a:t>
            </a:r>
            <a:r>
              <a:rPr lang="en-US" sz="2200" dirty="0"/>
              <a:t>: Read all as and push X onto the stack for each a.</a:t>
            </a:r>
          </a:p>
          <a:p>
            <a:pPr lvl="1"/>
            <a:r>
              <a:rPr lang="en-US" sz="2200" b="1" dirty="0"/>
              <a:t>Switch to b-phase</a:t>
            </a:r>
            <a:r>
              <a:rPr lang="en-US" sz="2200" dirty="0"/>
              <a:t>: For </a:t>
            </a:r>
            <a:r>
              <a:rPr lang="en-US" sz="2200" b="1" dirty="0"/>
              <a:t>every 2 </a:t>
            </a:r>
            <a:r>
              <a:rPr lang="en-US" sz="2200" b="1" dirty="0" err="1"/>
              <a:t>bs</a:t>
            </a:r>
            <a:r>
              <a:rPr lang="en-US" sz="2200" dirty="0"/>
              <a:t>, pop </a:t>
            </a:r>
            <a:r>
              <a:rPr lang="en-US" sz="2200" b="1" dirty="0"/>
              <a:t>one X</a:t>
            </a:r>
            <a:r>
              <a:rPr lang="en-US" sz="2200" dirty="0"/>
              <a:t>.</a:t>
            </a:r>
          </a:p>
          <a:p>
            <a:pPr lvl="1"/>
            <a:r>
              <a:rPr lang="en-US" sz="2200" b="1" dirty="0"/>
              <a:t>Accept if</a:t>
            </a:r>
            <a:r>
              <a:rPr lang="en-US" sz="2200" dirty="0"/>
              <a:t> input ends and stack is empty.</a:t>
            </a:r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Languages Recognized by PDA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b="1" dirty="0"/>
              <a:t>Example 3: L = { w ∈ {a, b}* |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wcw</a:t>
            </a:r>
            <a:r>
              <a:rPr lang="en-US" sz="2400" b="1" baseline="30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/>
              <a:t>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/>
              <a:t>PDA can check if input is the same forwards and backwards using stack to reverse and compare</a:t>
            </a:r>
          </a:p>
          <a:p>
            <a:pPr marL="0" indent="0">
              <a:buNone/>
            </a:pPr>
            <a:endParaRPr lang="en-US" sz="2400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172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805</TotalTime>
  <Words>589</Words>
  <Application>Microsoft Office PowerPoint</Application>
  <PresentationFormat>Widescreen</PresentationFormat>
  <Paragraphs>68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Pushdown Automata</vt:lpstr>
      <vt:lpstr>Why Do We Need PDA?</vt:lpstr>
      <vt:lpstr>Pushdown Automata</vt:lpstr>
      <vt:lpstr>Formal Definition of PDA</vt:lpstr>
      <vt:lpstr>Push Operation</vt:lpstr>
      <vt:lpstr>Pop Operation</vt:lpstr>
      <vt:lpstr>Skip Operation</vt:lpstr>
      <vt:lpstr>Examples of Languages Recognized by PDA</vt:lpstr>
      <vt:lpstr>Examples of Languages Recognized by PDA</vt:lpstr>
      <vt:lpstr>Examples of Languages Recognized by PDA</vt:lpstr>
      <vt:lpstr>Examples of Languages Recognized by PDA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225</cp:revision>
  <dcterms:created xsi:type="dcterms:W3CDTF">2025-03-26T09:15:50Z</dcterms:created>
  <dcterms:modified xsi:type="dcterms:W3CDTF">2025-06-10T10:28:59Z</dcterms:modified>
</cp:coreProperties>
</file>