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0" r:id="rId3"/>
    <p:sldId id="257" r:id="rId4"/>
    <p:sldId id="258" r:id="rId5"/>
    <p:sldId id="284" r:id="rId6"/>
    <p:sldId id="285" r:id="rId7"/>
    <p:sldId id="286" r:id="rId8"/>
    <p:sldId id="288" r:id="rId9"/>
    <p:sldId id="289" r:id="rId10"/>
    <p:sldId id="292" r:id="rId11"/>
    <p:sldId id="293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 showGuides="1">
      <p:cViewPr varScale="1">
        <p:scale>
          <a:sx n="81" d="100"/>
          <a:sy n="81" d="100"/>
        </p:scale>
        <p:origin x="528" y="84"/>
      </p:cViewPr>
      <p:guideLst>
        <p:guide orient="horz" pos="2112"/>
        <p:guide pos="384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BE4B-3817-457B-BE02-97578BB3913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5B02-5C29-4969-8085-47B6B79B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8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7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21F285-F9B8-4CC8-A6FC-A5922B83352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Pushdown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(PDA)</a:t>
            </a:r>
          </a:p>
        </p:txBody>
      </p:sp>
    </p:spTree>
    <p:extLst>
      <p:ext uri="{BB962C8B-B14F-4D97-AF65-F5344CB8AC3E}">
        <p14:creationId xmlns:p14="http://schemas.microsoft.com/office/powerpoint/2010/main" val="161010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10: Language: a</a:t>
            </a:r>
            <a:r>
              <a:rPr lang="en-US" b="1" dirty="0"/>
              <a:t>ⁿ</a:t>
            </a:r>
            <a:r>
              <a:rPr lang="en-US" b="1" baseline="30000" dirty="0"/>
              <a:t>+m</a:t>
            </a:r>
            <a:r>
              <a:rPr lang="en-US" sz="2400" b="1" dirty="0"/>
              <a:t> 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m</a:t>
            </a:r>
            <a:r>
              <a:rPr lang="en-US" sz="2400" b="1" dirty="0"/>
              <a:t> </a:t>
            </a:r>
            <a:r>
              <a:rPr lang="en-US" sz="2400" b="1" dirty="0" err="1"/>
              <a:t>c</a:t>
            </a:r>
            <a:r>
              <a:rPr lang="en-US" sz="2400" b="1" baseline="30000" dirty="0" err="1"/>
              <a:t>n</a:t>
            </a:r>
            <a:r>
              <a:rPr lang="en-US" sz="2400" b="1" dirty="0"/>
              <a:t> (where n, m ≥ 1)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Example 11: Language: </a:t>
            </a:r>
            <a:r>
              <a:rPr lang="en-US" sz="2800" b="1" dirty="0"/>
              <a:t>a</a:t>
            </a:r>
            <a:r>
              <a:rPr lang="en-US" sz="2400" b="1" baseline="30000" dirty="0"/>
              <a:t>m</a:t>
            </a:r>
            <a:r>
              <a:rPr lang="en-US" sz="2400" b="1" dirty="0"/>
              <a:t> 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m+n</a:t>
            </a:r>
            <a:r>
              <a:rPr lang="en-US" sz="2400" b="1" dirty="0"/>
              <a:t> </a:t>
            </a:r>
            <a:r>
              <a:rPr lang="en-US" sz="2400" b="1" dirty="0" err="1"/>
              <a:t>c</a:t>
            </a:r>
            <a:r>
              <a:rPr lang="en-US" sz="2400" b="1" baseline="30000" dirty="0" err="1"/>
              <a:t>n</a:t>
            </a:r>
            <a:r>
              <a:rPr lang="en-US" sz="2400" b="1" dirty="0"/>
              <a:t> (where n, m ≥ 1)</a:t>
            </a:r>
          </a:p>
          <a:p>
            <a:pPr marL="201168" lvl="1" indent="0">
              <a:buNone/>
            </a:pPr>
            <a:endParaRPr lang="en-US" sz="2200" dirty="0"/>
          </a:p>
          <a:p>
            <a:r>
              <a:rPr lang="en-US" sz="2400" b="1" dirty="0"/>
              <a:t>Example 12: Language: aⁿ 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m</a:t>
            </a:r>
            <a:r>
              <a:rPr lang="en-US" sz="2400" b="1" dirty="0"/>
              <a:t> </a:t>
            </a:r>
            <a:r>
              <a:rPr lang="en-US" sz="2800" b="1" dirty="0"/>
              <a:t>c</a:t>
            </a:r>
            <a:r>
              <a:rPr lang="en-US" sz="2400" b="1" dirty="0"/>
              <a:t>ⁿ</a:t>
            </a:r>
            <a:r>
              <a:rPr lang="en-US" sz="2400" b="1" baseline="30000" dirty="0"/>
              <a:t>+m</a:t>
            </a:r>
            <a:r>
              <a:rPr lang="en-US" sz="2400" b="1" dirty="0"/>
              <a:t> (where n, m ≥ 1)</a:t>
            </a:r>
          </a:p>
          <a:p>
            <a:endParaRPr lang="en-US" sz="2400" b="1" dirty="0"/>
          </a:p>
          <a:p>
            <a:r>
              <a:rPr lang="en-US" sz="2400" b="1" dirty="0"/>
              <a:t>Example 13:Language: aⁿ 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n</a:t>
            </a:r>
            <a:r>
              <a:rPr lang="en-US" sz="2400" b="1" dirty="0"/>
              <a:t> </a:t>
            </a:r>
            <a:r>
              <a:rPr lang="en-US" sz="2800" b="1" dirty="0"/>
              <a:t>c</a:t>
            </a:r>
            <a:r>
              <a:rPr lang="en-US" sz="2400" b="1" baseline="30000" dirty="0"/>
              <a:t>m</a:t>
            </a:r>
            <a:r>
              <a:rPr lang="en-US" sz="2400" b="1" dirty="0"/>
              <a:t> </a:t>
            </a:r>
            <a:r>
              <a:rPr lang="en-US" sz="2800" b="1" dirty="0" err="1"/>
              <a:t>d</a:t>
            </a:r>
            <a:r>
              <a:rPr lang="en-US" sz="2400" b="1" baseline="30000" dirty="0" err="1"/>
              <a:t>m</a:t>
            </a:r>
            <a:r>
              <a:rPr lang="en-US" sz="2400" b="1" dirty="0"/>
              <a:t> (where n, m ≥ 1)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506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Example 14: L = { w ∈ {a, b}+ |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</a:t>
            </a:r>
            <a:r>
              <a:rPr lang="en-US" sz="24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/>
              <a:t>} over even palindrome. 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non-deterministic PDA (NPDA)</a:t>
            </a:r>
            <a:r>
              <a:rPr lang="en-US" sz="2400" dirty="0"/>
              <a:t> can make </a:t>
            </a:r>
            <a:r>
              <a:rPr lang="en-US" sz="2400" b="1" dirty="0"/>
              <a:t>multiple moves</a:t>
            </a:r>
            <a:r>
              <a:rPr lang="en-US" sz="2400" dirty="0"/>
              <a:t> from the same state and input by guessing or branching, which makes it more powerful for recognizing </a:t>
            </a:r>
            <a:r>
              <a:rPr lang="en-US" sz="2400" b="1" dirty="0"/>
              <a:t>context-free languages</a:t>
            </a:r>
            <a:r>
              <a:rPr lang="en-US" sz="2400" dirty="0"/>
              <a:t> like palindromes.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Example 15: L = { w ∈ {a, b}* |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ww</a:t>
            </a:r>
            <a:r>
              <a:rPr lang="en-US" sz="24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/>
              <a:t>} over odd palindrome. </a:t>
            </a: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62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Consider the following mapping and find the correct language</a:t>
            </a:r>
          </a:p>
          <a:p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0</a:t>
            </a:r>
            <a:r>
              <a:rPr lang="en-US" dirty="0"/>
              <a:t> , 1, z</a:t>
            </a:r>
            <a:r>
              <a:rPr lang="en-US" baseline="-25000" dirty="0"/>
              <a:t>0</a:t>
            </a:r>
            <a:r>
              <a:rPr lang="en-US" dirty="0"/>
              <a:t> ) = (q</a:t>
            </a:r>
            <a:r>
              <a:rPr lang="en-US" baseline="-25000" dirty="0"/>
              <a:t>0 </a:t>
            </a:r>
            <a:r>
              <a:rPr lang="en-US" dirty="0"/>
              <a:t>,  xz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0</a:t>
            </a:r>
            <a:r>
              <a:rPr lang="en-US" dirty="0"/>
              <a:t> , 1, x ) = (q</a:t>
            </a:r>
            <a:r>
              <a:rPr lang="en-US" baseline="-25000" dirty="0"/>
              <a:t>0 </a:t>
            </a:r>
            <a:r>
              <a:rPr lang="en-US" dirty="0"/>
              <a:t>,  xx)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0</a:t>
            </a:r>
            <a:r>
              <a:rPr lang="en-US" dirty="0"/>
              <a:t> , 0, x ) = (q</a:t>
            </a:r>
            <a:r>
              <a:rPr lang="en-US" baseline="-25000" dirty="0"/>
              <a:t>1 </a:t>
            </a:r>
            <a:r>
              <a:rPr lang="en-US" dirty="0"/>
              <a:t>,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 , 0, x ) = (q</a:t>
            </a:r>
            <a:r>
              <a:rPr lang="en-US" baseline="-25000" dirty="0"/>
              <a:t>1 </a:t>
            </a:r>
            <a:r>
              <a:rPr lang="en-US" dirty="0"/>
              <a:t>,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, x ) = (q</a:t>
            </a:r>
            <a:r>
              <a:rPr lang="en-US" baseline="-25000" dirty="0"/>
              <a:t>1 </a:t>
            </a:r>
            <a:r>
              <a:rPr lang="en-US" dirty="0"/>
              <a:t>,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 , z</a:t>
            </a:r>
            <a:r>
              <a:rPr lang="en-US" baseline="-25000" dirty="0"/>
              <a:t>0</a:t>
            </a:r>
            <a:r>
              <a:rPr lang="en-US" dirty="0"/>
              <a:t>  ) = (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/>
              <a:t>, , z</a:t>
            </a:r>
            <a:r>
              <a:rPr lang="en-US" baseline="-25000" dirty="0"/>
              <a:t>0</a:t>
            </a:r>
            <a:r>
              <a:rPr lang="en-US" dirty="0"/>
              <a:t> )</a:t>
            </a:r>
          </a:p>
          <a:p>
            <a:pPr marL="457200" indent="-457200">
              <a:buAutoNum type="alphaLcParenR"/>
            </a:pPr>
            <a:r>
              <a:rPr lang="en-US" sz="2400" b="1" dirty="0"/>
              <a:t>L = {</a:t>
            </a:r>
            <a:r>
              <a:rPr lang="en-US" b="1" dirty="0"/>
              <a:t>1</a:t>
            </a:r>
            <a:r>
              <a:rPr lang="en-US" b="1" baseline="30000" dirty="0"/>
              <a:t>m</a:t>
            </a:r>
            <a:r>
              <a:rPr lang="en-US" b="1" dirty="0"/>
              <a:t> 0</a:t>
            </a:r>
            <a:r>
              <a:rPr lang="en-US" b="1" baseline="30000" dirty="0"/>
              <a:t>n</a:t>
            </a:r>
            <a:r>
              <a:rPr lang="en-US" b="1" dirty="0"/>
              <a:t> </a:t>
            </a:r>
            <a:r>
              <a:rPr lang="en-US" sz="2400" b="1" dirty="0"/>
              <a:t> | m 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r>
              <a:rPr lang="en-US" sz="2400" b="1" dirty="0"/>
              <a:t>L </a:t>
            </a:r>
            <a:r>
              <a:rPr lang="en-US" sz="2400" b="1"/>
              <a:t>= {</a:t>
            </a:r>
            <a:r>
              <a:rPr lang="en-US" sz="2400" b="1" dirty="0"/>
              <a:t>1</a:t>
            </a:r>
            <a:r>
              <a:rPr lang="en-US" b="1" baseline="30000"/>
              <a:t>m</a:t>
            </a:r>
            <a:r>
              <a:rPr lang="en-US" b="1"/>
              <a:t> </a:t>
            </a:r>
            <a:r>
              <a:rPr lang="en-US" b="1" dirty="0"/>
              <a:t>0</a:t>
            </a:r>
            <a:r>
              <a:rPr lang="en-US" b="1" baseline="30000" dirty="0"/>
              <a:t>n</a:t>
            </a:r>
            <a:r>
              <a:rPr lang="en-US" b="1" dirty="0"/>
              <a:t> </a:t>
            </a:r>
            <a:r>
              <a:rPr lang="en-US" sz="2400" b="1" dirty="0"/>
              <a:t>| m !=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r>
              <a:rPr lang="en-US" sz="2400" b="1" dirty="0"/>
              <a:t>L = {1</a:t>
            </a:r>
            <a:r>
              <a:rPr lang="en-US" sz="2400" b="1" baseline="30000" dirty="0"/>
              <a:t>m</a:t>
            </a:r>
            <a:r>
              <a:rPr lang="en-US" sz="2400" b="1" dirty="0"/>
              <a:t> 0</a:t>
            </a:r>
            <a:r>
              <a:rPr lang="en-US" sz="2400" b="1" baseline="30000" dirty="0"/>
              <a:t>n</a:t>
            </a:r>
            <a:r>
              <a:rPr lang="en-US" sz="2400" b="1" dirty="0"/>
              <a:t> | m &gt;=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r>
              <a:rPr lang="en-US" sz="2400" b="1" dirty="0"/>
              <a:t>L = {1</a:t>
            </a:r>
            <a:r>
              <a:rPr lang="en-US" sz="2400" b="1" baseline="30000" dirty="0"/>
              <a:t>m</a:t>
            </a:r>
            <a:r>
              <a:rPr lang="en-US" sz="2400" b="1" dirty="0"/>
              <a:t> 0</a:t>
            </a:r>
            <a:r>
              <a:rPr lang="en-US" sz="2400" b="1" baseline="30000" dirty="0"/>
              <a:t>n</a:t>
            </a:r>
            <a:r>
              <a:rPr lang="en-US" sz="2400" b="1" dirty="0"/>
              <a:t> | m &lt;=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endParaRPr lang="en-US" sz="2400" b="1" dirty="0"/>
          </a:p>
          <a:p>
            <a:pPr marL="457200" indent="-457200">
              <a:buFont typeface="Calibri" panose="020F0502020204030204" pitchFamily="34" charset="0"/>
              <a:buAutoNum type="alphaLcParenR"/>
            </a:pPr>
            <a:endParaRPr lang="en-US" sz="2400" b="1" dirty="0"/>
          </a:p>
          <a:p>
            <a:pPr marL="457200" indent="-457200">
              <a:buAutoNum type="alphaLcParenR"/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2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PDA?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DFAs/NFAs can only recognize </a:t>
            </a:r>
            <a:r>
              <a:rPr lang="en-US" b="1" dirty="0"/>
              <a:t>regular languages</a:t>
            </a:r>
            <a:r>
              <a:rPr lang="en-US" dirty="0"/>
              <a:t>, which are limited in expressive power.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Many practical languages (like programming languages or balanced parentheses) are </a:t>
            </a:r>
            <a:r>
              <a:rPr lang="en-US" b="1" dirty="0"/>
              <a:t>not regular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PDAs can recognize </a:t>
            </a:r>
            <a:r>
              <a:rPr lang="en-US" b="1" dirty="0"/>
              <a:t>context-free languages</a:t>
            </a:r>
            <a:r>
              <a:rPr lang="en-US" dirty="0"/>
              <a:t>, such as:</a:t>
            </a:r>
          </a:p>
          <a:p>
            <a:pPr lvl="1"/>
            <a:r>
              <a:rPr lang="en-US" dirty="0"/>
              <a:t>Arithmetic expressions with parentheses</a:t>
            </a:r>
          </a:p>
          <a:p>
            <a:pPr lvl="1"/>
            <a:r>
              <a:rPr lang="en-US" dirty="0"/>
              <a:t>Palindromes of the form w </a:t>
            </a:r>
            <a:r>
              <a:rPr lang="en-US" dirty="0" err="1"/>
              <a:t>w^R</a:t>
            </a:r>
            <a:endParaRPr lang="en-US" dirty="0"/>
          </a:p>
          <a:p>
            <a:pPr lvl="1"/>
            <a:r>
              <a:rPr lang="en-US" dirty="0"/>
              <a:t>Language like aⁿbⁿ where equal counts of two symbols are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0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Pushdown Automaton (PDA)</a:t>
            </a:r>
            <a:r>
              <a:rPr lang="en-US" dirty="0"/>
              <a:t> is like a finite automaton but with an additional </a:t>
            </a:r>
            <a:r>
              <a:rPr lang="en-US" b="1" dirty="0"/>
              <a:t>stack</a:t>
            </a:r>
            <a:r>
              <a:rPr lang="en-US" dirty="0"/>
              <a:t> that allows it to store extra information. This makes it more powerful than DFA or NFA and allows it to recognize </a:t>
            </a:r>
            <a:r>
              <a:rPr lang="en-US" b="1" dirty="0"/>
              <a:t>context-free languages (CFLs)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 of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Pushdown Automaton (PDA)</a:t>
            </a:r>
            <a:r>
              <a:rPr lang="en-US" dirty="0"/>
              <a:t> is defined as a 7-tuple:</a:t>
            </a:r>
          </a:p>
          <a:p>
            <a:r>
              <a:rPr lang="en-US" b="1" dirty="0"/>
              <a:t>PDA = (Q, </a:t>
            </a:r>
            <a:r>
              <a:rPr lang="el-GR" b="1" dirty="0"/>
              <a:t>Σ, Γ, δ, </a:t>
            </a:r>
            <a:r>
              <a:rPr lang="en-US" b="1" dirty="0"/>
              <a:t>q₀, Z₀, F)</a:t>
            </a:r>
            <a:r>
              <a:rPr lang="en-US" dirty="0"/>
              <a:t> where:</a:t>
            </a:r>
          </a:p>
          <a:p>
            <a:r>
              <a:rPr lang="en-US" b="1" dirty="0"/>
              <a:t>Q</a:t>
            </a:r>
            <a:r>
              <a:rPr lang="en-US" dirty="0"/>
              <a:t>: Finite set of states</a:t>
            </a:r>
          </a:p>
          <a:p>
            <a:r>
              <a:rPr lang="en-US" b="1" dirty="0"/>
              <a:t>Σ</a:t>
            </a:r>
            <a:r>
              <a:rPr lang="en-US" dirty="0"/>
              <a:t>: Input alphabet</a:t>
            </a:r>
          </a:p>
          <a:p>
            <a:r>
              <a:rPr lang="en-US" b="1" dirty="0"/>
              <a:t>Γ</a:t>
            </a:r>
            <a:r>
              <a:rPr lang="en-US" dirty="0"/>
              <a:t>: Stack alphabet</a:t>
            </a:r>
          </a:p>
          <a:p>
            <a:r>
              <a:rPr lang="en-US" b="1" dirty="0"/>
              <a:t>δ</a:t>
            </a:r>
            <a:r>
              <a:rPr lang="en-US" dirty="0"/>
              <a:t>: Transition function</a:t>
            </a:r>
          </a:p>
          <a:p>
            <a:pPr lvl="1"/>
            <a:r>
              <a:rPr lang="el-GR" dirty="0"/>
              <a:t>δ:</a:t>
            </a:r>
            <a:r>
              <a:rPr lang="en-US" dirty="0"/>
              <a:t> Q × (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l-GR" dirty="0"/>
              <a:t>∪</a:t>
            </a:r>
            <a:r>
              <a:rPr lang="en-US" dirty="0"/>
              <a:t> </a:t>
            </a:r>
            <a:r>
              <a:rPr lang="el-GR" dirty="0"/>
              <a:t>{ε}</a:t>
            </a:r>
            <a:r>
              <a:rPr lang="en-US" dirty="0"/>
              <a:t> 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×</a:t>
            </a:r>
            <a:r>
              <a:rPr lang="en-US" dirty="0"/>
              <a:t>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→</a:t>
            </a:r>
            <a:r>
              <a:rPr lang="en-US" dirty="0"/>
              <a:t> P (Q × </a:t>
            </a:r>
            <a:r>
              <a:rPr lang="el-GR" dirty="0"/>
              <a:t>Γ∗)</a:t>
            </a:r>
            <a:endParaRPr lang="en-US" dirty="0"/>
          </a:p>
          <a:p>
            <a:r>
              <a:rPr lang="en-US" b="1" dirty="0"/>
              <a:t>q₀</a:t>
            </a:r>
            <a:r>
              <a:rPr lang="en-US" dirty="0"/>
              <a:t>: Start state, where q₀ ​∈Q</a:t>
            </a:r>
          </a:p>
          <a:p>
            <a:r>
              <a:rPr lang="en-US" b="1" dirty="0"/>
              <a:t>Z₀</a:t>
            </a:r>
            <a:r>
              <a:rPr lang="en-US" dirty="0"/>
              <a:t>: Initial stack symbol, Z₀ ​∈ </a:t>
            </a:r>
            <a:r>
              <a:rPr lang="el-GR" dirty="0"/>
              <a:t>Γ</a:t>
            </a:r>
          </a:p>
          <a:p>
            <a:r>
              <a:rPr lang="en-US" b="1" dirty="0"/>
              <a:t>F</a:t>
            </a:r>
            <a:r>
              <a:rPr lang="en-US" dirty="0"/>
              <a:t>: Set of accepting states, F⊆Q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1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7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6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Example 1: Language L = { aⁿbⁿ | n ≥ 1 }</a:t>
            </a:r>
          </a:p>
          <a:p>
            <a:pPr marL="201168" lvl="1" indent="0">
              <a:buNone/>
            </a:pPr>
            <a:endParaRPr lang="en-US" sz="2200" dirty="0"/>
          </a:p>
          <a:p>
            <a:r>
              <a:rPr lang="en-US" sz="2400" b="1" dirty="0"/>
              <a:t>Example 2: Language L = {</a:t>
            </a:r>
            <a:r>
              <a:rPr lang="en-US" b="1" dirty="0"/>
              <a:t>aⁿb</a:t>
            </a:r>
            <a:r>
              <a:rPr lang="en-US" b="1" baseline="30000" dirty="0"/>
              <a:t>2n</a:t>
            </a:r>
            <a:r>
              <a:rPr lang="en-US" sz="2400" b="1" dirty="0"/>
              <a:t>| n ≥ 1 }</a:t>
            </a:r>
          </a:p>
          <a:p>
            <a:endParaRPr lang="en-US" sz="2400" b="1" dirty="0"/>
          </a:p>
          <a:p>
            <a:r>
              <a:rPr lang="en-US" sz="2400" b="1" dirty="0"/>
              <a:t>Example 3: Language L = {</a:t>
            </a:r>
            <a:r>
              <a:rPr lang="en-US" b="1" dirty="0"/>
              <a:t>a</a:t>
            </a:r>
            <a:r>
              <a:rPr lang="en-US" b="1" baseline="30000" dirty="0"/>
              <a:t>2</a:t>
            </a:r>
            <a:r>
              <a:rPr lang="en-US" b="1" dirty="0"/>
              <a:t>ⁿ</a:t>
            </a:r>
            <a:r>
              <a:rPr lang="en-US" b="1" dirty="0" err="1"/>
              <a:t>b</a:t>
            </a:r>
            <a:r>
              <a:rPr lang="en-US" b="1" baseline="30000" dirty="0" err="1"/>
              <a:t>n</a:t>
            </a:r>
            <a:r>
              <a:rPr lang="en-US" sz="2400" b="1" dirty="0"/>
              <a:t>| n ≥ 1 }</a:t>
            </a:r>
          </a:p>
          <a:p>
            <a:endParaRPr lang="en-US" sz="2400" b="1" dirty="0"/>
          </a:p>
          <a:p>
            <a:r>
              <a:rPr lang="en-US" sz="2400" b="1" dirty="0"/>
              <a:t>Example 4: Language L = {aⁿb</a:t>
            </a:r>
            <a:r>
              <a:rPr lang="en-US" sz="2400" b="1" baseline="30000" dirty="0"/>
              <a:t>2n+1</a:t>
            </a:r>
            <a:r>
              <a:rPr lang="en-US" sz="2400" b="1" dirty="0"/>
              <a:t>| n ≥ 1 }</a:t>
            </a:r>
          </a:p>
          <a:p>
            <a:endParaRPr lang="en-US" sz="2400" b="1" dirty="0"/>
          </a:p>
          <a:p>
            <a:r>
              <a:rPr lang="en-US" sz="2400" b="1" dirty="0"/>
              <a:t>Example 5: Language L = Equal Number of a’s and b’s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7760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Example 6: L = { w ∈ {a, b}* |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wcw</a:t>
            </a:r>
            <a:r>
              <a:rPr lang="en-US" sz="24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/>
              <a:t>}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Example 7: Language L = {a</a:t>
            </a:r>
            <a:r>
              <a:rPr lang="en-US" b="1" dirty="0"/>
              <a:t>ⁿ</a:t>
            </a:r>
            <a:r>
              <a:rPr lang="en-US" sz="2400" b="1" dirty="0" err="1"/>
              <a:t>b</a:t>
            </a:r>
            <a:r>
              <a:rPr lang="en-US" b="1" baseline="30000" dirty="0" err="1"/>
              <a:t>m</a:t>
            </a:r>
            <a:r>
              <a:rPr lang="en-US" sz="2400" b="1" dirty="0"/>
              <a:t> | n &lt;=m and n, m ≥ 1 }</a:t>
            </a:r>
          </a:p>
          <a:p>
            <a:pPr marL="201168" lvl="1" indent="0">
              <a:buNone/>
            </a:pPr>
            <a:endParaRPr lang="en-US" sz="2200" dirty="0"/>
          </a:p>
          <a:p>
            <a:r>
              <a:rPr lang="en-US" sz="2400" b="1" dirty="0"/>
              <a:t>Example 8: Language: aⁿ bⁿ cᵐ (where n, m ≥ 1)</a:t>
            </a:r>
          </a:p>
          <a:p>
            <a:endParaRPr lang="en-US" sz="2400" b="1" dirty="0"/>
          </a:p>
          <a:p>
            <a:r>
              <a:rPr lang="en-US" sz="2400" b="1" dirty="0"/>
              <a:t>Example 9: Language: aⁿ 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m</a:t>
            </a:r>
            <a:r>
              <a:rPr lang="en-US" sz="2400" b="1" dirty="0"/>
              <a:t> </a:t>
            </a:r>
            <a:r>
              <a:rPr lang="en-US" sz="2400" b="1" dirty="0" err="1"/>
              <a:t>c</a:t>
            </a:r>
            <a:r>
              <a:rPr lang="en-US" b="1" baseline="30000" dirty="0" err="1"/>
              <a:t>n</a:t>
            </a:r>
            <a:r>
              <a:rPr lang="en-US" sz="2400" b="1" dirty="0"/>
              <a:t> (where n, m ≥ 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17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834</TotalTime>
  <Words>681</Words>
  <Application>Microsoft Office PowerPoint</Application>
  <PresentationFormat>Widescreen</PresentationFormat>
  <Paragraphs>84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Pushdown Automata</vt:lpstr>
      <vt:lpstr>Why Do We Need PDA?</vt:lpstr>
      <vt:lpstr>Pushdown Automata</vt:lpstr>
      <vt:lpstr>Formal Definition of PDA</vt:lpstr>
      <vt:lpstr>Push Operation</vt:lpstr>
      <vt:lpstr>Pop Operation</vt:lpstr>
      <vt:lpstr>Skip Operation</vt:lpstr>
      <vt:lpstr>Examples of Languages Recognized by PDA</vt:lpstr>
      <vt:lpstr>Examples of Languages Recognized by PDA</vt:lpstr>
      <vt:lpstr>Examples of Languages Recognized by PDA</vt:lpstr>
      <vt:lpstr>Examples of Languages Recognized by PDA</vt:lpstr>
      <vt:lpstr>Examples of Languages Recognized by PDA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 Bakht Imtiaz</dc:creator>
  <cp:lastModifiedBy>Zar Bakht Imtiaz</cp:lastModifiedBy>
  <cp:revision>239</cp:revision>
  <dcterms:created xsi:type="dcterms:W3CDTF">2025-03-26T09:15:50Z</dcterms:created>
  <dcterms:modified xsi:type="dcterms:W3CDTF">2025-06-17T10:50:27Z</dcterms:modified>
</cp:coreProperties>
</file>