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0" r:id="rId3"/>
    <p:sldId id="294" r:id="rId4"/>
    <p:sldId id="295" r:id="rId5"/>
    <p:sldId id="288" r:id="rId6"/>
    <p:sldId id="289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64" autoAdjust="0"/>
  </p:normalViewPr>
  <p:slideViewPr>
    <p:cSldViewPr snapToGrid="0" showGuides="1">
      <p:cViewPr varScale="1">
        <p:scale>
          <a:sx n="66" d="100"/>
          <a:sy n="66" d="100"/>
        </p:scale>
        <p:origin x="900" y="72"/>
      </p:cViewPr>
      <p:guideLst>
        <p:guide orient="horz" pos="2088"/>
        <p:guide pos="3840"/>
        <p:guide orient="horz" pos="2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BE4B-3817-457B-BE02-97578BB3913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75B02-5C29-4969-8085-47B6B79B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9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21F285-F9B8-4CC8-A6FC-A5922B833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5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Turing Machine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TM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smtClean="0"/>
              <a:t>TM?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To Recognize More Powerful </a:t>
            </a:r>
            <a:r>
              <a:rPr lang="en-US" sz="2800" dirty="0" smtClean="0"/>
              <a:t>Languages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There </a:t>
            </a:r>
            <a:r>
              <a:rPr lang="en-US" sz="2800" dirty="0"/>
              <a:t>are some languages (e.g., L = { aⁿbⁿcⁿ | n ≥ 1 }) that</a:t>
            </a:r>
            <a:r>
              <a:rPr lang="en-US" sz="2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Cannot be recognized by Finite Automata (no memory)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Cannot be recognized by Pushdown Automata (single stack is not enough)</a:t>
            </a:r>
            <a:br>
              <a:rPr lang="en-US" sz="2400" dirty="0"/>
            </a:br>
            <a:r>
              <a:rPr lang="en-US" sz="2400" dirty="0"/>
              <a:t>But a Turing Machine can recognize them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6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8546"/>
            <a:ext cx="10058400" cy="1450757"/>
          </a:xfrm>
        </p:spPr>
        <p:txBody>
          <a:bodyPr/>
          <a:lstStyle/>
          <a:p>
            <a:r>
              <a:rPr lang="en-US" dirty="0" smtClean="0"/>
              <a:t>Turing Machine (TM)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/>
              <a:t>“A </a:t>
            </a:r>
            <a:r>
              <a:rPr lang="en-US" sz="2400" b="1" dirty="0"/>
              <a:t>Turing Machine</a:t>
            </a:r>
            <a:r>
              <a:rPr lang="en-US" sz="2400" dirty="0"/>
              <a:t> is a mathematical model of computation that can </a:t>
            </a:r>
            <a:r>
              <a:rPr lang="en-US" sz="2400" b="1" dirty="0"/>
              <a:t>simulate any algorithm</a:t>
            </a:r>
            <a:r>
              <a:rPr lang="en-US" sz="2400" dirty="0"/>
              <a:t>. It is like a PDA, but with </a:t>
            </a:r>
            <a:r>
              <a:rPr lang="en-US" sz="2400" b="1" dirty="0"/>
              <a:t>unlimited memory</a:t>
            </a:r>
            <a:r>
              <a:rPr lang="en-US" sz="2400" dirty="0"/>
              <a:t> (a tape) and </a:t>
            </a:r>
            <a:r>
              <a:rPr lang="en-US" sz="2400" b="1" dirty="0"/>
              <a:t>more control</a:t>
            </a:r>
            <a:r>
              <a:rPr lang="en-US" sz="2400" dirty="0"/>
              <a:t> over movement and rewriting.”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46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 of </a:t>
            </a:r>
            <a:r>
              <a:rPr lang="en-US" dirty="0" smtClean="0"/>
              <a:t>TM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 smtClean="0"/>
              <a:t>Turing Machine (TM)</a:t>
            </a:r>
            <a:r>
              <a:rPr lang="en-US" dirty="0" smtClean="0"/>
              <a:t> </a:t>
            </a:r>
            <a:r>
              <a:rPr lang="en-US" dirty="0"/>
              <a:t>is defined as a 7-tuple:</a:t>
            </a:r>
          </a:p>
          <a:p>
            <a:r>
              <a:rPr lang="en-US" dirty="0"/>
              <a:t>M=(</a:t>
            </a:r>
            <a:r>
              <a:rPr lang="en-US" dirty="0" smtClean="0"/>
              <a:t>Q ,</a:t>
            </a:r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l-GR" dirty="0" smtClean="0"/>
              <a:t>,</a:t>
            </a:r>
            <a:r>
              <a:rPr lang="el-GR" dirty="0"/>
              <a:t>Γ</a:t>
            </a:r>
            <a:r>
              <a:rPr lang="el-GR" dirty="0" smtClean="0"/>
              <a:t>,</a:t>
            </a:r>
            <a:r>
              <a:rPr lang="en-US" dirty="0" smtClean="0"/>
              <a:t> </a:t>
            </a:r>
            <a:r>
              <a:rPr lang="el-GR" dirty="0" smtClean="0"/>
              <a:t>δ,</a:t>
            </a:r>
            <a:r>
              <a:rPr lang="en-US" dirty="0" smtClean="0"/>
              <a:t> </a:t>
            </a:r>
            <a:r>
              <a:rPr lang="en-US" dirty="0"/>
              <a:t>q₀</a:t>
            </a:r>
            <a:r>
              <a:rPr lang="en-US" dirty="0" smtClean="0"/>
              <a:t>, B, F) where</a:t>
            </a:r>
            <a:r>
              <a:rPr lang="en-US" dirty="0"/>
              <a:t>:</a:t>
            </a:r>
          </a:p>
          <a:p>
            <a:r>
              <a:rPr lang="en-US" b="1" dirty="0"/>
              <a:t>Q</a:t>
            </a:r>
            <a:r>
              <a:rPr lang="en-US" dirty="0"/>
              <a:t>: Finite set of states</a:t>
            </a:r>
          </a:p>
          <a:p>
            <a:r>
              <a:rPr lang="en-US" b="1" dirty="0"/>
              <a:t>Σ</a:t>
            </a:r>
            <a:r>
              <a:rPr lang="en-US" dirty="0"/>
              <a:t>: Input alphabet</a:t>
            </a:r>
          </a:p>
          <a:p>
            <a:r>
              <a:rPr lang="en-US" b="1" dirty="0"/>
              <a:t>Γ</a:t>
            </a:r>
            <a:r>
              <a:rPr lang="en-US" dirty="0"/>
              <a:t>: </a:t>
            </a:r>
            <a:r>
              <a:rPr lang="en-US" dirty="0" smtClean="0"/>
              <a:t>is symbols allowed on tape</a:t>
            </a:r>
            <a:endParaRPr lang="en-US" dirty="0"/>
          </a:p>
          <a:p>
            <a:r>
              <a:rPr lang="en-US" b="1" dirty="0"/>
              <a:t>δ</a:t>
            </a:r>
            <a:r>
              <a:rPr lang="en-US" dirty="0"/>
              <a:t>: Transition </a:t>
            </a:r>
            <a:r>
              <a:rPr lang="en-US" dirty="0" smtClean="0"/>
              <a:t>function</a:t>
            </a:r>
          </a:p>
          <a:p>
            <a:pPr lvl="1"/>
            <a:r>
              <a:rPr lang="el-GR" dirty="0"/>
              <a:t>δ</a:t>
            </a:r>
            <a:r>
              <a:rPr lang="el-GR" dirty="0" smtClean="0"/>
              <a:t>:</a:t>
            </a:r>
            <a:r>
              <a:rPr lang="en-US" dirty="0" smtClean="0"/>
              <a:t> Q ×  </a:t>
            </a:r>
            <a:r>
              <a:rPr lang="el-GR" dirty="0" smtClean="0"/>
              <a:t>Γ</a:t>
            </a:r>
            <a:r>
              <a:rPr lang="en-US" dirty="0" smtClean="0"/>
              <a:t> </a:t>
            </a:r>
            <a:r>
              <a:rPr lang="el-GR" dirty="0" smtClean="0"/>
              <a:t>→</a:t>
            </a:r>
            <a:r>
              <a:rPr lang="en-US" dirty="0" smtClean="0"/>
              <a:t> Q × </a:t>
            </a:r>
            <a:r>
              <a:rPr lang="el-GR" dirty="0" smtClean="0"/>
              <a:t>Γ</a:t>
            </a:r>
            <a:r>
              <a:rPr lang="en-US" dirty="0" smtClean="0"/>
              <a:t> × (L, R 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n-US" b="1" dirty="0"/>
              <a:t>q₀</a:t>
            </a:r>
            <a:r>
              <a:rPr lang="en-US" dirty="0"/>
              <a:t>: Start state, where q₀ ​∈Q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: Blank Symbol</a:t>
            </a:r>
            <a:endParaRPr lang="el-GR" dirty="0"/>
          </a:p>
          <a:p>
            <a:r>
              <a:rPr lang="en-US" b="1" dirty="0"/>
              <a:t>F</a:t>
            </a:r>
            <a:r>
              <a:rPr lang="en-US" dirty="0"/>
              <a:t>: Set of accepting states, F⊆Q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2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70606" cy="1450757"/>
          </a:xfrm>
        </p:spPr>
        <p:txBody>
          <a:bodyPr/>
          <a:lstStyle/>
          <a:p>
            <a:r>
              <a:rPr lang="en-US" dirty="0"/>
              <a:t>Examples of Languages Recognized by </a:t>
            </a:r>
            <a:r>
              <a:rPr lang="en-US" dirty="0" smtClean="0"/>
              <a:t>TM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Example 1: Language L = { aⁿbⁿ | n ≥ </a:t>
            </a:r>
            <a:r>
              <a:rPr lang="en-US" sz="2400" b="1" dirty="0" smtClean="0"/>
              <a:t>1 </a:t>
            </a:r>
            <a:r>
              <a:rPr lang="en-US" sz="2400" b="1" dirty="0"/>
              <a:t>}</a:t>
            </a:r>
          </a:p>
          <a:p>
            <a:pPr marL="201168" lvl="1" indent="0">
              <a:buNone/>
            </a:pPr>
            <a:endParaRPr lang="en-US" sz="2200" dirty="0"/>
          </a:p>
          <a:p>
            <a:r>
              <a:rPr lang="en-US" sz="2400" b="1" dirty="0"/>
              <a:t>Example </a:t>
            </a:r>
            <a:r>
              <a:rPr lang="en-US" sz="2400" b="1" dirty="0" smtClean="0"/>
              <a:t>2: </a:t>
            </a:r>
            <a:r>
              <a:rPr lang="en-US" sz="2400" b="1" dirty="0"/>
              <a:t>Language L = </a:t>
            </a:r>
            <a:r>
              <a:rPr lang="en-US" sz="2400" b="1" dirty="0" smtClean="0"/>
              <a:t>{</a:t>
            </a:r>
            <a:r>
              <a:rPr lang="en-US" b="1" dirty="0" smtClean="0"/>
              <a:t>aⁿ 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n</a:t>
            </a:r>
            <a:r>
              <a:rPr lang="en-US" b="1" baseline="30000" dirty="0" smtClean="0"/>
              <a:t> </a:t>
            </a:r>
            <a:r>
              <a:rPr lang="en-US" sz="2400" b="1" dirty="0" err="1" smtClean="0"/>
              <a:t>c</a:t>
            </a:r>
            <a:r>
              <a:rPr lang="en-US" sz="2400" b="1" baseline="30000" dirty="0" err="1" smtClean="0"/>
              <a:t>n</a:t>
            </a:r>
            <a:r>
              <a:rPr lang="en-US" sz="2400" b="1" dirty="0" smtClean="0"/>
              <a:t>| </a:t>
            </a:r>
            <a:r>
              <a:rPr lang="en-US" sz="2400" b="1" dirty="0"/>
              <a:t>n ≥ </a:t>
            </a:r>
            <a:r>
              <a:rPr lang="en-US" sz="2400" b="1" dirty="0" smtClean="0"/>
              <a:t>1 }</a:t>
            </a:r>
          </a:p>
          <a:p>
            <a:endParaRPr lang="en-US" sz="2400" b="1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/>
              <a:t>Example </a:t>
            </a:r>
            <a:r>
              <a:rPr lang="en-US" sz="2400" b="1" dirty="0" smtClean="0"/>
              <a:t>3: </a:t>
            </a:r>
            <a:r>
              <a:rPr lang="en-US" sz="2400" b="1" dirty="0"/>
              <a:t>L = { w ∈ {a, b}* |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wcw</a:t>
            </a:r>
            <a:r>
              <a:rPr lang="en-US" sz="2400" b="1" dirty="0" smtClean="0"/>
              <a:t>}</a:t>
            </a:r>
            <a:endParaRPr lang="en-US" sz="2400" dirty="0" smtClean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/>
              <a:t>Example </a:t>
            </a:r>
            <a:r>
              <a:rPr lang="en-US" sz="2400" b="1" dirty="0" smtClean="0"/>
              <a:t>4: </a:t>
            </a:r>
            <a:r>
              <a:rPr lang="en-US" sz="2400" b="1" dirty="0"/>
              <a:t>L = { w ∈ {a, b}* |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wcw</a:t>
            </a:r>
            <a:r>
              <a:rPr lang="en-US" sz="2400" b="1" baseline="30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/>
              <a:t>for odd palindrome}</a:t>
            </a:r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Example </a:t>
            </a:r>
            <a:r>
              <a:rPr lang="en-US" sz="2400" b="1" dirty="0" smtClean="0"/>
              <a:t>5: </a:t>
            </a:r>
            <a:r>
              <a:rPr lang="en-US" sz="2400" b="1" dirty="0"/>
              <a:t>Language L = </a:t>
            </a:r>
            <a:r>
              <a:rPr lang="en-US" sz="2400" b="1" dirty="0" smtClean="0"/>
              <a:t>Equal Number of a’s and b’s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760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14149" cy="1450757"/>
          </a:xfrm>
        </p:spPr>
        <p:txBody>
          <a:bodyPr/>
          <a:lstStyle/>
          <a:p>
            <a:r>
              <a:rPr lang="en-US" dirty="0"/>
              <a:t>Examples of Languages Recognized by </a:t>
            </a:r>
            <a:r>
              <a:rPr lang="en-US" dirty="0" smtClean="0"/>
              <a:t>TM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</a:t>
            </a:r>
            <a:r>
              <a:rPr lang="en-US" sz="2400" b="1" dirty="0" smtClean="0"/>
              <a:t>6: </a:t>
            </a:r>
            <a:r>
              <a:rPr lang="en-US" sz="2400" b="1" dirty="0"/>
              <a:t>Language: aⁿ (where n ≥ 1</a:t>
            </a:r>
            <a:r>
              <a:rPr lang="en-US" sz="2400" b="1" dirty="0" smtClean="0"/>
              <a:t>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Example 7: </a:t>
            </a:r>
            <a:r>
              <a:rPr lang="en-US" sz="2400" b="1" dirty="0"/>
              <a:t>Language L = </a:t>
            </a:r>
            <a:r>
              <a:rPr lang="en-US" sz="2400" b="1" dirty="0"/>
              <a:t>{</a:t>
            </a:r>
            <a:r>
              <a:rPr lang="en-US" sz="2400" b="1" dirty="0" smtClean="0"/>
              <a:t>a</a:t>
            </a:r>
            <a:r>
              <a:rPr lang="en-US" b="1" baseline="30000" dirty="0" smtClean="0"/>
              <a:t>2n+1</a:t>
            </a:r>
            <a:r>
              <a:rPr lang="en-US" sz="2400" b="1" dirty="0" smtClean="0"/>
              <a:t> </a:t>
            </a:r>
            <a:r>
              <a:rPr lang="en-US" sz="2400" b="1" dirty="0"/>
              <a:t>| </a:t>
            </a:r>
            <a:r>
              <a:rPr lang="en-US" sz="2400" b="1" dirty="0" smtClean="0"/>
              <a:t>n </a:t>
            </a:r>
            <a:r>
              <a:rPr lang="en-US" sz="2400" b="1" dirty="0" smtClean="0"/>
              <a:t>≥ </a:t>
            </a:r>
            <a:r>
              <a:rPr lang="en-US" sz="2400" b="1" dirty="0"/>
              <a:t>0</a:t>
            </a:r>
            <a:r>
              <a:rPr lang="en-US" sz="2400" b="1" dirty="0" smtClean="0"/>
              <a:t> </a:t>
            </a:r>
            <a:r>
              <a:rPr lang="en-US" sz="2400" b="1" dirty="0"/>
              <a:t>}</a:t>
            </a:r>
          </a:p>
          <a:p>
            <a:pPr marL="201168" lvl="1" indent="0">
              <a:buNone/>
            </a:pPr>
            <a:endParaRPr lang="en-US" sz="2200" dirty="0"/>
          </a:p>
          <a:p>
            <a:r>
              <a:rPr lang="en-US" sz="2400" b="1" dirty="0"/>
              <a:t>Example </a:t>
            </a:r>
            <a:r>
              <a:rPr lang="en-US" sz="2400" b="1" dirty="0" smtClean="0"/>
              <a:t>8</a:t>
            </a:r>
            <a:r>
              <a:rPr lang="en-US" sz="2400" b="1" dirty="0" smtClean="0"/>
              <a:t>: Language exactly ab</a:t>
            </a:r>
          </a:p>
          <a:p>
            <a:endParaRPr lang="en-US" sz="2400" b="1" dirty="0"/>
          </a:p>
          <a:p>
            <a:r>
              <a:rPr lang="en-US" sz="2400" b="1" dirty="0"/>
              <a:t>Example 9</a:t>
            </a:r>
            <a:r>
              <a:rPr lang="en-US" sz="2400" b="1" dirty="0" smtClean="0"/>
              <a:t>: ab (</a:t>
            </a:r>
            <a:r>
              <a:rPr lang="en-US" sz="2400" b="1" dirty="0" err="1" smtClean="0"/>
              <a:t>a+b</a:t>
            </a:r>
            <a:r>
              <a:rPr lang="en-US" sz="2400" b="1" dirty="0" smtClean="0"/>
              <a:t>)*</a:t>
            </a:r>
          </a:p>
          <a:p>
            <a:endParaRPr lang="en-US" sz="2400" b="1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4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" y="1358786"/>
            <a:ext cx="5896429" cy="3773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54" y="1358786"/>
            <a:ext cx="5879046" cy="39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931</TotalTime>
  <Words>326</Words>
  <Application>Microsoft Office PowerPoint</Application>
  <PresentationFormat>Widescreen</PresentationFormat>
  <Paragraphs>46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Turing Machine</vt:lpstr>
      <vt:lpstr>Why Do We Need TM?</vt:lpstr>
      <vt:lpstr>Turing Machine (TM)</vt:lpstr>
      <vt:lpstr>Formal Definition of TM</vt:lpstr>
      <vt:lpstr>Examples of Languages Recognized by TM</vt:lpstr>
      <vt:lpstr>Examples of Languages Recognized by TM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 Bakht Imtiaz</dc:creator>
  <cp:lastModifiedBy>Zar Bakht Imtiaz</cp:lastModifiedBy>
  <cp:revision>256</cp:revision>
  <dcterms:created xsi:type="dcterms:W3CDTF">2025-03-26T09:15:50Z</dcterms:created>
  <dcterms:modified xsi:type="dcterms:W3CDTF">2025-06-24T05:42:48Z</dcterms:modified>
</cp:coreProperties>
</file>