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9" r:id="rId21"/>
    <p:sldId id="277" r:id="rId22"/>
    <p:sldId id="278" r:id="rId23"/>
    <p:sldId id="280" r:id="rId24"/>
    <p:sldId id="296" r:id="rId25"/>
    <p:sldId id="281" r:id="rId26"/>
    <p:sldId id="285" r:id="rId27"/>
    <p:sldId id="282" r:id="rId28"/>
    <p:sldId id="283" r:id="rId29"/>
    <p:sldId id="295" r:id="rId30"/>
    <p:sldId id="286" r:id="rId31"/>
    <p:sldId id="287" r:id="rId32"/>
    <p:sldId id="288" r:id="rId33"/>
    <p:sldId id="289" r:id="rId34"/>
    <p:sldId id="290" r:id="rId35"/>
    <p:sldId id="291" r:id="rId36"/>
    <p:sldId id="292" r:id="rId37"/>
    <p:sldId id="293" r:id="rId38"/>
    <p:sldId id="297" r:id="rId39"/>
    <p:sldId id="300" r:id="rId40"/>
    <p:sldId id="298" r:id="rId41"/>
    <p:sldId id="299"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34"/>
    <p:restoredTop sz="94632"/>
  </p:normalViewPr>
  <p:slideViewPr>
    <p:cSldViewPr snapToGrid="0" snapToObjects="1">
      <p:cViewPr>
        <p:scale>
          <a:sx n="88" d="100"/>
          <a:sy n="88" d="100"/>
        </p:scale>
        <p:origin x="10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F3E50-E0A1-494C-846A-7B583D5E43BA}" type="datetimeFigureOut">
              <a:rPr lang="en-US" smtClean="0"/>
              <a:t>7/11/19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366CA-229D-1E42-AB9F-D813CBB58263}" type="slidenum">
              <a:rPr lang="en-US" smtClean="0"/>
              <a:t>‹#›</a:t>
            </a:fld>
            <a:endParaRPr lang="en-US"/>
          </a:p>
        </p:txBody>
      </p:sp>
    </p:spTree>
    <p:extLst>
      <p:ext uri="{BB962C8B-B14F-4D97-AF65-F5344CB8AC3E}">
        <p14:creationId xmlns:p14="http://schemas.microsoft.com/office/powerpoint/2010/main" val="245092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0D8CA19-138A-484F-A38D-35743A4F1DC1}" type="datetime1">
              <a:rPr lang="en-US" smtClean="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E2DD4-4EB6-CA48-8A58-224F8BCF5D95}" type="datetime1">
              <a:rPr lang="en-US" smtClean="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CD951-2BE9-B849-846A-8788F4D77C67}" type="datetime1">
              <a:rPr lang="en-US" smtClean="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74FC4-57D3-D448-BEFC-37A42DDE468B}" type="datetime1">
              <a:rPr lang="en-US" smtClean="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645B60-E782-DD4A-B287-1B225054DDCD}" type="datetime1">
              <a:rPr lang="en-US" smtClean="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EA9D41-26E0-6846-AADA-AB516FFB38D0}" type="datetime1">
              <a:rPr lang="en-US" smtClean="0"/>
              <a:t>7/11/19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6F3EED-381D-2842-986C-4FE60AA96040}" type="datetime1">
              <a:rPr lang="en-US" smtClean="0"/>
              <a:t>7/11/19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0C8A8B-3E0D-8244-865B-56CF3A559216}" type="datetime1">
              <a:rPr lang="en-US" smtClean="0"/>
              <a:t>7/11/19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6C3A5-7B55-4241-8C74-E415209E243A}" type="datetime1">
              <a:rPr lang="en-US" smtClean="0"/>
              <a:t>7/11/19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0C1C5B-0064-4F45-A8B2-8D3E03280914}" type="datetime1">
              <a:rPr lang="en-US" smtClean="0"/>
              <a:t>7/11/19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78E81B-C9B6-7A4E-B1CA-798B566A8203}" type="datetime1">
              <a:rPr lang="en-US" smtClean="0"/>
              <a:t>7/11/19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2B0673-5A95-0C4F-81B7-774010D6AB2F}" type="datetime1">
              <a:rPr lang="en-US" smtClean="0"/>
              <a:t>7/11/19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D14B-1A07-8947-8DF9-55626F691603}"/>
              </a:ext>
            </a:extLst>
          </p:cNvPr>
          <p:cNvSpPr>
            <a:spLocks noGrp="1"/>
          </p:cNvSpPr>
          <p:nvPr>
            <p:ph type="ctrTitle"/>
          </p:nvPr>
        </p:nvSpPr>
        <p:spPr/>
        <p:txBody>
          <a:bodyPr>
            <a:normAutofit fontScale="90000"/>
          </a:bodyPr>
          <a:lstStyle/>
          <a:p>
            <a:r>
              <a:rPr lang="en-US" dirty="0"/>
              <a:t>Road surface analysis and classification using smartphones</a:t>
            </a:r>
          </a:p>
        </p:txBody>
      </p:sp>
      <p:sp>
        <p:nvSpPr>
          <p:cNvPr id="3" name="Subtitle 2">
            <a:extLst>
              <a:ext uri="{FF2B5EF4-FFF2-40B4-BE49-F238E27FC236}">
                <a16:creationId xmlns:a16="http://schemas.microsoft.com/office/drawing/2014/main" id="{7530F609-4827-DC4C-AE2B-B1BB3A2809B3}"/>
              </a:ext>
            </a:extLst>
          </p:cNvPr>
          <p:cNvSpPr>
            <a:spLocks noGrp="1"/>
          </p:cNvSpPr>
          <p:nvPr>
            <p:ph type="subTitle" idx="1"/>
          </p:nvPr>
        </p:nvSpPr>
        <p:spPr/>
        <p:txBody>
          <a:bodyPr/>
          <a:lstStyle/>
          <a:p>
            <a:r>
              <a:rPr lang="en-US" dirty="0"/>
              <a:t>Nauman Aslam</a:t>
            </a:r>
          </a:p>
          <a:p>
            <a:r>
              <a:rPr lang="en-US" dirty="0"/>
              <a:t>01-243172-024</a:t>
            </a:r>
          </a:p>
        </p:txBody>
      </p:sp>
      <p:sp>
        <p:nvSpPr>
          <p:cNvPr id="4" name="Slide Number Placeholder 3">
            <a:extLst>
              <a:ext uri="{FF2B5EF4-FFF2-40B4-BE49-F238E27FC236}">
                <a16:creationId xmlns:a16="http://schemas.microsoft.com/office/drawing/2014/main" id="{B8B413D2-0921-2C48-906B-4B5F2AC7F491}"/>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761247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D38A-C28A-2747-9E94-453FC4ED6A47}"/>
              </a:ext>
            </a:extLst>
          </p:cNvPr>
          <p:cNvSpPr>
            <a:spLocks noGrp="1"/>
          </p:cNvSpPr>
          <p:nvPr>
            <p:ph type="title"/>
          </p:nvPr>
        </p:nvSpPr>
        <p:spPr/>
        <p:txBody>
          <a:bodyPr/>
          <a:lstStyle/>
          <a:p>
            <a:r>
              <a:rPr lang="en-US" dirty="0"/>
              <a:t>Overview</a:t>
            </a:r>
          </a:p>
        </p:txBody>
      </p:sp>
      <p:pic>
        <p:nvPicPr>
          <p:cNvPr id="5" name="Content Placeholder 4">
            <a:extLst>
              <a:ext uri="{FF2B5EF4-FFF2-40B4-BE49-F238E27FC236}">
                <a16:creationId xmlns:a16="http://schemas.microsoft.com/office/drawing/2014/main" id="{19242822-3524-7D4B-8463-67C2257C15F9}"/>
              </a:ext>
            </a:extLst>
          </p:cNvPr>
          <p:cNvPicPr>
            <a:picLocks noGrp="1" noChangeAspect="1"/>
          </p:cNvPicPr>
          <p:nvPr>
            <p:ph idx="1"/>
          </p:nvPr>
        </p:nvPicPr>
        <p:blipFill rotWithShape="1">
          <a:blip r:embed="rId2"/>
          <a:srcRect t="1768" r="1648"/>
          <a:stretch/>
        </p:blipFill>
        <p:spPr>
          <a:xfrm>
            <a:off x="5884164" y="0"/>
            <a:ext cx="6053445" cy="6897294"/>
          </a:xfrm>
        </p:spPr>
      </p:pic>
      <p:sp>
        <p:nvSpPr>
          <p:cNvPr id="6" name="TextBox 5">
            <a:extLst>
              <a:ext uri="{FF2B5EF4-FFF2-40B4-BE49-F238E27FC236}">
                <a16:creationId xmlns:a16="http://schemas.microsoft.com/office/drawing/2014/main" id="{B14CA584-6623-7F4E-B20C-479B6E434349}"/>
              </a:ext>
            </a:extLst>
          </p:cNvPr>
          <p:cNvSpPr txBox="1"/>
          <p:nvPr/>
        </p:nvSpPr>
        <p:spPr>
          <a:xfrm>
            <a:off x="1024128" y="2244436"/>
            <a:ext cx="5360047" cy="1446550"/>
          </a:xfrm>
          <a:prstGeom prst="rect">
            <a:avLst/>
          </a:prstGeom>
          <a:noFill/>
        </p:spPr>
        <p:txBody>
          <a:bodyPr wrap="square" rtlCol="0">
            <a:spAutoFit/>
          </a:bodyPr>
          <a:lstStyle/>
          <a:p>
            <a:pPr marL="285750" indent="-285750">
              <a:buClr>
                <a:schemeClr val="accent1"/>
              </a:buClr>
              <a:buFont typeface="Wingdings" pitchFamily="2" charset="2"/>
              <a:buChar char="Ø"/>
            </a:pPr>
            <a:r>
              <a:rPr lang="en-US" sz="2200" dirty="0"/>
              <a:t>Android phone for data collection</a:t>
            </a:r>
          </a:p>
          <a:p>
            <a:pPr marL="285750" indent="-285750">
              <a:buClr>
                <a:schemeClr val="accent1"/>
              </a:buClr>
              <a:buFont typeface="Wingdings" pitchFamily="2" charset="2"/>
              <a:buChar char="Ø"/>
            </a:pPr>
            <a:r>
              <a:rPr lang="en-US" sz="2200" dirty="0" err="1"/>
              <a:t>Matlab</a:t>
            </a:r>
            <a:r>
              <a:rPr lang="en-US" sz="2200" dirty="0"/>
              <a:t> for processing data</a:t>
            </a:r>
          </a:p>
          <a:p>
            <a:pPr marL="285750" indent="-285750">
              <a:buClr>
                <a:schemeClr val="accent1"/>
              </a:buClr>
              <a:buFont typeface="Wingdings" pitchFamily="2" charset="2"/>
              <a:buChar char="Ø"/>
            </a:pPr>
            <a:r>
              <a:rPr lang="en-US" sz="2200" dirty="0"/>
              <a:t>Decision tree and gradient boosting decision trees for classification</a:t>
            </a:r>
          </a:p>
        </p:txBody>
      </p:sp>
      <p:sp>
        <p:nvSpPr>
          <p:cNvPr id="3" name="Slide Number Placeholder 2">
            <a:extLst>
              <a:ext uri="{FF2B5EF4-FFF2-40B4-BE49-F238E27FC236}">
                <a16:creationId xmlns:a16="http://schemas.microsoft.com/office/drawing/2014/main" id="{BD13A631-C69C-184C-A49D-F44297A1F2E8}"/>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79080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7044-70A4-514B-B625-D3B66181622E}"/>
              </a:ext>
            </a:extLst>
          </p:cNvPr>
          <p:cNvSpPr>
            <a:spLocks noGrp="1"/>
          </p:cNvSpPr>
          <p:nvPr>
            <p:ph type="title"/>
          </p:nvPr>
        </p:nvSpPr>
        <p:spPr/>
        <p:txBody>
          <a:bodyPr/>
          <a:lstStyle/>
          <a:p>
            <a:r>
              <a:rPr lang="en-US" dirty="0"/>
              <a:t>Overview</a:t>
            </a:r>
          </a:p>
        </p:txBody>
      </p:sp>
      <p:sp>
        <p:nvSpPr>
          <p:cNvPr id="7" name="Content Placeholder 6">
            <a:extLst>
              <a:ext uri="{FF2B5EF4-FFF2-40B4-BE49-F238E27FC236}">
                <a16:creationId xmlns:a16="http://schemas.microsoft.com/office/drawing/2014/main" id="{E252BFA1-402E-B246-AB53-939EE3BD4693}"/>
              </a:ext>
            </a:extLst>
          </p:cNvPr>
          <p:cNvSpPr>
            <a:spLocks noGrp="1"/>
          </p:cNvSpPr>
          <p:nvPr>
            <p:ph idx="1"/>
          </p:nvPr>
        </p:nvSpPr>
        <p:spPr/>
        <p:txBody>
          <a:bodyPr/>
          <a:lstStyle/>
          <a:p>
            <a:pPr marL="285750" indent="-285750">
              <a:buFont typeface="Wingdings" pitchFamily="2" charset="2"/>
              <a:buChar char="Ø"/>
            </a:pPr>
            <a:r>
              <a:rPr lang="en-US" sz="2400" dirty="0"/>
              <a:t>Introduction to Sensors</a:t>
            </a:r>
          </a:p>
          <a:p>
            <a:pPr marL="285750" indent="-285750">
              <a:buFont typeface="Wingdings" pitchFamily="2" charset="2"/>
              <a:buChar char="Ø"/>
            </a:pPr>
            <a:r>
              <a:rPr lang="en-US" sz="2400" dirty="0"/>
              <a:t>Mobile Application for data collection</a:t>
            </a:r>
          </a:p>
          <a:p>
            <a:pPr marL="285750" indent="-285750">
              <a:buFont typeface="Wingdings" pitchFamily="2" charset="2"/>
              <a:buChar char="Ø"/>
            </a:pPr>
            <a:r>
              <a:rPr lang="en-US" sz="2400" dirty="0"/>
              <a:t>Raw dataset</a:t>
            </a:r>
          </a:p>
          <a:p>
            <a:pPr marL="285750" indent="-285750">
              <a:buFont typeface="Wingdings" pitchFamily="2" charset="2"/>
              <a:buChar char="Ø"/>
            </a:pPr>
            <a:r>
              <a:rPr lang="en-US" sz="2400" dirty="0"/>
              <a:t>Preprocessing</a:t>
            </a:r>
          </a:p>
          <a:p>
            <a:pPr marL="285750" indent="-285750">
              <a:buFont typeface="Wingdings" pitchFamily="2" charset="2"/>
              <a:buChar char="Ø"/>
            </a:pPr>
            <a:r>
              <a:rPr lang="en-US" sz="2400" dirty="0"/>
              <a:t>Features extraction</a:t>
            </a:r>
          </a:p>
          <a:p>
            <a:pPr marL="0" indent="0">
              <a:buNone/>
            </a:pPr>
            <a:endParaRPr lang="en-US" sz="2400" dirty="0"/>
          </a:p>
          <a:p>
            <a:endParaRPr lang="en-US" dirty="0"/>
          </a:p>
          <a:p>
            <a:endParaRPr lang="en-US" dirty="0"/>
          </a:p>
        </p:txBody>
      </p:sp>
      <p:sp>
        <p:nvSpPr>
          <p:cNvPr id="3" name="Slide Number Placeholder 2">
            <a:extLst>
              <a:ext uri="{FF2B5EF4-FFF2-40B4-BE49-F238E27FC236}">
                <a16:creationId xmlns:a16="http://schemas.microsoft.com/office/drawing/2014/main" id="{DBDD9169-678A-FA40-B8DF-98FC7C8A4972}"/>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25294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EEE6-84C9-BB41-A2C3-47D3F2FE8DE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4CC31F8-710F-9F4E-B191-1228EECAE048}"/>
              </a:ext>
            </a:extLst>
          </p:cNvPr>
          <p:cNvSpPr>
            <a:spLocks noGrp="1"/>
          </p:cNvSpPr>
          <p:nvPr>
            <p:ph idx="1"/>
          </p:nvPr>
        </p:nvSpPr>
        <p:spPr/>
        <p:txBody>
          <a:bodyPr/>
          <a:lstStyle/>
          <a:p>
            <a:r>
              <a:rPr lang="en-US" sz="2800" dirty="0"/>
              <a:t>Introduction to sensors:</a:t>
            </a:r>
          </a:p>
          <a:p>
            <a:pPr lvl="1">
              <a:buFont typeface="Wingdings" pitchFamily="2" charset="2"/>
              <a:buChar char="Ø"/>
            </a:pPr>
            <a:r>
              <a:rPr lang="en-US" sz="2400" dirty="0"/>
              <a:t>Accelerometer</a:t>
            </a:r>
          </a:p>
          <a:p>
            <a:pPr lvl="2">
              <a:buFont typeface="Wingdings" pitchFamily="2" charset="2"/>
              <a:buChar char="Ø"/>
            </a:pPr>
            <a:r>
              <a:rPr lang="en-US" sz="2000" dirty="0"/>
              <a:t>Triaxial sensor i.e. x, y and z axis</a:t>
            </a:r>
          </a:p>
          <a:p>
            <a:pPr lvl="2">
              <a:buFont typeface="Wingdings" pitchFamily="2" charset="2"/>
              <a:buChar char="Ø"/>
            </a:pPr>
            <a:r>
              <a:rPr lang="en-US" sz="2000" dirty="0"/>
              <a:t>Used to calculate acceleration, velocity &amp; displacement</a:t>
            </a:r>
          </a:p>
          <a:p>
            <a:pPr lvl="2">
              <a:buFont typeface="Wingdings" pitchFamily="2" charset="2"/>
              <a:buChar char="Ø"/>
            </a:pPr>
            <a:r>
              <a:rPr lang="en-US" sz="2000" dirty="0"/>
              <a:t>F = ma , a = </a:t>
            </a:r>
            <a:r>
              <a:rPr lang="el-GR" sz="2000" dirty="0"/>
              <a:t>Δ</a:t>
            </a:r>
            <a:r>
              <a:rPr lang="en-US" sz="2000" dirty="0"/>
              <a:t>v ÷ </a:t>
            </a:r>
            <a:r>
              <a:rPr lang="el-GR" sz="2000" dirty="0"/>
              <a:t>Δ</a:t>
            </a:r>
            <a:r>
              <a:rPr lang="en-US" sz="2000" dirty="0"/>
              <a:t>t</a:t>
            </a:r>
          </a:p>
          <a:p>
            <a:pPr lvl="2">
              <a:buFont typeface="Wingdings" pitchFamily="2" charset="2"/>
              <a:buChar char="Ø"/>
            </a:pPr>
            <a:r>
              <a:rPr lang="en-US" sz="2000" dirty="0"/>
              <a:t>Collecting x, y and z values from device accelerometer</a:t>
            </a:r>
          </a:p>
          <a:p>
            <a:pPr lvl="2"/>
            <a:endParaRPr lang="en-US" sz="2000" dirty="0"/>
          </a:p>
          <a:p>
            <a:pPr lvl="2"/>
            <a:endParaRPr lang="en-US" dirty="0"/>
          </a:p>
        </p:txBody>
      </p:sp>
      <p:pic>
        <p:nvPicPr>
          <p:cNvPr id="4" name="Content Placeholder 4">
            <a:extLst>
              <a:ext uri="{FF2B5EF4-FFF2-40B4-BE49-F238E27FC236}">
                <a16:creationId xmlns:a16="http://schemas.microsoft.com/office/drawing/2014/main" id="{68E312BF-89AE-4A46-8D1E-EE1CC8554A0D}"/>
              </a:ext>
            </a:extLst>
          </p:cNvPr>
          <p:cNvPicPr>
            <a:picLocks noChangeAspect="1"/>
          </p:cNvPicPr>
          <p:nvPr/>
        </p:nvPicPr>
        <p:blipFill>
          <a:blip r:embed="rId2"/>
          <a:stretch>
            <a:fillRect/>
          </a:stretch>
        </p:blipFill>
        <p:spPr>
          <a:xfrm>
            <a:off x="6385810" y="174676"/>
            <a:ext cx="5612168" cy="2169998"/>
          </a:xfrm>
          <a:prstGeom prst="rect">
            <a:avLst/>
          </a:prstGeom>
        </p:spPr>
      </p:pic>
      <p:pic>
        <p:nvPicPr>
          <p:cNvPr id="6" name="Picture 5">
            <a:extLst>
              <a:ext uri="{FF2B5EF4-FFF2-40B4-BE49-F238E27FC236}">
                <a16:creationId xmlns:a16="http://schemas.microsoft.com/office/drawing/2014/main" id="{52D0DA87-B954-E044-819F-6444E0F3020E}"/>
              </a:ext>
            </a:extLst>
          </p:cNvPr>
          <p:cNvPicPr>
            <a:picLocks noChangeAspect="1"/>
          </p:cNvPicPr>
          <p:nvPr/>
        </p:nvPicPr>
        <p:blipFill>
          <a:blip r:embed="rId3"/>
          <a:stretch>
            <a:fillRect/>
          </a:stretch>
        </p:blipFill>
        <p:spPr>
          <a:xfrm>
            <a:off x="7135438" y="2267302"/>
            <a:ext cx="4676811" cy="4594761"/>
          </a:xfrm>
          <a:prstGeom prst="rect">
            <a:avLst/>
          </a:prstGeom>
        </p:spPr>
      </p:pic>
      <p:sp>
        <p:nvSpPr>
          <p:cNvPr id="5" name="Slide Number Placeholder 4">
            <a:extLst>
              <a:ext uri="{FF2B5EF4-FFF2-40B4-BE49-F238E27FC236}">
                <a16:creationId xmlns:a16="http://schemas.microsoft.com/office/drawing/2014/main" id="{1562A56C-3F12-4B46-9113-E04641363C30}"/>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62342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DBFB-9F07-354A-9E3E-C22C44F2E109}"/>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12088AA1-913B-3043-93AB-DE8BF7CFFB39}"/>
              </a:ext>
            </a:extLst>
          </p:cNvPr>
          <p:cNvSpPr>
            <a:spLocks noGrp="1"/>
          </p:cNvSpPr>
          <p:nvPr>
            <p:ph idx="1"/>
          </p:nvPr>
        </p:nvSpPr>
        <p:spPr/>
        <p:txBody>
          <a:bodyPr/>
          <a:lstStyle/>
          <a:p>
            <a:pPr>
              <a:buFont typeface="Wingdings" pitchFamily="2" charset="2"/>
              <a:buChar char="Ø"/>
            </a:pPr>
            <a:r>
              <a:rPr lang="en-US" dirty="0"/>
              <a:t>Gyroscope</a:t>
            </a:r>
          </a:p>
          <a:p>
            <a:pPr lvl="1">
              <a:buFont typeface="Wingdings" pitchFamily="2" charset="2"/>
              <a:buChar char="Ø"/>
            </a:pPr>
            <a:r>
              <a:rPr lang="en-US" dirty="0"/>
              <a:t>Measures change in angular orientation</a:t>
            </a:r>
          </a:p>
          <a:p>
            <a:pPr lvl="1">
              <a:buFont typeface="Wingdings" pitchFamily="2" charset="2"/>
              <a:buChar char="Ø"/>
            </a:pPr>
            <a:r>
              <a:rPr lang="en-US" dirty="0"/>
              <a:t>Uses earths gravity</a:t>
            </a:r>
          </a:p>
          <a:p>
            <a:pPr lvl="1">
              <a:buFont typeface="Wingdings" pitchFamily="2" charset="2"/>
              <a:buChar char="Ø"/>
            </a:pPr>
            <a:r>
              <a:rPr lang="en-US" dirty="0"/>
              <a:t>Gyroscope will help find orientation and damp driving </a:t>
            </a:r>
          </a:p>
          <a:p>
            <a:pPr marL="128016" lvl="1" indent="0">
              <a:buNone/>
            </a:pPr>
            <a:r>
              <a:rPr lang="en-US" dirty="0"/>
              <a:t>behaviors</a:t>
            </a:r>
          </a:p>
          <a:p>
            <a:pPr lvl="1">
              <a:buFont typeface="Wingdings" pitchFamily="2" charset="2"/>
              <a:buChar char="Ø"/>
            </a:pPr>
            <a:endParaRPr lang="en-US" dirty="0"/>
          </a:p>
          <a:p>
            <a:pPr lvl="1">
              <a:buFont typeface="Wingdings" pitchFamily="2" charset="2"/>
              <a:buChar char="Ø"/>
            </a:pPr>
            <a:endParaRPr lang="en-US" dirty="0"/>
          </a:p>
          <a:p>
            <a:endParaRPr lang="en-US" dirty="0"/>
          </a:p>
        </p:txBody>
      </p:sp>
      <p:pic>
        <p:nvPicPr>
          <p:cNvPr id="5" name="Picture 4">
            <a:extLst>
              <a:ext uri="{FF2B5EF4-FFF2-40B4-BE49-F238E27FC236}">
                <a16:creationId xmlns:a16="http://schemas.microsoft.com/office/drawing/2014/main" id="{5865EAAE-48B6-DF40-961E-5108B797CAB1}"/>
              </a:ext>
            </a:extLst>
          </p:cNvPr>
          <p:cNvPicPr>
            <a:picLocks noChangeAspect="1"/>
          </p:cNvPicPr>
          <p:nvPr/>
        </p:nvPicPr>
        <p:blipFill>
          <a:blip r:embed="rId2"/>
          <a:stretch>
            <a:fillRect/>
          </a:stretch>
        </p:blipFill>
        <p:spPr>
          <a:xfrm>
            <a:off x="7182911" y="0"/>
            <a:ext cx="5009089" cy="3922010"/>
          </a:xfrm>
          <a:prstGeom prst="rect">
            <a:avLst/>
          </a:prstGeom>
        </p:spPr>
      </p:pic>
      <p:sp>
        <p:nvSpPr>
          <p:cNvPr id="4" name="Slide Number Placeholder 3">
            <a:extLst>
              <a:ext uri="{FF2B5EF4-FFF2-40B4-BE49-F238E27FC236}">
                <a16:creationId xmlns:a16="http://schemas.microsoft.com/office/drawing/2014/main" id="{58282560-1439-ED45-94A1-705BDBF310C0}"/>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54726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818D-1665-634A-ABD2-621216A381BF}"/>
              </a:ext>
            </a:extLst>
          </p:cNvPr>
          <p:cNvSpPr>
            <a:spLocks noGrp="1"/>
          </p:cNvSpPr>
          <p:nvPr>
            <p:ph type="title"/>
          </p:nvPr>
        </p:nvSpPr>
        <p:spPr/>
        <p:txBody>
          <a:bodyPr/>
          <a:lstStyle/>
          <a:p>
            <a:r>
              <a:rPr lang="en-US" dirty="0"/>
              <a:t>Data collector mobile app		</a:t>
            </a:r>
          </a:p>
        </p:txBody>
      </p:sp>
      <p:sp>
        <p:nvSpPr>
          <p:cNvPr id="3" name="Content Placeholder 2">
            <a:extLst>
              <a:ext uri="{FF2B5EF4-FFF2-40B4-BE49-F238E27FC236}">
                <a16:creationId xmlns:a16="http://schemas.microsoft.com/office/drawing/2014/main" id="{AAE77F07-B82E-E146-A8D6-1E089D39FC6D}"/>
              </a:ext>
            </a:extLst>
          </p:cNvPr>
          <p:cNvSpPr>
            <a:spLocks noGrp="1"/>
          </p:cNvSpPr>
          <p:nvPr>
            <p:ph idx="1"/>
          </p:nvPr>
        </p:nvSpPr>
        <p:spPr/>
        <p:txBody>
          <a:bodyPr/>
          <a:lstStyle/>
          <a:p>
            <a:pPr>
              <a:buFont typeface="Wingdings" pitchFamily="2" charset="2"/>
              <a:buChar char="Ø"/>
            </a:pPr>
            <a:r>
              <a:rPr lang="en-US" dirty="0"/>
              <a:t>The app collects the data as the driver drives</a:t>
            </a:r>
          </a:p>
          <a:p>
            <a:pPr>
              <a:buFont typeface="Wingdings" pitchFamily="2" charset="2"/>
              <a:buChar char="Ø"/>
            </a:pPr>
            <a:r>
              <a:rPr lang="en-US" dirty="0"/>
              <a:t>Accelerometer, Gyroscope, Timestamp and latitude, longitude are recorded</a:t>
            </a:r>
          </a:p>
          <a:p>
            <a:pPr>
              <a:buFont typeface="Wingdings" pitchFamily="2" charset="2"/>
              <a:buChar char="Ø"/>
            </a:pPr>
            <a:r>
              <a:rPr lang="en-US" dirty="0"/>
              <a:t>Both, calibrated as well as uncalibrated data is collected</a:t>
            </a:r>
          </a:p>
          <a:p>
            <a:pPr>
              <a:buFont typeface="Wingdings" pitchFamily="2" charset="2"/>
              <a:buChar char="Ø"/>
            </a:pPr>
            <a:r>
              <a:rPr lang="en-US" dirty="0"/>
              <a:t> Data collection is set to 50Hz while every 9-30ms produces new instance, GPS is set to once per second</a:t>
            </a:r>
          </a:p>
          <a:p>
            <a:pPr>
              <a:buFont typeface="Wingdings" pitchFamily="2" charset="2"/>
              <a:buChar char="Ø"/>
            </a:pPr>
            <a:r>
              <a:rPr lang="en-US" dirty="0"/>
              <a:t>Data is sent to Firebase database as well as CSV is generated</a:t>
            </a:r>
          </a:p>
          <a:p>
            <a:pPr>
              <a:buFont typeface="Wingdings" pitchFamily="2" charset="2"/>
              <a:buChar char="Ø"/>
            </a:pPr>
            <a:endParaRPr lang="en-US" dirty="0"/>
          </a:p>
          <a:p>
            <a:pPr>
              <a:buFont typeface="Wingdings" pitchFamily="2" charset="2"/>
              <a:buChar char="Ø"/>
            </a:pPr>
            <a:endParaRPr lang="en-US" dirty="0"/>
          </a:p>
          <a:p>
            <a:endParaRPr lang="en-US" dirty="0"/>
          </a:p>
        </p:txBody>
      </p:sp>
      <p:sp>
        <p:nvSpPr>
          <p:cNvPr id="4" name="Slide Number Placeholder 3">
            <a:extLst>
              <a:ext uri="{FF2B5EF4-FFF2-40B4-BE49-F238E27FC236}">
                <a16:creationId xmlns:a16="http://schemas.microsoft.com/office/drawing/2014/main" id="{8AE2898C-9AC4-D048-8B80-9BA03BB424A0}"/>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045540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E2298C9-071D-8148-A0A0-D700AE495B2B}"/>
              </a:ext>
            </a:extLst>
          </p:cNvPr>
          <p:cNvPicPr>
            <a:picLocks noGrp="1" noChangeAspect="1"/>
          </p:cNvPicPr>
          <p:nvPr>
            <p:ph idx="1"/>
          </p:nvPr>
        </p:nvPicPr>
        <p:blipFill>
          <a:blip r:embed="rId2"/>
          <a:stretch>
            <a:fillRect/>
          </a:stretch>
        </p:blipFill>
        <p:spPr>
          <a:xfrm>
            <a:off x="0" y="-1"/>
            <a:ext cx="3207638" cy="6771681"/>
          </a:xfrm>
        </p:spPr>
      </p:pic>
      <p:pic>
        <p:nvPicPr>
          <p:cNvPr id="10" name="Picture 9">
            <a:extLst>
              <a:ext uri="{FF2B5EF4-FFF2-40B4-BE49-F238E27FC236}">
                <a16:creationId xmlns:a16="http://schemas.microsoft.com/office/drawing/2014/main" id="{C691BCD9-DCD6-994C-82F6-DF630B6C2D4F}"/>
              </a:ext>
            </a:extLst>
          </p:cNvPr>
          <p:cNvPicPr>
            <a:picLocks noChangeAspect="1"/>
          </p:cNvPicPr>
          <p:nvPr/>
        </p:nvPicPr>
        <p:blipFill>
          <a:blip r:embed="rId3"/>
          <a:stretch>
            <a:fillRect/>
          </a:stretch>
        </p:blipFill>
        <p:spPr>
          <a:xfrm>
            <a:off x="8075224" y="0"/>
            <a:ext cx="3207638" cy="6771680"/>
          </a:xfrm>
          <a:prstGeom prst="rect">
            <a:avLst/>
          </a:prstGeom>
        </p:spPr>
      </p:pic>
      <p:pic>
        <p:nvPicPr>
          <p:cNvPr id="12" name="Picture 11">
            <a:extLst>
              <a:ext uri="{FF2B5EF4-FFF2-40B4-BE49-F238E27FC236}">
                <a16:creationId xmlns:a16="http://schemas.microsoft.com/office/drawing/2014/main" id="{E3F0EE1D-7330-EE44-B08B-11ED6A5B08E3}"/>
              </a:ext>
            </a:extLst>
          </p:cNvPr>
          <p:cNvPicPr>
            <a:picLocks noChangeAspect="1"/>
          </p:cNvPicPr>
          <p:nvPr/>
        </p:nvPicPr>
        <p:blipFill>
          <a:blip r:embed="rId4"/>
          <a:stretch>
            <a:fillRect/>
          </a:stretch>
        </p:blipFill>
        <p:spPr>
          <a:xfrm>
            <a:off x="3996724" y="-43161"/>
            <a:ext cx="3248526" cy="6858000"/>
          </a:xfrm>
          <a:prstGeom prst="rect">
            <a:avLst/>
          </a:prstGeom>
        </p:spPr>
      </p:pic>
      <p:sp>
        <p:nvSpPr>
          <p:cNvPr id="13" name="Slide Number Placeholder 12">
            <a:extLst>
              <a:ext uri="{FF2B5EF4-FFF2-40B4-BE49-F238E27FC236}">
                <a16:creationId xmlns:a16="http://schemas.microsoft.com/office/drawing/2014/main" id="{C1815A6A-117A-2A4E-A777-AADCFF7A09ED}"/>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218031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26E-A42C-5F4B-8715-398B026127B5}"/>
              </a:ext>
            </a:extLst>
          </p:cNvPr>
          <p:cNvSpPr>
            <a:spLocks noGrp="1"/>
          </p:cNvSpPr>
          <p:nvPr>
            <p:ph type="title"/>
          </p:nvPr>
        </p:nvSpPr>
        <p:spPr/>
        <p:txBody>
          <a:bodyPr/>
          <a:lstStyle/>
          <a:p>
            <a:r>
              <a:rPr lang="en-US" dirty="0"/>
              <a:t>Raw dataset</a:t>
            </a:r>
          </a:p>
        </p:txBody>
      </p:sp>
      <p:sp>
        <p:nvSpPr>
          <p:cNvPr id="3" name="Content Placeholder 2">
            <a:extLst>
              <a:ext uri="{FF2B5EF4-FFF2-40B4-BE49-F238E27FC236}">
                <a16:creationId xmlns:a16="http://schemas.microsoft.com/office/drawing/2014/main" id="{B63848A8-C698-9348-ACE0-636619576938}"/>
              </a:ext>
            </a:extLst>
          </p:cNvPr>
          <p:cNvSpPr>
            <a:spLocks noGrp="1"/>
          </p:cNvSpPr>
          <p:nvPr>
            <p:ph idx="1"/>
          </p:nvPr>
        </p:nvSpPr>
        <p:spPr>
          <a:xfrm>
            <a:off x="1024127" y="1738859"/>
            <a:ext cx="10758141" cy="4991725"/>
          </a:xfrm>
        </p:spPr>
        <p:txBody>
          <a:bodyPr>
            <a:normAutofit/>
          </a:bodyPr>
          <a:lstStyle/>
          <a:p>
            <a:pPr>
              <a:buFont typeface="Wingdings" pitchFamily="2" charset="2"/>
              <a:buChar char="Ø"/>
            </a:pPr>
            <a:r>
              <a:rPr lang="en-US" dirty="0"/>
              <a:t>Devices</a:t>
            </a:r>
          </a:p>
          <a:p>
            <a:pPr lvl="1">
              <a:buFont typeface="Wingdings" pitchFamily="2" charset="2"/>
              <a:buChar char="Ø"/>
            </a:pPr>
            <a:r>
              <a:rPr lang="en-US" dirty="0"/>
              <a:t>Nokia 5.1 plus Android 9.0</a:t>
            </a:r>
          </a:p>
          <a:p>
            <a:pPr lvl="1">
              <a:buFont typeface="Wingdings" pitchFamily="2" charset="2"/>
              <a:buChar char="Ø"/>
            </a:pPr>
            <a:r>
              <a:rPr lang="en-US" dirty="0"/>
              <a:t>Motorola Moto Turbo 1 Android 6.0 </a:t>
            </a:r>
          </a:p>
          <a:p>
            <a:pPr lvl="1">
              <a:buFont typeface="Wingdings" pitchFamily="2" charset="2"/>
              <a:buChar char="Ø"/>
            </a:pPr>
            <a:r>
              <a:rPr lang="en-US" dirty="0"/>
              <a:t>LG G3 running on Android 6.0 </a:t>
            </a:r>
          </a:p>
          <a:p>
            <a:pPr>
              <a:buFont typeface="Wingdings" pitchFamily="2" charset="2"/>
              <a:buChar char="Ø"/>
            </a:pPr>
            <a:r>
              <a:rPr lang="en-US" dirty="0"/>
              <a:t>Vehicles</a:t>
            </a:r>
          </a:p>
          <a:p>
            <a:pPr lvl="1">
              <a:buFont typeface="Wingdings" pitchFamily="2" charset="2"/>
              <a:buChar char="Ø"/>
            </a:pPr>
            <a:r>
              <a:rPr lang="en-US" dirty="0"/>
              <a:t>Suzuki </a:t>
            </a:r>
            <a:r>
              <a:rPr lang="en-US" dirty="0" err="1"/>
              <a:t>Cultus</a:t>
            </a:r>
            <a:r>
              <a:rPr lang="en-US" dirty="0"/>
              <a:t>, five door hatchback</a:t>
            </a:r>
          </a:p>
          <a:p>
            <a:pPr lvl="1">
              <a:buFont typeface="Wingdings" pitchFamily="2" charset="2"/>
              <a:buChar char="Ø"/>
            </a:pPr>
            <a:r>
              <a:rPr lang="en-US" dirty="0"/>
              <a:t>Toyota Corolla, four door saloon</a:t>
            </a:r>
          </a:p>
          <a:p>
            <a:pPr lvl="1">
              <a:buFont typeface="Wingdings" pitchFamily="2" charset="2"/>
              <a:buChar char="Ø"/>
            </a:pPr>
            <a:r>
              <a:rPr lang="en-US" dirty="0"/>
              <a:t>Honda City, four door saloon </a:t>
            </a:r>
          </a:p>
          <a:p>
            <a:pPr>
              <a:buFont typeface="Wingdings" pitchFamily="2" charset="2"/>
              <a:buChar char="Ø"/>
            </a:pPr>
            <a:r>
              <a:rPr lang="en-US" dirty="0"/>
              <a:t>Route</a:t>
            </a:r>
          </a:p>
          <a:p>
            <a:pPr lvl="1">
              <a:buFont typeface="Wingdings" pitchFamily="2" charset="2"/>
              <a:buChar char="Ø"/>
            </a:pPr>
            <a:r>
              <a:rPr lang="en-US" dirty="0"/>
              <a:t>IJP Road, Islamabad</a:t>
            </a:r>
          </a:p>
          <a:p>
            <a:pPr lvl="1">
              <a:buFont typeface="Wingdings" pitchFamily="2" charset="2"/>
              <a:buChar char="Ø"/>
            </a:pPr>
            <a:r>
              <a:rPr lang="en-US" dirty="0"/>
              <a:t>Kashmir Highway, NUST entrance gate no.1</a:t>
            </a:r>
          </a:p>
          <a:p>
            <a:pPr lvl="1">
              <a:buFont typeface="Wingdings" pitchFamily="2" charset="2"/>
              <a:buChar char="Ø"/>
            </a:pPr>
            <a:r>
              <a:rPr lang="en-US" dirty="0" err="1"/>
              <a:t>Defence</a:t>
            </a:r>
            <a:r>
              <a:rPr lang="en-US" dirty="0"/>
              <a:t> Road, Rawalpindi</a:t>
            </a:r>
          </a:p>
          <a:p>
            <a:pPr lvl="1">
              <a:buFont typeface="Wingdings" pitchFamily="2" charset="2"/>
              <a:buChar char="Ø"/>
            </a:pPr>
            <a:r>
              <a:rPr lang="en-US" dirty="0" err="1"/>
              <a:t>Adyala</a:t>
            </a:r>
            <a:r>
              <a:rPr lang="en-US" dirty="0"/>
              <a:t> Road, Rawalpindi</a:t>
            </a:r>
          </a:p>
          <a:p>
            <a:pPr lvl="1">
              <a:buFont typeface="Wingdings" pitchFamily="2" charset="2"/>
              <a:buChar char="Ø"/>
            </a:pPr>
            <a:r>
              <a:rPr lang="en-US" dirty="0"/>
              <a:t>9th Avenue, Islamabad</a:t>
            </a:r>
          </a:p>
          <a:p>
            <a:pPr lvl="1">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US" dirty="0"/>
          </a:p>
        </p:txBody>
      </p:sp>
      <p:pic>
        <p:nvPicPr>
          <p:cNvPr id="5" name="Picture 4">
            <a:extLst>
              <a:ext uri="{FF2B5EF4-FFF2-40B4-BE49-F238E27FC236}">
                <a16:creationId xmlns:a16="http://schemas.microsoft.com/office/drawing/2014/main" id="{09F7BBC9-638D-974F-B64D-8279064EB550}"/>
              </a:ext>
            </a:extLst>
          </p:cNvPr>
          <p:cNvPicPr>
            <a:picLocks noChangeAspect="1"/>
          </p:cNvPicPr>
          <p:nvPr/>
        </p:nvPicPr>
        <p:blipFill>
          <a:blip r:embed="rId2"/>
          <a:stretch>
            <a:fillRect/>
          </a:stretch>
        </p:blipFill>
        <p:spPr>
          <a:xfrm>
            <a:off x="5258612" y="0"/>
            <a:ext cx="6933388" cy="3945016"/>
          </a:xfrm>
          <a:prstGeom prst="rect">
            <a:avLst/>
          </a:prstGeom>
        </p:spPr>
      </p:pic>
      <p:sp>
        <p:nvSpPr>
          <p:cNvPr id="4" name="Slide Number Placeholder 3">
            <a:extLst>
              <a:ext uri="{FF2B5EF4-FFF2-40B4-BE49-F238E27FC236}">
                <a16:creationId xmlns:a16="http://schemas.microsoft.com/office/drawing/2014/main" id="{5125AC48-0993-3641-A14B-CFD49B95DB0D}"/>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122005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53C5-8DCB-6C4A-AD59-9315EF4769E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C4FE369-42B0-054D-865E-FADC241DCDF8}"/>
              </a:ext>
            </a:extLst>
          </p:cNvPr>
          <p:cNvPicPr>
            <a:picLocks noGrp="1" noChangeAspect="1"/>
          </p:cNvPicPr>
          <p:nvPr>
            <p:ph idx="1"/>
          </p:nvPr>
        </p:nvPicPr>
        <p:blipFill>
          <a:blip r:embed="rId2"/>
          <a:stretch>
            <a:fillRect/>
          </a:stretch>
        </p:blipFill>
        <p:spPr>
          <a:xfrm>
            <a:off x="0" y="3485658"/>
            <a:ext cx="5216577" cy="3372342"/>
          </a:xfrm>
        </p:spPr>
      </p:pic>
      <p:pic>
        <p:nvPicPr>
          <p:cNvPr id="7" name="Picture 6">
            <a:extLst>
              <a:ext uri="{FF2B5EF4-FFF2-40B4-BE49-F238E27FC236}">
                <a16:creationId xmlns:a16="http://schemas.microsoft.com/office/drawing/2014/main" id="{B073F2AE-4C8C-C44A-B329-00ACC17EB009}"/>
              </a:ext>
            </a:extLst>
          </p:cNvPr>
          <p:cNvPicPr>
            <a:picLocks noChangeAspect="1"/>
          </p:cNvPicPr>
          <p:nvPr/>
        </p:nvPicPr>
        <p:blipFill>
          <a:blip r:embed="rId3"/>
          <a:stretch>
            <a:fillRect/>
          </a:stretch>
        </p:blipFill>
        <p:spPr>
          <a:xfrm>
            <a:off x="5216577" y="0"/>
            <a:ext cx="6997289" cy="6858000"/>
          </a:xfrm>
          <a:prstGeom prst="rect">
            <a:avLst/>
          </a:prstGeom>
        </p:spPr>
      </p:pic>
      <p:pic>
        <p:nvPicPr>
          <p:cNvPr id="9" name="Picture 8">
            <a:extLst>
              <a:ext uri="{FF2B5EF4-FFF2-40B4-BE49-F238E27FC236}">
                <a16:creationId xmlns:a16="http://schemas.microsoft.com/office/drawing/2014/main" id="{AC209814-6DAB-3445-9F5B-6F55201F6537}"/>
              </a:ext>
            </a:extLst>
          </p:cNvPr>
          <p:cNvPicPr>
            <a:picLocks noChangeAspect="1"/>
          </p:cNvPicPr>
          <p:nvPr/>
        </p:nvPicPr>
        <p:blipFill>
          <a:blip r:embed="rId4"/>
          <a:stretch>
            <a:fillRect/>
          </a:stretch>
        </p:blipFill>
        <p:spPr>
          <a:xfrm>
            <a:off x="0" y="0"/>
            <a:ext cx="5216577" cy="3485658"/>
          </a:xfrm>
          <a:prstGeom prst="rect">
            <a:avLst/>
          </a:prstGeom>
        </p:spPr>
      </p:pic>
      <p:sp>
        <p:nvSpPr>
          <p:cNvPr id="3" name="Slide Number Placeholder 2">
            <a:extLst>
              <a:ext uri="{FF2B5EF4-FFF2-40B4-BE49-F238E27FC236}">
                <a16:creationId xmlns:a16="http://schemas.microsoft.com/office/drawing/2014/main" id="{E663B70F-BB57-5E48-81FD-1D535B476407}"/>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34461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99D9-4097-0146-81CD-2F64624C4C77}"/>
              </a:ext>
            </a:extLst>
          </p:cNvPr>
          <p:cNvSpPr>
            <a:spLocks noGrp="1"/>
          </p:cNvSpPr>
          <p:nvPr>
            <p:ph type="title"/>
          </p:nvPr>
        </p:nvSpPr>
        <p:spPr/>
        <p:txBody>
          <a:bodyPr/>
          <a:lstStyle/>
          <a:p>
            <a:r>
              <a:rPr lang="en-US" dirty="0"/>
              <a:t>Raw Dataset (cont.)</a:t>
            </a:r>
          </a:p>
        </p:txBody>
      </p:sp>
      <p:sp>
        <p:nvSpPr>
          <p:cNvPr id="3" name="Content Placeholder 2">
            <a:extLst>
              <a:ext uri="{FF2B5EF4-FFF2-40B4-BE49-F238E27FC236}">
                <a16:creationId xmlns:a16="http://schemas.microsoft.com/office/drawing/2014/main" id="{07292A24-2B18-0747-92DC-810530944C8A}"/>
              </a:ext>
            </a:extLst>
          </p:cNvPr>
          <p:cNvSpPr>
            <a:spLocks noGrp="1"/>
          </p:cNvSpPr>
          <p:nvPr>
            <p:ph idx="1"/>
          </p:nvPr>
        </p:nvSpPr>
        <p:spPr/>
        <p:txBody>
          <a:bodyPr/>
          <a:lstStyle/>
          <a:p>
            <a:pPr>
              <a:buFont typeface="Wingdings" pitchFamily="2" charset="2"/>
              <a:buChar char="Ø"/>
            </a:pPr>
            <a:r>
              <a:rPr lang="en-US" b="1" dirty="0"/>
              <a:t>2,20,000 rows, 9 columns</a:t>
            </a:r>
          </a:p>
          <a:p>
            <a:pPr>
              <a:buFont typeface="Wingdings" pitchFamily="2" charset="2"/>
              <a:buChar char="Ø"/>
            </a:pPr>
            <a:r>
              <a:rPr lang="en-US" dirty="0"/>
              <a:t>Accelerometer </a:t>
            </a:r>
            <a:r>
              <a:rPr lang="en-US" dirty="0" err="1"/>
              <a:t>x,y,z</a:t>
            </a:r>
            <a:endParaRPr lang="en-US" dirty="0"/>
          </a:p>
          <a:p>
            <a:pPr>
              <a:buFont typeface="Wingdings" pitchFamily="2" charset="2"/>
              <a:buChar char="Ø"/>
            </a:pPr>
            <a:r>
              <a:rPr lang="en-US" dirty="0"/>
              <a:t>Gyroscope </a:t>
            </a:r>
            <a:r>
              <a:rPr lang="en-US" dirty="0" err="1"/>
              <a:t>x,y,z</a:t>
            </a:r>
            <a:endParaRPr lang="en-US" dirty="0"/>
          </a:p>
          <a:p>
            <a:pPr>
              <a:buFont typeface="Wingdings" pitchFamily="2" charset="2"/>
              <a:buChar char="Ø"/>
            </a:pPr>
            <a:r>
              <a:rPr lang="en-US" dirty="0"/>
              <a:t>GPS coordinates </a:t>
            </a:r>
          </a:p>
          <a:p>
            <a:pPr>
              <a:buFont typeface="Wingdings" pitchFamily="2" charset="2"/>
              <a:buChar char="Ø"/>
            </a:pPr>
            <a:r>
              <a:rPr lang="en-US" dirty="0"/>
              <a:t>Date timestamp</a:t>
            </a:r>
          </a:p>
          <a:p>
            <a:pPr marL="0" indent="0">
              <a:buNone/>
            </a:pPr>
            <a:endParaRPr lang="en-US" dirty="0"/>
          </a:p>
        </p:txBody>
      </p:sp>
      <p:pic>
        <p:nvPicPr>
          <p:cNvPr id="6" name="Picture 5">
            <a:extLst>
              <a:ext uri="{FF2B5EF4-FFF2-40B4-BE49-F238E27FC236}">
                <a16:creationId xmlns:a16="http://schemas.microsoft.com/office/drawing/2014/main" id="{62E12E55-D348-5241-961B-88400590D725}"/>
              </a:ext>
            </a:extLst>
          </p:cNvPr>
          <p:cNvPicPr>
            <a:picLocks noChangeAspect="1"/>
          </p:cNvPicPr>
          <p:nvPr/>
        </p:nvPicPr>
        <p:blipFill>
          <a:blip r:embed="rId2"/>
          <a:stretch>
            <a:fillRect/>
          </a:stretch>
        </p:blipFill>
        <p:spPr>
          <a:xfrm>
            <a:off x="4881450" y="1733797"/>
            <a:ext cx="7173489" cy="5063639"/>
          </a:xfrm>
          <a:prstGeom prst="rect">
            <a:avLst/>
          </a:prstGeom>
        </p:spPr>
      </p:pic>
      <p:sp>
        <p:nvSpPr>
          <p:cNvPr id="7" name="Slide Number Placeholder 6">
            <a:extLst>
              <a:ext uri="{FF2B5EF4-FFF2-40B4-BE49-F238E27FC236}">
                <a16:creationId xmlns:a16="http://schemas.microsoft.com/office/drawing/2014/main" id="{8F411E06-FE68-C649-A9B0-F6C2F8CD0E2C}"/>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198630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8826-4970-1340-BE2A-7CD14BC3BFE6}"/>
              </a:ext>
            </a:extLst>
          </p:cNvPr>
          <p:cNvSpPr>
            <a:spLocks noGrp="1"/>
          </p:cNvSpPr>
          <p:nvPr>
            <p:ph type="title"/>
          </p:nvPr>
        </p:nvSpPr>
        <p:spPr/>
        <p:txBody>
          <a:bodyPr/>
          <a:lstStyle/>
          <a:p>
            <a:r>
              <a:rPr lang="en-US" dirty="0"/>
              <a:t>Preprocessing	</a:t>
            </a:r>
          </a:p>
        </p:txBody>
      </p:sp>
      <p:pic>
        <p:nvPicPr>
          <p:cNvPr id="7" name="Content Placeholder 6">
            <a:extLst>
              <a:ext uri="{FF2B5EF4-FFF2-40B4-BE49-F238E27FC236}">
                <a16:creationId xmlns:a16="http://schemas.microsoft.com/office/drawing/2014/main" id="{045F18B1-7633-D54D-BC4D-A18F43FFF805}"/>
              </a:ext>
            </a:extLst>
          </p:cNvPr>
          <p:cNvPicPr>
            <a:picLocks noGrp="1" noChangeAspect="1"/>
          </p:cNvPicPr>
          <p:nvPr>
            <p:ph idx="1"/>
          </p:nvPr>
        </p:nvPicPr>
        <p:blipFill>
          <a:blip r:embed="rId2"/>
          <a:stretch>
            <a:fillRect/>
          </a:stretch>
        </p:blipFill>
        <p:spPr>
          <a:xfrm>
            <a:off x="4834455" y="0"/>
            <a:ext cx="7357545" cy="3638677"/>
          </a:xfrm>
        </p:spPr>
      </p:pic>
      <p:pic>
        <p:nvPicPr>
          <p:cNvPr id="4" name="Picture 3">
            <a:extLst>
              <a:ext uri="{FF2B5EF4-FFF2-40B4-BE49-F238E27FC236}">
                <a16:creationId xmlns:a16="http://schemas.microsoft.com/office/drawing/2014/main" id="{DCAAF65D-FAA8-544E-9270-99778DBB7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7248" y="3040408"/>
            <a:ext cx="5049417" cy="3787063"/>
          </a:xfrm>
          <a:prstGeom prst="rect">
            <a:avLst/>
          </a:prstGeom>
        </p:spPr>
      </p:pic>
      <p:pic>
        <p:nvPicPr>
          <p:cNvPr id="5" name="Content Placeholder 7">
            <a:extLst>
              <a:ext uri="{FF2B5EF4-FFF2-40B4-BE49-F238E27FC236}">
                <a16:creationId xmlns:a16="http://schemas.microsoft.com/office/drawing/2014/main" id="{A23EC169-A444-B44A-84FF-1A68E3E1F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93" y="3040408"/>
            <a:ext cx="4885255" cy="3663942"/>
          </a:xfrm>
          <a:prstGeom prst="rect">
            <a:avLst/>
          </a:prstGeom>
        </p:spPr>
      </p:pic>
      <p:sp>
        <p:nvSpPr>
          <p:cNvPr id="3" name="Slide Number Placeholder 2">
            <a:extLst>
              <a:ext uri="{FF2B5EF4-FFF2-40B4-BE49-F238E27FC236}">
                <a16:creationId xmlns:a16="http://schemas.microsoft.com/office/drawing/2014/main" id="{ABC4CC66-7FBB-7D44-9CDF-1217F9E6601F}"/>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25624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3C5F-A452-B040-B3A7-301316D429FD}"/>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6A4E5A35-63F5-774F-8A2A-531272494CA3}"/>
              </a:ext>
            </a:extLst>
          </p:cNvPr>
          <p:cNvSpPr>
            <a:spLocks noGrp="1"/>
          </p:cNvSpPr>
          <p:nvPr>
            <p:ph idx="1"/>
          </p:nvPr>
        </p:nvSpPr>
        <p:spPr/>
        <p:txBody>
          <a:bodyPr/>
          <a:lstStyle/>
          <a:p>
            <a:pPr>
              <a:buFont typeface="Wingdings" pitchFamily="2" charset="2"/>
              <a:buChar char="Ø"/>
            </a:pPr>
            <a:r>
              <a:rPr lang="en-US" dirty="0"/>
              <a:t>UK government payed 22million GBP in road ways compensations in 2018</a:t>
            </a:r>
          </a:p>
          <a:p>
            <a:pPr>
              <a:buFont typeface="Wingdings" pitchFamily="2" charset="2"/>
              <a:buChar char="Ø"/>
            </a:pPr>
            <a:r>
              <a:rPr lang="en-US" dirty="0"/>
              <a:t>400$ a year is spent on each car in US against the damages by road quality</a:t>
            </a:r>
          </a:p>
          <a:p>
            <a:pPr>
              <a:buFont typeface="Wingdings" pitchFamily="2" charset="2"/>
              <a:buChar char="Ø"/>
            </a:pPr>
            <a:r>
              <a:rPr lang="en-US" dirty="0"/>
              <a:t>11121 accidents in Pakistan in year 2017-18</a:t>
            </a:r>
          </a:p>
          <a:p>
            <a:pPr>
              <a:buFont typeface="Wingdings" pitchFamily="2" charset="2"/>
              <a:buChar char="Ø"/>
            </a:pPr>
            <a:r>
              <a:rPr lang="en-US" dirty="0"/>
              <a:t>Road accidents cause about </a:t>
            </a:r>
            <a:r>
              <a:rPr lang="en-US" b="1" dirty="0"/>
              <a:t>3,287</a:t>
            </a:r>
            <a:r>
              <a:rPr lang="en-US" dirty="0"/>
              <a:t> deaths every day worldwide</a:t>
            </a:r>
          </a:p>
          <a:p>
            <a:pPr>
              <a:buFont typeface="Wingdings" pitchFamily="2" charset="2"/>
              <a:buChar char="Ø"/>
            </a:pPr>
            <a:r>
              <a:rPr lang="en-US" dirty="0"/>
              <a:t>Manual inspection is costly and almost impossible</a:t>
            </a:r>
          </a:p>
          <a:p>
            <a:pPr>
              <a:buFont typeface="Wingdings" pitchFamily="2" charset="2"/>
              <a:buChar char="Ø"/>
            </a:pPr>
            <a:r>
              <a:rPr lang="en-US" dirty="0"/>
              <a:t>Efficient, reliable solution is needed</a:t>
            </a:r>
          </a:p>
          <a:p>
            <a:endParaRPr lang="en-US" dirty="0"/>
          </a:p>
          <a:p>
            <a:endParaRPr lang="en-US" dirty="0"/>
          </a:p>
        </p:txBody>
      </p:sp>
      <p:sp>
        <p:nvSpPr>
          <p:cNvPr id="4" name="Slide Number Placeholder 3">
            <a:extLst>
              <a:ext uri="{FF2B5EF4-FFF2-40B4-BE49-F238E27FC236}">
                <a16:creationId xmlns:a16="http://schemas.microsoft.com/office/drawing/2014/main" id="{07F1C122-AAE0-3349-BD1F-CDE8CBC0F1B5}"/>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862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2E89-8C8D-484E-9F2E-7792BD8C0C2B}"/>
              </a:ext>
            </a:extLst>
          </p:cNvPr>
          <p:cNvSpPr>
            <a:spLocks noGrp="1"/>
          </p:cNvSpPr>
          <p:nvPr>
            <p:ph type="title"/>
          </p:nvPr>
        </p:nvSpPr>
        <p:spPr/>
        <p:txBody>
          <a:bodyPr/>
          <a:lstStyle/>
          <a:p>
            <a:r>
              <a:rPr lang="en-US" dirty="0"/>
              <a:t>Preprocessing</a:t>
            </a:r>
          </a:p>
        </p:txBody>
      </p:sp>
      <p:pic>
        <p:nvPicPr>
          <p:cNvPr id="5" name="Content Placeholder 4">
            <a:extLst>
              <a:ext uri="{FF2B5EF4-FFF2-40B4-BE49-F238E27FC236}">
                <a16:creationId xmlns:a16="http://schemas.microsoft.com/office/drawing/2014/main" id="{7A7FC116-735A-B142-B478-BC839DB30DC8}"/>
              </a:ext>
            </a:extLst>
          </p:cNvPr>
          <p:cNvPicPr>
            <a:picLocks noGrp="1" noChangeAspect="1"/>
          </p:cNvPicPr>
          <p:nvPr>
            <p:ph idx="1"/>
          </p:nvPr>
        </p:nvPicPr>
        <p:blipFill>
          <a:blip r:embed="rId2"/>
          <a:stretch>
            <a:fillRect/>
          </a:stretch>
        </p:blipFill>
        <p:spPr>
          <a:xfrm>
            <a:off x="1387947" y="2096711"/>
            <a:ext cx="8992433" cy="4761289"/>
          </a:xfrm>
        </p:spPr>
      </p:pic>
      <p:sp>
        <p:nvSpPr>
          <p:cNvPr id="3" name="Slide Number Placeholder 2">
            <a:extLst>
              <a:ext uri="{FF2B5EF4-FFF2-40B4-BE49-F238E27FC236}">
                <a16:creationId xmlns:a16="http://schemas.microsoft.com/office/drawing/2014/main" id="{4386E1B7-EA89-6D40-BA2A-16B0F8448BBF}"/>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272699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F213-25C5-6046-963D-BBECFDF0BAC9}"/>
              </a:ext>
            </a:extLst>
          </p:cNvPr>
          <p:cNvSpPr>
            <a:spLocks noGrp="1"/>
          </p:cNvSpPr>
          <p:nvPr>
            <p:ph type="title"/>
          </p:nvPr>
        </p:nvSpPr>
        <p:spPr/>
        <p:txBody>
          <a:bodyPr/>
          <a:lstStyle/>
          <a:p>
            <a:r>
              <a:rPr lang="en-US" dirty="0"/>
              <a:t>Preprocessing</a:t>
            </a:r>
            <a:endParaRPr lang="en-US" sz="3000" dirty="0"/>
          </a:p>
        </p:txBody>
      </p:sp>
      <p:sp>
        <p:nvSpPr>
          <p:cNvPr id="3" name="Content Placeholder 2">
            <a:extLst>
              <a:ext uri="{FF2B5EF4-FFF2-40B4-BE49-F238E27FC236}">
                <a16:creationId xmlns:a16="http://schemas.microsoft.com/office/drawing/2014/main" id="{DC5ED5F2-624F-2A48-9CEE-044F8CB514D2}"/>
              </a:ext>
            </a:extLst>
          </p:cNvPr>
          <p:cNvSpPr>
            <a:spLocks noGrp="1"/>
          </p:cNvSpPr>
          <p:nvPr>
            <p:ph idx="1"/>
          </p:nvPr>
        </p:nvSpPr>
        <p:spPr/>
        <p:txBody>
          <a:bodyPr/>
          <a:lstStyle/>
          <a:p>
            <a:r>
              <a:rPr lang="en-US" dirty="0" err="1"/>
              <a:t>Savitzky-Golay</a:t>
            </a:r>
            <a:r>
              <a:rPr lang="en-US" dirty="0"/>
              <a:t> filter is used for the smoothing with order = 10 and </a:t>
            </a:r>
            <a:r>
              <a:rPr lang="en-US" dirty="0" err="1"/>
              <a:t>framelen</a:t>
            </a:r>
            <a:r>
              <a:rPr lang="en-US" dirty="0"/>
              <a:t> = 25</a:t>
            </a:r>
          </a:p>
          <a:p>
            <a:endParaRPr lang="en-US" dirty="0"/>
          </a:p>
        </p:txBody>
      </p:sp>
      <p:pic>
        <p:nvPicPr>
          <p:cNvPr id="4" name="Content Placeholder 3">
            <a:extLst>
              <a:ext uri="{FF2B5EF4-FFF2-40B4-BE49-F238E27FC236}">
                <a16:creationId xmlns:a16="http://schemas.microsoft.com/office/drawing/2014/main" id="{5CAD4BD6-25F7-7749-814B-4789633A29AE}"/>
              </a:ext>
            </a:extLst>
          </p:cNvPr>
          <p:cNvPicPr>
            <a:picLocks noChangeAspect="1"/>
          </p:cNvPicPr>
          <p:nvPr/>
        </p:nvPicPr>
        <p:blipFill rotWithShape="1">
          <a:blip r:embed="rId2">
            <a:extLst>
              <a:ext uri="{28A0092B-C50C-407E-A947-70E740481C1C}">
                <a14:useLocalDpi xmlns:a14="http://schemas.microsoft.com/office/drawing/2010/main" val="0"/>
              </a:ext>
            </a:extLst>
          </a:blip>
          <a:srcRect l="7735" r="6988" b="3404"/>
          <a:stretch/>
        </p:blipFill>
        <p:spPr>
          <a:xfrm>
            <a:off x="0" y="3029357"/>
            <a:ext cx="7932863" cy="3828643"/>
          </a:xfrm>
          <a:prstGeom prst="rect">
            <a:avLst/>
          </a:prstGeom>
        </p:spPr>
      </p:pic>
      <p:pic>
        <p:nvPicPr>
          <p:cNvPr id="5" name="Picture 4">
            <a:extLst>
              <a:ext uri="{FF2B5EF4-FFF2-40B4-BE49-F238E27FC236}">
                <a16:creationId xmlns:a16="http://schemas.microsoft.com/office/drawing/2014/main" id="{1076CB8B-9AF1-E340-923F-884FE8C72DEF}"/>
              </a:ext>
            </a:extLst>
          </p:cNvPr>
          <p:cNvPicPr>
            <a:picLocks noChangeAspect="1"/>
          </p:cNvPicPr>
          <p:nvPr/>
        </p:nvPicPr>
        <p:blipFill rotWithShape="1">
          <a:blip r:embed="rId3">
            <a:extLst>
              <a:ext uri="{28A0092B-C50C-407E-A947-70E740481C1C}">
                <a14:useLocalDpi xmlns:a14="http://schemas.microsoft.com/office/drawing/2010/main" val="0"/>
              </a:ext>
            </a:extLst>
          </a:blip>
          <a:srcRect l="26543" t="10890" r="36593" b="31120"/>
          <a:stretch/>
        </p:blipFill>
        <p:spPr>
          <a:xfrm>
            <a:off x="7263830" y="2789442"/>
            <a:ext cx="4928170" cy="4075043"/>
          </a:xfrm>
          <a:prstGeom prst="rect">
            <a:avLst/>
          </a:prstGeom>
        </p:spPr>
      </p:pic>
      <p:sp>
        <p:nvSpPr>
          <p:cNvPr id="6" name="Slide Number Placeholder 5">
            <a:extLst>
              <a:ext uri="{FF2B5EF4-FFF2-40B4-BE49-F238E27FC236}">
                <a16:creationId xmlns:a16="http://schemas.microsoft.com/office/drawing/2014/main" id="{9A007D52-FDAB-6F45-B714-C65B21F8E89B}"/>
              </a:ext>
            </a:extLst>
          </p:cNvPr>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40320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2E35-7D32-9344-8FCA-C4CB02845CFD}"/>
              </a:ext>
            </a:extLst>
          </p:cNvPr>
          <p:cNvSpPr>
            <a:spLocks noGrp="1"/>
          </p:cNvSpPr>
          <p:nvPr>
            <p:ph type="title"/>
          </p:nvPr>
        </p:nvSpPr>
        <p:spPr/>
        <p:txBody>
          <a:bodyPr/>
          <a:lstStyle/>
          <a:p>
            <a:r>
              <a:rPr lang="en-US" dirty="0"/>
              <a:t>Feature extraction	</a:t>
            </a:r>
          </a:p>
        </p:txBody>
      </p:sp>
      <p:sp>
        <p:nvSpPr>
          <p:cNvPr id="3" name="Content Placeholder 2">
            <a:extLst>
              <a:ext uri="{FF2B5EF4-FFF2-40B4-BE49-F238E27FC236}">
                <a16:creationId xmlns:a16="http://schemas.microsoft.com/office/drawing/2014/main" id="{90F5EECD-AC8B-8E4A-BDB3-5DB5D0CA3DBC}"/>
              </a:ext>
            </a:extLst>
          </p:cNvPr>
          <p:cNvSpPr>
            <a:spLocks noGrp="1"/>
          </p:cNvSpPr>
          <p:nvPr>
            <p:ph idx="1"/>
          </p:nvPr>
        </p:nvSpPr>
        <p:spPr/>
        <p:txBody>
          <a:bodyPr/>
          <a:lstStyle/>
          <a:p>
            <a:pPr lvl="1"/>
            <a:endParaRPr lang="en-US" dirty="0"/>
          </a:p>
        </p:txBody>
      </p:sp>
      <p:pic>
        <p:nvPicPr>
          <p:cNvPr id="4" name="Content Placeholder 3">
            <a:extLst>
              <a:ext uri="{FF2B5EF4-FFF2-40B4-BE49-F238E27FC236}">
                <a16:creationId xmlns:a16="http://schemas.microsoft.com/office/drawing/2014/main" id="{2C717E08-D7E9-3F48-BB35-7A262A5FBC94}"/>
              </a:ext>
            </a:extLst>
          </p:cNvPr>
          <p:cNvPicPr>
            <a:picLocks noChangeAspect="1"/>
          </p:cNvPicPr>
          <p:nvPr/>
        </p:nvPicPr>
        <p:blipFill rotWithShape="1">
          <a:blip r:embed="rId2">
            <a:extLst>
              <a:ext uri="{28A0092B-C50C-407E-A947-70E740481C1C}">
                <a14:useLocalDpi xmlns:a14="http://schemas.microsoft.com/office/drawing/2010/main" val="0"/>
              </a:ext>
            </a:extLst>
          </a:blip>
          <a:srcRect l="8140" r="7592"/>
          <a:stretch/>
        </p:blipFill>
        <p:spPr>
          <a:xfrm>
            <a:off x="280554" y="2384419"/>
            <a:ext cx="7606146" cy="4473581"/>
          </a:xfrm>
          <a:prstGeom prst="rect">
            <a:avLst/>
          </a:prstGeom>
        </p:spPr>
      </p:pic>
      <p:pic>
        <p:nvPicPr>
          <p:cNvPr id="5" name="Picture 4">
            <a:extLst>
              <a:ext uri="{FF2B5EF4-FFF2-40B4-BE49-F238E27FC236}">
                <a16:creationId xmlns:a16="http://schemas.microsoft.com/office/drawing/2014/main" id="{075427EA-4983-3040-8D6D-7FEAC16351D1}"/>
              </a:ext>
            </a:extLst>
          </p:cNvPr>
          <p:cNvPicPr>
            <a:picLocks noChangeAspect="1"/>
          </p:cNvPicPr>
          <p:nvPr/>
        </p:nvPicPr>
        <p:blipFill rotWithShape="1">
          <a:blip r:embed="rId3">
            <a:extLst>
              <a:ext uri="{28A0092B-C50C-407E-A947-70E740481C1C}">
                <a14:useLocalDpi xmlns:a14="http://schemas.microsoft.com/office/drawing/2010/main" val="0"/>
              </a:ext>
            </a:extLst>
          </a:blip>
          <a:srcRect l="46281" t="3182" r="6817" b="5315"/>
          <a:stretch/>
        </p:blipFill>
        <p:spPr>
          <a:xfrm>
            <a:off x="7886700" y="2391524"/>
            <a:ext cx="4335396" cy="4192156"/>
          </a:xfrm>
          <a:prstGeom prst="rect">
            <a:avLst/>
          </a:prstGeom>
        </p:spPr>
      </p:pic>
      <p:sp>
        <p:nvSpPr>
          <p:cNvPr id="6" name="Slide Number Placeholder 5">
            <a:extLst>
              <a:ext uri="{FF2B5EF4-FFF2-40B4-BE49-F238E27FC236}">
                <a16:creationId xmlns:a16="http://schemas.microsoft.com/office/drawing/2014/main" id="{CF6F8661-3A3E-3F4A-9DA4-3F0FD6EF0CEA}"/>
              </a:ext>
            </a:extLst>
          </p:cNvPr>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101340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F93A-C5C9-B54C-8D32-60CE6FA33CB8}"/>
              </a:ext>
            </a:extLst>
          </p:cNvPr>
          <p:cNvSpPr>
            <a:spLocks noGrp="1"/>
          </p:cNvSpPr>
          <p:nvPr>
            <p:ph type="title"/>
          </p:nvPr>
        </p:nvSpPr>
        <p:spPr/>
        <p:txBody>
          <a:bodyPr/>
          <a:lstStyle/>
          <a:p>
            <a:r>
              <a:rPr lang="en-US" dirty="0"/>
              <a:t>Feature extraction</a:t>
            </a:r>
          </a:p>
        </p:txBody>
      </p:sp>
      <p:pic>
        <p:nvPicPr>
          <p:cNvPr id="5" name="Content Placeholder 4">
            <a:extLst>
              <a:ext uri="{FF2B5EF4-FFF2-40B4-BE49-F238E27FC236}">
                <a16:creationId xmlns:a16="http://schemas.microsoft.com/office/drawing/2014/main" id="{E223C9D4-A013-DA46-BE95-3E66AC0566EC}"/>
              </a:ext>
            </a:extLst>
          </p:cNvPr>
          <p:cNvPicPr>
            <a:picLocks noGrp="1" noChangeAspect="1"/>
          </p:cNvPicPr>
          <p:nvPr>
            <p:ph idx="1"/>
          </p:nvPr>
        </p:nvPicPr>
        <p:blipFill>
          <a:blip r:embed="rId2"/>
          <a:stretch>
            <a:fillRect/>
          </a:stretch>
        </p:blipFill>
        <p:spPr>
          <a:xfrm>
            <a:off x="314794" y="1595515"/>
            <a:ext cx="10268262" cy="5262485"/>
          </a:xfrm>
        </p:spPr>
      </p:pic>
      <p:sp>
        <p:nvSpPr>
          <p:cNvPr id="3" name="Slide Number Placeholder 2">
            <a:extLst>
              <a:ext uri="{FF2B5EF4-FFF2-40B4-BE49-F238E27FC236}">
                <a16:creationId xmlns:a16="http://schemas.microsoft.com/office/drawing/2014/main" id="{220690C7-7198-0C4C-93F7-045C86879E58}"/>
              </a:ext>
            </a:extLst>
          </p:cNvPr>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4164558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8880-71E2-4F4A-A340-9EE465EF9F45}"/>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04278504-848D-2647-BD4A-68707C07593D}"/>
              </a:ext>
            </a:extLst>
          </p:cNvPr>
          <p:cNvSpPr>
            <a:spLocks noGrp="1"/>
          </p:cNvSpPr>
          <p:nvPr>
            <p:ph idx="1"/>
          </p:nvPr>
        </p:nvSpPr>
        <p:spPr/>
        <p:txBody>
          <a:bodyPr>
            <a:normAutofit/>
          </a:bodyPr>
          <a:lstStyle/>
          <a:p>
            <a:pPr>
              <a:buFont typeface="Wingdings" pitchFamily="2" charset="2"/>
              <a:buChar char="Ø"/>
            </a:pPr>
            <a:r>
              <a:rPr lang="en-US" dirty="0"/>
              <a:t>Smooth Acceleration along z-</a:t>
            </a:r>
            <a:r>
              <a:rPr lang="en-US" dirty="0" err="1"/>
              <a:t>xais</a:t>
            </a:r>
            <a:endParaRPr lang="en-US" dirty="0"/>
          </a:p>
          <a:p>
            <a:pPr>
              <a:buFont typeface="Wingdings" pitchFamily="2" charset="2"/>
              <a:buChar char="Ø"/>
            </a:pPr>
            <a:r>
              <a:rPr lang="en-US" dirty="0"/>
              <a:t>Calculate standard deviation, mean</a:t>
            </a:r>
          </a:p>
          <a:p>
            <a:pPr algn="ctr"/>
            <a:r>
              <a:rPr lang="en-US" b="1" dirty="0" err="1"/>
              <a:t>standardDeviationOfZM</a:t>
            </a:r>
            <a:r>
              <a:rPr lang="en-US" b="1" dirty="0"/>
              <a:t> = </a:t>
            </a:r>
            <a:r>
              <a:rPr lang="en-US" b="1" dirty="0" err="1"/>
              <a:t>standardDeviationOfZ</a:t>
            </a:r>
            <a:r>
              <a:rPr lang="en-US" b="1" dirty="0"/>
              <a:t> + </a:t>
            </a:r>
            <a:r>
              <a:rPr lang="en-US" b="1" dirty="0" err="1"/>
              <a:t>meanOfZ</a:t>
            </a:r>
            <a:endParaRPr lang="en-US" b="1" dirty="0"/>
          </a:p>
          <a:p>
            <a:pPr algn="ctr"/>
            <a:r>
              <a:rPr lang="en-US" b="1" dirty="0" err="1"/>
              <a:t>standardDeviationOfZNegM</a:t>
            </a:r>
            <a:r>
              <a:rPr lang="en-US" b="1" dirty="0"/>
              <a:t> = </a:t>
            </a:r>
            <a:r>
              <a:rPr lang="en-US" b="1" dirty="0" err="1"/>
              <a:t>meanOfZ</a:t>
            </a:r>
            <a:r>
              <a:rPr lang="en-US" b="1" dirty="0"/>
              <a:t> – </a:t>
            </a:r>
            <a:r>
              <a:rPr lang="en-US" b="1" dirty="0" err="1"/>
              <a:t>standardDeviationOfZ</a:t>
            </a:r>
            <a:endParaRPr lang="en-US" b="1" dirty="0"/>
          </a:p>
          <a:p>
            <a:pPr algn="ctr"/>
            <a:endParaRPr lang="en-US" b="1" dirty="0"/>
          </a:p>
          <a:p>
            <a:pPr>
              <a:buFont typeface="Wingdings" pitchFamily="2" charset="2"/>
              <a:buChar char="Ø"/>
            </a:pPr>
            <a:r>
              <a:rPr lang="en-US" dirty="0"/>
              <a:t>Time between one deceleration to the next deceleration or one acceleration to next acceleration is considered single anomaly</a:t>
            </a:r>
          </a:p>
          <a:p>
            <a:pPr>
              <a:buFont typeface="Wingdings" pitchFamily="2" charset="2"/>
              <a:buChar char="Ø"/>
            </a:pPr>
            <a:r>
              <a:rPr lang="en-US" dirty="0"/>
              <a:t>Find the max in the local wavelength, calculate and label the data on the basis of severity</a:t>
            </a:r>
          </a:p>
          <a:p>
            <a:endParaRPr lang="en-US" dirty="0"/>
          </a:p>
        </p:txBody>
      </p:sp>
      <p:sp>
        <p:nvSpPr>
          <p:cNvPr id="4" name="Slide Number Placeholder 3">
            <a:extLst>
              <a:ext uri="{FF2B5EF4-FFF2-40B4-BE49-F238E27FC236}">
                <a16:creationId xmlns:a16="http://schemas.microsoft.com/office/drawing/2014/main" id="{67CF7EF9-F373-0B4F-B82E-6C5F211563AB}"/>
              </a:ext>
            </a:extLst>
          </p:cNvPr>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260264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148A-955E-414C-A51B-192830A001A6}"/>
              </a:ext>
            </a:extLst>
          </p:cNvPr>
          <p:cNvSpPr>
            <a:spLocks noGrp="1"/>
          </p:cNvSpPr>
          <p:nvPr>
            <p:ph type="title"/>
          </p:nvPr>
        </p:nvSpPr>
        <p:spPr/>
        <p:txBody>
          <a:bodyPr/>
          <a:lstStyle/>
          <a:p>
            <a:r>
              <a:rPr lang="en-US" dirty="0"/>
              <a:t>Feature set	</a:t>
            </a:r>
          </a:p>
        </p:txBody>
      </p:sp>
      <p:sp>
        <p:nvSpPr>
          <p:cNvPr id="3" name="Content Placeholder 2">
            <a:extLst>
              <a:ext uri="{FF2B5EF4-FFF2-40B4-BE49-F238E27FC236}">
                <a16:creationId xmlns:a16="http://schemas.microsoft.com/office/drawing/2014/main" id="{23A3160E-ABA0-CE4D-91B7-2A9DDCD3FB7D}"/>
              </a:ext>
            </a:extLst>
          </p:cNvPr>
          <p:cNvSpPr>
            <a:spLocks noGrp="1"/>
          </p:cNvSpPr>
          <p:nvPr>
            <p:ph idx="1"/>
          </p:nvPr>
        </p:nvSpPr>
        <p:spPr/>
        <p:txBody>
          <a:bodyPr>
            <a:normAutofit fontScale="92500" lnSpcReduction="20000"/>
          </a:bodyPr>
          <a:lstStyle/>
          <a:p>
            <a:pPr>
              <a:buFont typeface="+mj-lt"/>
              <a:buAutoNum type="arabicPeriod"/>
            </a:pPr>
            <a:r>
              <a:rPr lang="en-US" dirty="0"/>
              <a:t>Mean</a:t>
            </a:r>
          </a:p>
          <a:p>
            <a:pPr>
              <a:buFont typeface="+mj-lt"/>
              <a:buAutoNum type="arabicPeriod"/>
            </a:pPr>
            <a:r>
              <a:rPr lang="en-US" dirty="0"/>
              <a:t>Standard deviation</a:t>
            </a:r>
          </a:p>
          <a:p>
            <a:pPr>
              <a:buFont typeface="+mj-lt"/>
              <a:buAutoNum type="arabicPeriod"/>
            </a:pPr>
            <a:r>
              <a:rPr lang="en-US" dirty="0"/>
              <a:t>Min</a:t>
            </a:r>
          </a:p>
          <a:p>
            <a:pPr>
              <a:buFont typeface="+mj-lt"/>
              <a:buAutoNum type="arabicPeriod"/>
            </a:pPr>
            <a:r>
              <a:rPr lang="en-US" dirty="0"/>
              <a:t>Max</a:t>
            </a:r>
          </a:p>
          <a:p>
            <a:pPr>
              <a:buFont typeface="+mj-lt"/>
              <a:buAutoNum type="arabicPeriod"/>
            </a:pPr>
            <a:r>
              <a:rPr lang="en-US" dirty="0"/>
              <a:t>Length</a:t>
            </a:r>
          </a:p>
          <a:p>
            <a:pPr>
              <a:buFont typeface="+mj-lt"/>
              <a:buAutoNum type="arabicPeriod"/>
            </a:pPr>
            <a:r>
              <a:rPr lang="en-US" dirty="0"/>
              <a:t>Step duration in </a:t>
            </a:r>
            <a:r>
              <a:rPr lang="en-US" dirty="0" err="1"/>
              <a:t>ms</a:t>
            </a:r>
            <a:endParaRPr lang="en-US" dirty="0"/>
          </a:p>
          <a:p>
            <a:pPr>
              <a:buFont typeface="+mj-lt"/>
              <a:buAutoNum type="arabicPeriod"/>
            </a:pPr>
            <a:r>
              <a:rPr lang="en-US" dirty="0"/>
              <a:t>Root mean square</a:t>
            </a:r>
          </a:p>
          <a:p>
            <a:pPr>
              <a:buFont typeface="+mj-lt"/>
              <a:buAutoNum type="arabicPeriod"/>
            </a:pPr>
            <a:r>
              <a:rPr lang="en-US" dirty="0"/>
              <a:t>Entropy</a:t>
            </a:r>
          </a:p>
          <a:p>
            <a:pPr>
              <a:buFont typeface="+mj-lt"/>
              <a:buAutoNum type="arabicPeriod"/>
            </a:pPr>
            <a:r>
              <a:rPr lang="en-US" dirty="0"/>
              <a:t>Energy</a:t>
            </a:r>
          </a:p>
          <a:p>
            <a:pPr>
              <a:buFont typeface="+mj-lt"/>
              <a:buAutoNum type="arabicPeriod"/>
            </a:pPr>
            <a:r>
              <a:rPr lang="en-US" dirty="0"/>
              <a:t>FFT</a:t>
            </a:r>
          </a:p>
          <a:p>
            <a:endParaRPr lang="en-US" dirty="0"/>
          </a:p>
        </p:txBody>
      </p:sp>
      <p:sp>
        <p:nvSpPr>
          <p:cNvPr id="4" name="Slide Number Placeholder 3">
            <a:extLst>
              <a:ext uri="{FF2B5EF4-FFF2-40B4-BE49-F238E27FC236}">
                <a16:creationId xmlns:a16="http://schemas.microsoft.com/office/drawing/2014/main" id="{092747D7-3E03-AA4E-9316-0908A8F4EEEE}"/>
              </a:ext>
            </a:extLst>
          </p:cNvPr>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3826079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Set</a:t>
            </a:r>
          </a:p>
        </p:txBody>
      </p:sp>
      <p:sp>
        <p:nvSpPr>
          <p:cNvPr id="3" name="Content Placeholder 2"/>
          <p:cNvSpPr>
            <a:spLocks noGrp="1"/>
          </p:cNvSpPr>
          <p:nvPr>
            <p:ph idx="1"/>
          </p:nvPr>
        </p:nvSpPr>
        <p:spPr>
          <a:xfrm>
            <a:off x="1154954" y="2380384"/>
            <a:ext cx="8825659" cy="3416300"/>
          </a:xfrm>
        </p:spPr>
        <p:txBody>
          <a:bodyPr/>
          <a:lstStyle/>
          <a:p>
            <a:pPr>
              <a:buFont typeface="+mj-lt"/>
              <a:buAutoNum type="arabicPeriod"/>
            </a:pPr>
            <a:r>
              <a:rPr lang="en-US" dirty="0"/>
              <a:t>Raw Acceleration 3D</a:t>
            </a:r>
          </a:p>
          <a:p>
            <a:pPr>
              <a:buFont typeface="+mj-lt"/>
              <a:buAutoNum type="arabicPeriod"/>
            </a:pPr>
            <a:r>
              <a:rPr lang="en-US" dirty="0"/>
              <a:t>Gyroscope 3D</a:t>
            </a:r>
          </a:p>
          <a:p>
            <a:pPr marL="0" indent="0">
              <a:buNone/>
            </a:pPr>
            <a:r>
              <a:rPr lang="en-US" dirty="0"/>
              <a:t>Using the feature values obtained from Z axis of the acceleration same values are considered to be the features in other sensor axis.</a:t>
            </a:r>
          </a:p>
          <a:p>
            <a:pPr marL="0" indent="0">
              <a:buNone/>
            </a:pPr>
            <a:r>
              <a:rPr lang="en-US" dirty="0"/>
              <a:t>This makes it 10 features for each axis totaling 30+30 = 60 features in feature set for all the observations are written to a csv file.</a:t>
            </a:r>
          </a:p>
          <a:p>
            <a:pPr marL="0" indent="0">
              <a:buNone/>
            </a:pPr>
            <a:endParaRPr lang="en-US" dirty="0"/>
          </a:p>
        </p:txBody>
      </p:sp>
      <p:pic>
        <p:nvPicPr>
          <p:cNvPr id="4" name="Picture 3"/>
          <p:cNvPicPr>
            <a:picLocks noChangeAspect="1"/>
          </p:cNvPicPr>
          <p:nvPr/>
        </p:nvPicPr>
        <p:blipFill>
          <a:blip r:embed="rId2"/>
          <a:stretch>
            <a:fillRect/>
          </a:stretch>
        </p:blipFill>
        <p:spPr>
          <a:xfrm>
            <a:off x="7738606" y="4760536"/>
            <a:ext cx="4210050" cy="1847850"/>
          </a:xfrm>
          <a:prstGeom prst="rect">
            <a:avLst/>
          </a:prstGeom>
        </p:spPr>
      </p:pic>
      <p:sp>
        <p:nvSpPr>
          <p:cNvPr id="5" name="Slide Number Placeholder 4">
            <a:extLst>
              <a:ext uri="{FF2B5EF4-FFF2-40B4-BE49-F238E27FC236}">
                <a16:creationId xmlns:a16="http://schemas.microsoft.com/office/drawing/2014/main" id="{B3FA0138-17DA-3A48-AE77-D424B50A1AAC}"/>
              </a:ext>
            </a:extLst>
          </p:cNvPr>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2421325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F7E5-DAC8-EE4B-8F7D-FDB3389333A2}"/>
              </a:ext>
            </a:extLst>
          </p:cNvPr>
          <p:cNvSpPr>
            <a:spLocks noGrp="1"/>
          </p:cNvSpPr>
          <p:nvPr>
            <p:ph type="title"/>
          </p:nvPr>
        </p:nvSpPr>
        <p:spPr/>
        <p:txBody>
          <a:bodyPr/>
          <a:lstStyle/>
          <a:p>
            <a:r>
              <a:rPr lang="en-US" dirty="0"/>
              <a:t>Experiments and results</a:t>
            </a:r>
          </a:p>
        </p:txBody>
      </p:sp>
      <p:sp>
        <p:nvSpPr>
          <p:cNvPr id="3" name="Content Placeholder 2">
            <a:extLst>
              <a:ext uri="{FF2B5EF4-FFF2-40B4-BE49-F238E27FC236}">
                <a16:creationId xmlns:a16="http://schemas.microsoft.com/office/drawing/2014/main" id="{BEC5E742-B78C-9B43-A335-888C8021B37C}"/>
              </a:ext>
            </a:extLst>
          </p:cNvPr>
          <p:cNvSpPr>
            <a:spLocks noGrp="1"/>
          </p:cNvSpPr>
          <p:nvPr>
            <p:ph idx="1"/>
          </p:nvPr>
        </p:nvSpPr>
        <p:spPr/>
        <p:txBody>
          <a:bodyPr/>
          <a:lstStyle/>
          <a:p>
            <a:pPr>
              <a:buFont typeface="Wingdings" pitchFamily="2" charset="2"/>
              <a:buChar char="Ø"/>
            </a:pPr>
            <a:r>
              <a:rPr lang="en-US" dirty="0"/>
              <a:t>Class distribution</a:t>
            </a:r>
          </a:p>
          <a:p>
            <a:pPr>
              <a:buFont typeface="Wingdings" pitchFamily="2" charset="2"/>
              <a:buChar char="Ø"/>
            </a:pPr>
            <a:r>
              <a:rPr lang="en-US" dirty="0"/>
              <a:t>Decision tree</a:t>
            </a:r>
          </a:p>
          <a:p>
            <a:pPr>
              <a:buFont typeface="Wingdings" pitchFamily="2" charset="2"/>
              <a:buChar char="Ø"/>
            </a:pPr>
            <a:r>
              <a:rPr lang="en-US" dirty="0"/>
              <a:t>Gradient boosting decision tree</a:t>
            </a:r>
          </a:p>
        </p:txBody>
      </p:sp>
      <p:sp>
        <p:nvSpPr>
          <p:cNvPr id="4" name="Slide Number Placeholder 3">
            <a:extLst>
              <a:ext uri="{FF2B5EF4-FFF2-40B4-BE49-F238E27FC236}">
                <a16:creationId xmlns:a16="http://schemas.microsoft.com/office/drawing/2014/main" id="{0FA536AB-BDD1-4D4D-8328-DB7E9A493871}"/>
              </a:ext>
            </a:extLst>
          </p:cNvPr>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507456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46A1-080B-434C-A3DE-F806613C5379}"/>
              </a:ext>
            </a:extLst>
          </p:cNvPr>
          <p:cNvSpPr>
            <a:spLocks noGrp="1"/>
          </p:cNvSpPr>
          <p:nvPr>
            <p:ph type="title"/>
          </p:nvPr>
        </p:nvSpPr>
        <p:spPr/>
        <p:txBody>
          <a:bodyPr/>
          <a:lstStyle/>
          <a:p>
            <a:r>
              <a:rPr lang="en-US" dirty="0"/>
              <a:t>Class distribution</a:t>
            </a:r>
          </a:p>
        </p:txBody>
      </p:sp>
      <p:sp>
        <p:nvSpPr>
          <p:cNvPr id="3" name="Content Placeholder 2">
            <a:extLst>
              <a:ext uri="{FF2B5EF4-FFF2-40B4-BE49-F238E27FC236}">
                <a16:creationId xmlns:a16="http://schemas.microsoft.com/office/drawing/2014/main" id="{A76EAA64-8506-BF45-8AD7-B833DC174F63}"/>
              </a:ext>
            </a:extLst>
          </p:cNvPr>
          <p:cNvSpPr>
            <a:spLocks noGrp="1"/>
          </p:cNvSpPr>
          <p:nvPr>
            <p:ph idx="1"/>
          </p:nvPr>
        </p:nvSpPr>
        <p:spPr/>
        <p:txBody>
          <a:bodyPr/>
          <a:lstStyle/>
          <a:p>
            <a:pPr marL="0" indent="0">
              <a:buNone/>
            </a:pPr>
            <a:r>
              <a:rPr lang="en-US" dirty="0"/>
              <a:t>Using the peaks axis values are classified into the 5 categories.</a:t>
            </a:r>
          </a:p>
          <a:p>
            <a:pPr>
              <a:buFont typeface="+mj-lt"/>
              <a:buAutoNum type="arabicPeriod"/>
            </a:pPr>
            <a:r>
              <a:rPr lang="en-US" dirty="0"/>
              <a:t>peak &lt; 10.0 =  minor bumps or anomalies</a:t>
            </a:r>
          </a:p>
          <a:p>
            <a:pPr>
              <a:buFont typeface="+mj-lt"/>
              <a:buAutoNum type="arabicPeriod"/>
            </a:pPr>
            <a:r>
              <a:rPr lang="en-US" dirty="0"/>
              <a:t>peak &gt; 10.0 &amp;&amp; peak &lt; 10.5   = some discomfort</a:t>
            </a:r>
          </a:p>
          <a:p>
            <a:pPr>
              <a:buFont typeface="+mj-lt"/>
              <a:buAutoNum type="arabicPeriod"/>
            </a:pPr>
            <a:r>
              <a:rPr lang="en-US" dirty="0"/>
              <a:t>peak &gt; 10.5 &amp;&amp; peak &lt; 11.0 = moderate discomfort</a:t>
            </a:r>
          </a:p>
          <a:p>
            <a:pPr>
              <a:buFont typeface="+mj-lt"/>
              <a:buAutoNum type="arabicPeriod"/>
            </a:pPr>
            <a:r>
              <a:rPr lang="en-US" dirty="0"/>
              <a:t>peak &gt; 11.0 &amp;&amp; peak &lt; 11.5 = major discomfort</a:t>
            </a:r>
          </a:p>
          <a:p>
            <a:pPr>
              <a:buFont typeface="+mj-lt"/>
              <a:buAutoNum type="arabicPeriod"/>
            </a:pPr>
            <a:r>
              <a:rPr lang="en-US" dirty="0"/>
              <a:t>peak &gt; 11.5 = worst anomalies</a:t>
            </a:r>
          </a:p>
          <a:p>
            <a:endParaRPr lang="en-US" dirty="0"/>
          </a:p>
        </p:txBody>
      </p:sp>
      <p:sp>
        <p:nvSpPr>
          <p:cNvPr id="4" name="Slide Number Placeholder 3">
            <a:extLst>
              <a:ext uri="{FF2B5EF4-FFF2-40B4-BE49-F238E27FC236}">
                <a16:creationId xmlns:a16="http://schemas.microsoft.com/office/drawing/2014/main" id="{17C0771D-1171-A344-A90B-FD4C34879FDC}"/>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4270543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D799-4FA9-B343-8939-8A55421FF1B5}"/>
              </a:ext>
            </a:extLst>
          </p:cNvPr>
          <p:cNvSpPr>
            <a:spLocks noGrp="1"/>
          </p:cNvSpPr>
          <p:nvPr>
            <p:ph type="title"/>
          </p:nvPr>
        </p:nvSpPr>
        <p:spPr/>
        <p:txBody>
          <a:bodyPr/>
          <a:lstStyle/>
          <a:p>
            <a:r>
              <a:rPr lang="en-US" dirty="0"/>
              <a:t>Class distribution</a:t>
            </a:r>
          </a:p>
        </p:txBody>
      </p:sp>
      <p:pic>
        <p:nvPicPr>
          <p:cNvPr id="5" name="Content Placeholder 4">
            <a:extLst>
              <a:ext uri="{FF2B5EF4-FFF2-40B4-BE49-F238E27FC236}">
                <a16:creationId xmlns:a16="http://schemas.microsoft.com/office/drawing/2014/main" id="{C6125CF6-DE36-2941-8D1B-77E4B7B8A544}"/>
              </a:ext>
            </a:extLst>
          </p:cNvPr>
          <p:cNvPicPr>
            <a:picLocks noGrp="1" noChangeAspect="1"/>
          </p:cNvPicPr>
          <p:nvPr>
            <p:ph idx="1"/>
          </p:nvPr>
        </p:nvPicPr>
        <p:blipFill>
          <a:blip r:embed="rId2"/>
          <a:stretch>
            <a:fillRect/>
          </a:stretch>
        </p:blipFill>
        <p:spPr>
          <a:xfrm>
            <a:off x="277294" y="2084832"/>
            <a:ext cx="11935222" cy="4482223"/>
          </a:xfrm>
        </p:spPr>
      </p:pic>
      <p:sp>
        <p:nvSpPr>
          <p:cNvPr id="3" name="Slide Number Placeholder 2">
            <a:extLst>
              <a:ext uri="{FF2B5EF4-FFF2-40B4-BE49-F238E27FC236}">
                <a16:creationId xmlns:a16="http://schemas.microsoft.com/office/drawing/2014/main" id="{EC9368E7-3A0D-7947-A99F-98E24ACC69A1}"/>
              </a:ext>
            </a:extLst>
          </p:cNvPr>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279977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458C-CA24-1245-BF7D-371F2A73757C}"/>
              </a:ext>
            </a:extLst>
          </p:cNvPr>
          <p:cNvSpPr>
            <a:spLocks noGrp="1"/>
          </p:cNvSpPr>
          <p:nvPr>
            <p:ph type="title"/>
          </p:nvPr>
        </p:nvSpPr>
        <p:spPr/>
        <p:txBody>
          <a:bodyPr/>
          <a:lstStyle/>
          <a:p>
            <a:r>
              <a:rPr lang="en-US"/>
              <a:t>Why roads deteriorate?	</a:t>
            </a:r>
            <a:endParaRPr lang="en-US" dirty="0"/>
          </a:p>
        </p:txBody>
      </p:sp>
      <p:sp>
        <p:nvSpPr>
          <p:cNvPr id="3" name="Content Placeholder 2">
            <a:extLst>
              <a:ext uri="{FF2B5EF4-FFF2-40B4-BE49-F238E27FC236}">
                <a16:creationId xmlns:a16="http://schemas.microsoft.com/office/drawing/2014/main" id="{48532B29-9578-6449-8E1A-A3BECCC8AC03}"/>
              </a:ext>
            </a:extLst>
          </p:cNvPr>
          <p:cNvSpPr>
            <a:spLocks noGrp="1"/>
          </p:cNvSpPr>
          <p:nvPr>
            <p:ph idx="1"/>
          </p:nvPr>
        </p:nvSpPr>
        <p:spPr/>
        <p:txBody>
          <a:bodyPr/>
          <a:lstStyle/>
          <a:p>
            <a:pPr>
              <a:buFont typeface="Wingdings" pitchFamily="2" charset="2"/>
              <a:buChar char="Ø"/>
            </a:pPr>
            <a:r>
              <a:rPr lang="en-US" dirty="0"/>
              <a:t>Rain, flash flooding calamities</a:t>
            </a:r>
          </a:p>
          <a:p>
            <a:pPr>
              <a:buFont typeface="Wingdings" pitchFamily="2" charset="2"/>
              <a:buChar char="Ø"/>
            </a:pPr>
            <a:r>
              <a:rPr lang="en-US" dirty="0"/>
              <a:t>Over loading, in appropriate driving behaviors</a:t>
            </a:r>
          </a:p>
          <a:p>
            <a:pPr>
              <a:buFont typeface="Wingdings" pitchFamily="2" charset="2"/>
              <a:buChar char="Ø"/>
            </a:pPr>
            <a:r>
              <a:rPr lang="en-US" dirty="0"/>
              <a:t>UV rays bitumen in the road surfacing material to oxidize</a:t>
            </a:r>
          </a:p>
          <a:p>
            <a:pPr>
              <a:buFont typeface="Wingdings" pitchFamily="2" charset="2"/>
              <a:buChar char="Ø"/>
            </a:pPr>
            <a:r>
              <a:rPr lang="en-US" dirty="0"/>
              <a:t>Age, terrain response</a:t>
            </a:r>
          </a:p>
        </p:txBody>
      </p:sp>
      <p:pic>
        <p:nvPicPr>
          <p:cNvPr id="5" name="Picture 4">
            <a:extLst>
              <a:ext uri="{FF2B5EF4-FFF2-40B4-BE49-F238E27FC236}">
                <a16:creationId xmlns:a16="http://schemas.microsoft.com/office/drawing/2014/main" id="{E0C2252D-4CA1-624A-B869-BE003E77CCE8}"/>
              </a:ext>
            </a:extLst>
          </p:cNvPr>
          <p:cNvPicPr>
            <a:picLocks noChangeAspect="1"/>
          </p:cNvPicPr>
          <p:nvPr/>
        </p:nvPicPr>
        <p:blipFill>
          <a:blip r:embed="rId2"/>
          <a:stretch>
            <a:fillRect/>
          </a:stretch>
        </p:blipFill>
        <p:spPr>
          <a:xfrm>
            <a:off x="7892798" y="201356"/>
            <a:ext cx="4160253" cy="3089600"/>
          </a:xfrm>
          <a:prstGeom prst="rect">
            <a:avLst/>
          </a:prstGeom>
        </p:spPr>
      </p:pic>
      <p:pic>
        <p:nvPicPr>
          <p:cNvPr id="7" name="Picture 6">
            <a:extLst>
              <a:ext uri="{FF2B5EF4-FFF2-40B4-BE49-F238E27FC236}">
                <a16:creationId xmlns:a16="http://schemas.microsoft.com/office/drawing/2014/main" id="{037AE6B6-B06D-B746-8D66-A3E5C3ADF01C}"/>
              </a:ext>
            </a:extLst>
          </p:cNvPr>
          <p:cNvPicPr>
            <a:picLocks noChangeAspect="1"/>
          </p:cNvPicPr>
          <p:nvPr/>
        </p:nvPicPr>
        <p:blipFill>
          <a:blip r:embed="rId3"/>
          <a:stretch>
            <a:fillRect/>
          </a:stretch>
        </p:blipFill>
        <p:spPr>
          <a:xfrm>
            <a:off x="7950951" y="3795052"/>
            <a:ext cx="4102100" cy="2717800"/>
          </a:xfrm>
          <a:prstGeom prst="rect">
            <a:avLst/>
          </a:prstGeom>
        </p:spPr>
      </p:pic>
      <p:sp>
        <p:nvSpPr>
          <p:cNvPr id="4" name="Slide Number Placeholder 3">
            <a:extLst>
              <a:ext uri="{FF2B5EF4-FFF2-40B4-BE49-F238E27FC236}">
                <a16:creationId xmlns:a16="http://schemas.microsoft.com/office/drawing/2014/main" id="{A3D40D1B-8455-1041-9646-27DE07FD2121}"/>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276068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4FF7-F1CA-7146-80DC-15B559340A55}"/>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F467791D-3150-FF4D-B710-AF1D0E7A1C65}"/>
              </a:ext>
            </a:extLst>
          </p:cNvPr>
          <p:cNvSpPr>
            <a:spLocks noGrp="1"/>
          </p:cNvSpPr>
          <p:nvPr>
            <p:ph idx="1"/>
          </p:nvPr>
        </p:nvSpPr>
        <p:spPr/>
        <p:txBody>
          <a:bodyPr/>
          <a:lstStyle/>
          <a:p>
            <a:r>
              <a:rPr lang="en-US" dirty="0"/>
              <a:t>We used decision tree for this research because of the following reasons: </a:t>
            </a:r>
          </a:p>
          <a:p>
            <a:pPr>
              <a:buFont typeface="Wingdings" pitchFamily="2" charset="2"/>
              <a:buChar char="Ø"/>
            </a:pPr>
            <a:r>
              <a:rPr lang="en-US" dirty="0"/>
              <a:t>Decision trees have the ability of selecting the most discriminatory features from the feature list hence we needed a technique that can cater the most important factors in the data. </a:t>
            </a:r>
          </a:p>
          <a:p>
            <a:pPr>
              <a:buFont typeface="Wingdings" pitchFamily="2" charset="2"/>
              <a:buChar char="Ø"/>
            </a:pPr>
            <a:r>
              <a:rPr lang="en-US" dirty="0"/>
              <a:t>It also discover nonlinear relationships and interactions in the data which is important. </a:t>
            </a:r>
          </a:p>
          <a:p>
            <a:pPr>
              <a:buFont typeface="Wingdings" pitchFamily="2" charset="2"/>
              <a:buChar char="Ø"/>
            </a:pPr>
            <a:r>
              <a:rPr lang="en-US" dirty="0"/>
              <a:t>Since decision tree is white box compared to KNN, NN etc. which are black box, hence its easier to understand meaning, relations in the deduced results. </a:t>
            </a:r>
          </a:p>
          <a:p>
            <a:pPr>
              <a:buFont typeface="Wingdings" pitchFamily="2" charset="2"/>
              <a:buChar char="Ø"/>
            </a:pPr>
            <a:r>
              <a:rPr lang="en-US" dirty="0"/>
              <a:t>Visualization is always easier in decision trees </a:t>
            </a:r>
          </a:p>
          <a:p>
            <a:endParaRPr lang="en-US" dirty="0"/>
          </a:p>
        </p:txBody>
      </p:sp>
      <p:sp>
        <p:nvSpPr>
          <p:cNvPr id="4" name="Slide Number Placeholder 3">
            <a:extLst>
              <a:ext uri="{FF2B5EF4-FFF2-40B4-BE49-F238E27FC236}">
                <a16:creationId xmlns:a16="http://schemas.microsoft.com/office/drawing/2014/main" id="{C42CB0D3-FE74-AC4D-AD30-D672B546983F}"/>
              </a:ext>
            </a:extLst>
          </p:cNvPr>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526066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D424-F03D-2D48-96D7-0290F6915155}"/>
              </a:ext>
            </a:extLst>
          </p:cNvPr>
          <p:cNvSpPr>
            <a:spLocks noGrp="1"/>
          </p:cNvSpPr>
          <p:nvPr>
            <p:ph type="title"/>
          </p:nvPr>
        </p:nvSpPr>
        <p:spPr>
          <a:xfrm>
            <a:off x="1025638" y="48184"/>
            <a:ext cx="9720072" cy="1499616"/>
          </a:xfrm>
        </p:spPr>
        <p:txBody>
          <a:bodyPr/>
          <a:lstStyle/>
          <a:p>
            <a:r>
              <a:rPr lang="en-US" dirty="0"/>
              <a:t>Decision tree confusion matrix</a:t>
            </a:r>
          </a:p>
        </p:txBody>
      </p:sp>
      <p:pic>
        <p:nvPicPr>
          <p:cNvPr id="4" name="Picture 3">
            <a:extLst>
              <a:ext uri="{FF2B5EF4-FFF2-40B4-BE49-F238E27FC236}">
                <a16:creationId xmlns:a16="http://schemas.microsoft.com/office/drawing/2014/main" id="{D2D3BDCF-A16E-1245-9A5D-C1636C582D16}"/>
              </a:ext>
            </a:extLst>
          </p:cNvPr>
          <p:cNvPicPr>
            <a:picLocks noChangeAspect="1"/>
          </p:cNvPicPr>
          <p:nvPr/>
        </p:nvPicPr>
        <p:blipFill>
          <a:blip r:embed="rId2"/>
          <a:stretch>
            <a:fillRect/>
          </a:stretch>
        </p:blipFill>
        <p:spPr>
          <a:xfrm>
            <a:off x="584792" y="1191540"/>
            <a:ext cx="10601764" cy="3150874"/>
          </a:xfrm>
          <a:prstGeom prst="rect">
            <a:avLst/>
          </a:prstGeom>
        </p:spPr>
      </p:pic>
      <p:pic>
        <p:nvPicPr>
          <p:cNvPr id="10" name="Picture 9">
            <a:extLst>
              <a:ext uri="{FF2B5EF4-FFF2-40B4-BE49-F238E27FC236}">
                <a16:creationId xmlns:a16="http://schemas.microsoft.com/office/drawing/2014/main" id="{CF9D3C19-1942-504A-958E-A1D0CA3C7A69}"/>
              </a:ext>
            </a:extLst>
          </p:cNvPr>
          <p:cNvPicPr>
            <a:picLocks noChangeAspect="1"/>
          </p:cNvPicPr>
          <p:nvPr/>
        </p:nvPicPr>
        <p:blipFill>
          <a:blip r:embed="rId3"/>
          <a:stretch>
            <a:fillRect/>
          </a:stretch>
        </p:blipFill>
        <p:spPr>
          <a:xfrm>
            <a:off x="2679306" y="4342414"/>
            <a:ext cx="6412735" cy="2594748"/>
          </a:xfrm>
          <a:prstGeom prst="rect">
            <a:avLst/>
          </a:prstGeom>
        </p:spPr>
      </p:pic>
      <p:sp>
        <p:nvSpPr>
          <p:cNvPr id="11" name="Slide Number Placeholder 10">
            <a:extLst>
              <a:ext uri="{FF2B5EF4-FFF2-40B4-BE49-F238E27FC236}">
                <a16:creationId xmlns:a16="http://schemas.microsoft.com/office/drawing/2014/main" id="{65FF5C5C-D89C-EE4C-82C3-A11E521103CD}"/>
              </a:ext>
            </a:extLst>
          </p:cNvPr>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459133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7C8D83-FCE2-CA42-8C5A-112D42571173}"/>
              </a:ext>
            </a:extLst>
          </p:cNvPr>
          <p:cNvPicPr>
            <a:picLocks noGrp="1" noChangeAspect="1"/>
          </p:cNvPicPr>
          <p:nvPr>
            <p:ph idx="1"/>
          </p:nvPr>
        </p:nvPicPr>
        <p:blipFill>
          <a:blip r:embed="rId2"/>
          <a:stretch>
            <a:fillRect/>
          </a:stretch>
        </p:blipFill>
        <p:spPr>
          <a:xfrm>
            <a:off x="1522026" y="0"/>
            <a:ext cx="8724275" cy="4003681"/>
          </a:xfrm>
        </p:spPr>
      </p:pic>
      <p:pic>
        <p:nvPicPr>
          <p:cNvPr id="7" name="Picture 6">
            <a:extLst>
              <a:ext uri="{FF2B5EF4-FFF2-40B4-BE49-F238E27FC236}">
                <a16:creationId xmlns:a16="http://schemas.microsoft.com/office/drawing/2014/main" id="{36F451C0-39D8-3840-BD18-E168DA912968}"/>
              </a:ext>
            </a:extLst>
          </p:cNvPr>
          <p:cNvPicPr>
            <a:picLocks noChangeAspect="1"/>
          </p:cNvPicPr>
          <p:nvPr/>
        </p:nvPicPr>
        <p:blipFill>
          <a:blip r:embed="rId3"/>
          <a:stretch>
            <a:fillRect/>
          </a:stretch>
        </p:blipFill>
        <p:spPr>
          <a:xfrm>
            <a:off x="2501554" y="3898749"/>
            <a:ext cx="7744747" cy="2854319"/>
          </a:xfrm>
          <a:prstGeom prst="rect">
            <a:avLst/>
          </a:prstGeom>
        </p:spPr>
      </p:pic>
      <p:sp>
        <p:nvSpPr>
          <p:cNvPr id="2" name="Slide Number Placeholder 1">
            <a:extLst>
              <a:ext uri="{FF2B5EF4-FFF2-40B4-BE49-F238E27FC236}">
                <a16:creationId xmlns:a16="http://schemas.microsoft.com/office/drawing/2014/main" id="{3743075B-C1A4-EF49-927A-ED249E16B144}"/>
              </a:ext>
            </a:extLst>
          </p:cNvPr>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3625976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817E-110A-5749-9DCA-93AF0F570201}"/>
              </a:ext>
            </a:extLst>
          </p:cNvPr>
          <p:cNvSpPr>
            <a:spLocks noGrp="1"/>
          </p:cNvSpPr>
          <p:nvPr>
            <p:ph type="title"/>
          </p:nvPr>
        </p:nvSpPr>
        <p:spPr/>
        <p:txBody>
          <a:bodyPr/>
          <a:lstStyle/>
          <a:p>
            <a:r>
              <a:rPr lang="en-US" dirty="0"/>
              <a:t>Gradient boosting decision tree	</a:t>
            </a:r>
          </a:p>
        </p:txBody>
      </p:sp>
      <p:sp>
        <p:nvSpPr>
          <p:cNvPr id="3" name="Content Placeholder 2">
            <a:extLst>
              <a:ext uri="{FF2B5EF4-FFF2-40B4-BE49-F238E27FC236}">
                <a16:creationId xmlns:a16="http://schemas.microsoft.com/office/drawing/2014/main" id="{E351EEDA-2CD8-5649-8F7B-340B56B410DE}"/>
              </a:ext>
            </a:extLst>
          </p:cNvPr>
          <p:cNvSpPr>
            <a:spLocks noGrp="1"/>
          </p:cNvSpPr>
          <p:nvPr>
            <p:ph idx="1"/>
          </p:nvPr>
        </p:nvSpPr>
        <p:spPr/>
        <p:txBody>
          <a:bodyPr/>
          <a:lstStyle/>
          <a:p>
            <a:pPr>
              <a:buFont typeface="Wingdings" pitchFamily="2" charset="2"/>
              <a:buChar char="Ø"/>
            </a:pPr>
            <a:r>
              <a:rPr lang="en-US" dirty="0"/>
              <a:t>GBDT is an ensemble of multiple predictors working together to produce and even optimized results </a:t>
            </a:r>
          </a:p>
          <a:p>
            <a:pPr>
              <a:buFont typeface="Wingdings" pitchFamily="2" charset="2"/>
              <a:buChar char="Ø"/>
            </a:pPr>
            <a:r>
              <a:rPr lang="en-US" dirty="0"/>
              <a:t>An ensemble is a combination of multiple predictors (e.g. mean of all predictions) working together in order to produce a final prediction. </a:t>
            </a:r>
          </a:p>
          <a:p>
            <a:pPr>
              <a:buFont typeface="Wingdings" pitchFamily="2" charset="2"/>
              <a:buChar char="Ø"/>
            </a:pPr>
            <a:r>
              <a:rPr lang="en-US" dirty="0"/>
              <a:t>Since our modeling relies on multi-class classification too, it was anticipated that GBDT will achieve much better results. </a:t>
            </a:r>
          </a:p>
          <a:p>
            <a:pPr>
              <a:buFont typeface="Wingdings" pitchFamily="2" charset="2"/>
              <a:buChar char="Ø"/>
            </a:pPr>
            <a:endParaRPr lang="en-US" dirty="0"/>
          </a:p>
          <a:p>
            <a:pPr>
              <a:buFont typeface="Wingdings" pitchFamily="2" charset="2"/>
              <a:buChar char="Ø"/>
            </a:pPr>
            <a:endParaRPr lang="en-US" dirty="0"/>
          </a:p>
          <a:p>
            <a:endParaRPr lang="en-US" dirty="0"/>
          </a:p>
        </p:txBody>
      </p:sp>
      <p:sp>
        <p:nvSpPr>
          <p:cNvPr id="4" name="Slide Number Placeholder 3">
            <a:extLst>
              <a:ext uri="{FF2B5EF4-FFF2-40B4-BE49-F238E27FC236}">
                <a16:creationId xmlns:a16="http://schemas.microsoft.com/office/drawing/2014/main" id="{2E2B115B-15D0-F645-B990-2301E47433BE}"/>
              </a:ext>
            </a:extLst>
          </p:cNvPr>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250107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2A05-1851-4945-BD2F-7A156616E155}"/>
              </a:ext>
            </a:extLst>
          </p:cNvPr>
          <p:cNvSpPr>
            <a:spLocks noGrp="1"/>
          </p:cNvSpPr>
          <p:nvPr>
            <p:ph type="title"/>
          </p:nvPr>
        </p:nvSpPr>
        <p:spPr>
          <a:xfrm>
            <a:off x="1024128" y="195472"/>
            <a:ext cx="9720072" cy="1499616"/>
          </a:xfrm>
        </p:spPr>
        <p:txBody>
          <a:bodyPr/>
          <a:lstStyle/>
          <a:p>
            <a:r>
              <a:rPr lang="en-US" dirty="0"/>
              <a:t>GBDT confusion matrix</a:t>
            </a:r>
          </a:p>
        </p:txBody>
      </p:sp>
      <p:pic>
        <p:nvPicPr>
          <p:cNvPr id="8" name="Content Placeholder 7">
            <a:extLst>
              <a:ext uri="{FF2B5EF4-FFF2-40B4-BE49-F238E27FC236}">
                <a16:creationId xmlns:a16="http://schemas.microsoft.com/office/drawing/2014/main" id="{41EB62F8-F05F-6045-A1A6-F85970982462}"/>
              </a:ext>
            </a:extLst>
          </p:cNvPr>
          <p:cNvPicPr>
            <a:picLocks noGrp="1" noChangeAspect="1"/>
          </p:cNvPicPr>
          <p:nvPr>
            <p:ph idx="1"/>
          </p:nvPr>
        </p:nvPicPr>
        <p:blipFill>
          <a:blip r:embed="rId2"/>
          <a:stretch>
            <a:fillRect/>
          </a:stretch>
        </p:blipFill>
        <p:spPr>
          <a:xfrm>
            <a:off x="1024127" y="1224936"/>
            <a:ext cx="10617825" cy="3287687"/>
          </a:xfrm>
        </p:spPr>
      </p:pic>
      <p:pic>
        <p:nvPicPr>
          <p:cNvPr id="10" name="Picture 9">
            <a:extLst>
              <a:ext uri="{FF2B5EF4-FFF2-40B4-BE49-F238E27FC236}">
                <a16:creationId xmlns:a16="http://schemas.microsoft.com/office/drawing/2014/main" id="{FFFACCFB-3CD5-1A48-8773-0AF35B7D1461}"/>
              </a:ext>
            </a:extLst>
          </p:cNvPr>
          <p:cNvPicPr>
            <a:picLocks noChangeAspect="1"/>
          </p:cNvPicPr>
          <p:nvPr/>
        </p:nvPicPr>
        <p:blipFill>
          <a:blip r:embed="rId3"/>
          <a:stretch>
            <a:fillRect/>
          </a:stretch>
        </p:blipFill>
        <p:spPr>
          <a:xfrm>
            <a:off x="3074426" y="4512623"/>
            <a:ext cx="5838598" cy="2345377"/>
          </a:xfrm>
          <a:prstGeom prst="rect">
            <a:avLst/>
          </a:prstGeom>
        </p:spPr>
      </p:pic>
      <p:sp>
        <p:nvSpPr>
          <p:cNvPr id="11" name="Slide Number Placeholder 10">
            <a:extLst>
              <a:ext uri="{FF2B5EF4-FFF2-40B4-BE49-F238E27FC236}">
                <a16:creationId xmlns:a16="http://schemas.microsoft.com/office/drawing/2014/main" id="{9DA0EA86-3F46-C648-9768-E73CA62EE529}"/>
              </a:ext>
            </a:extLst>
          </p:cNvPr>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3212597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5737-0B5E-3C43-A25B-252486E66FFF}"/>
              </a:ext>
            </a:extLst>
          </p:cNvPr>
          <p:cNvSpPr>
            <a:spLocks noGrp="1"/>
          </p:cNvSpPr>
          <p:nvPr>
            <p:ph type="title"/>
          </p:nvPr>
        </p:nvSpPr>
        <p:spPr/>
        <p:txBody>
          <a:bodyPr/>
          <a:lstStyle/>
          <a:p>
            <a:r>
              <a:rPr lang="en-US" dirty="0"/>
              <a:t>Comparison between DT and GBDT</a:t>
            </a:r>
          </a:p>
        </p:txBody>
      </p:sp>
      <p:pic>
        <p:nvPicPr>
          <p:cNvPr id="7" name="Content Placeholder 6">
            <a:extLst>
              <a:ext uri="{FF2B5EF4-FFF2-40B4-BE49-F238E27FC236}">
                <a16:creationId xmlns:a16="http://schemas.microsoft.com/office/drawing/2014/main" id="{2517AF88-5584-8742-9C6E-5943BD10F655}"/>
              </a:ext>
            </a:extLst>
          </p:cNvPr>
          <p:cNvPicPr>
            <a:picLocks noGrp="1" noChangeAspect="1"/>
          </p:cNvPicPr>
          <p:nvPr>
            <p:ph idx="1"/>
          </p:nvPr>
        </p:nvPicPr>
        <p:blipFill>
          <a:blip r:embed="rId2"/>
          <a:stretch>
            <a:fillRect/>
          </a:stretch>
        </p:blipFill>
        <p:spPr>
          <a:xfrm>
            <a:off x="658070" y="1920424"/>
            <a:ext cx="10452188" cy="4064739"/>
          </a:xfrm>
        </p:spPr>
      </p:pic>
      <p:sp>
        <p:nvSpPr>
          <p:cNvPr id="8" name="Slide Number Placeholder 7">
            <a:extLst>
              <a:ext uri="{FF2B5EF4-FFF2-40B4-BE49-F238E27FC236}">
                <a16:creationId xmlns:a16="http://schemas.microsoft.com/office/drawing/2014/main" id="{77F5D523-A36B-2445-B891-C38849A70C0B}"/>
              </a:ext>
            </a:extLst>
          </p:cNvPr>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2947158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FAF6-A2D4-3B47-A84A-74CE659C18DB}"/>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53F8E80A-B247-3F40-8144-C674996DD0DA}"/>
              </a:ext>
            </a:extLst>
          </p:cNvPr>
          <p:cNvSpPr>
            <a:spLocks noGrp="1"/>
          </p:cNvSpPr>
          <p:nvPr>
            <p:ph idx="1"/>
          </p:nvPr>
        </p:nvSpPr>
        <p:spPr/>
        <p:txBody>
          <a:bodyPr/>
          <a:lstStyle/>
          <a:p>
            <a:pPr>
              <a:buFont typeface="Wingdings" pitchFamily="2" charset="2"/>
              <a:buChar char="Ø"/>
            </a:pPr>
            <a:r>
              <a:rPr lang="en-US" dirty="0"/>
              <a:t>Smart cities, data visualization</a:t>
            </a:r>
          </a:p>
          <a:p>
            <a:pPr>
              <a:buFont typeface="Wingdings" pitchFamily="2" charset="2"/>
              <a:buChar char="Ø"/>
            </a:pPr>
            <a:r>
              <a:rPr lang="en-US" dirty="0"/>
              <a:t>Timely repairs, online cabs</a:t>
            </a:r>
          </a:p>
          <a:p>
            <a:pPr>
              <a:buFont typeface="Wingdings" pitchFamily="2" charset="2"/>
              <a:buChar char="Ø"/>
            </a:pPr>
            <a:r>
              <a:rPr lang="en-US" dirty="0"/>
              <a:t>Driver warning applications</a:t>
            </a:r>
          </a:p>
          <a:p>
            <a:pPr>
              <a:buFont typeface="Wingdings" pitchFamily="2" charset="2"/>
              <a:buChar char="Ø"/>
            </a:pPr>
            <a:r>
              <a:rPr lang="en-US" dirty="0"/>
              <a:t>Automated road monitoring</a:t>
            </a:r>
          </a:p>
          <a:p>
            <a:pPr>
              <a:buFont typeface="Wingdings" pitchFamily="2" charset="2"/>
              <a:buChar char="Ø"/>
            </a:pPr>
            <a:r>
              <a:rPr lang="en-US" dirty="0"/>
              <a:t>Detecting driving behaviors</a:t>
            </a:r>
          </a:p>
          <a:p>
            <a:pPr>
              <a:buFont typeface="Wingdings" pitchFamily="2" charset="2"/>
              <a:buChar char="Ø"/>
            </a:pPr>
            <a:r>
              <a:rPr lang="en-US" dirty="0"/>
              <a:t>Route optimization/route selection</a:t>
            </a:r>
          </a:p>
        </p:txBody>
      </p:sp>
      <p:sp>
        <p:nvSpPr>
          <p:cNvPr id="4" name="Slide Number Placeholder 3">
            <a:extLst>
              <a:ext uri="{FF2B5EF4-FFF2-40B4-BE49-F238E27FC236}">
                <a16:creationId xmlns:a16="http://schemas.microsoft.com/office/drawing/2014/main" id="{B3F3F5EB-6583-484A-A144-577EC8266DC0}"/>
              </a:ext>
            </a:extLst>
          </p:cNvPr>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1427586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59CA-A341-7A4F-B1E3-BAFC6A8C1863}"/>
              </a:ext>
            </a:extLst>
          </p:cNvPr>
          <p:cNvSpPr>
            <a:spLocks noGrp="1"/>
          </p:cNvSpPr>
          <p:nvPr>
            <p:ph type="title"/>
          </p:nvPr>
        </p:nvSpPr>
        <p:spPr/>
        <p:txBody>
          <a:bodyPr/>
          <a:lstStyle/>
          <a:p>
            <a:r>
              <a:rPr lang="en-US" dirty="0"/>
              <a:t>Limitations and conclusion</a:t>
            </a:r>
          </a:p>
        </p:txBody>
      </p:sp>
      <p:sp>
        <p:nvSpPr>
          <p:cNvPr id="3" name="Content Placeholder 2">
            <a:extLst>
              <a:ext uri="{FF2B5EF4-FFF2-40B4-BE49-F238E27FC236}">
                <a16:creationId xmlns:a16="http://schemas.microsoft.com/office/drawing/2014/main" id="{6C48796F-31AD-054D-88F1-ABB548FB4D4D}"/>
              </a:ext>
            </a:extLst>
          </p:cNvPr>
          <p:cNvSpPr>
            <a:spLocks noGrp="1"/>
          </p:cNvSpPr>
          <p:nvPr>
            <p:ph idx="1"/>
          </p:nvPr>
        </p:nvSpPr>
        <p:spPr/>
        <p:txBody>
          <a:bodyPr/>
          <a:lstStyle/>
          <a:p>
            <a:pPr>
              <a:buFont typeface="Wingdings" pitchFamily="2" charset="2"/>
              <a:buChar char="Ø"/>
            </a:pPr>
            <a:r>
              <a:rPr lang="en-US" dirty="0"/>
              <a:t>Conclusion</a:t>
            </a:r>
          </a:p>
          <a:p>
            <a:pPr lvl="1">
              <a:buFont typeface="Wingdings" pitchFamily="2" charset="2"/>
              <a:buChar char="Ø"/>
            </a:pPr>
            <a:r>
              <a:rPr lang="en-US" dirty="0"/>
              <a:t>Proof of concept in developing an android app to collect road surface data</a:t>
            </a:r>
          </a:p>
          <a:p>
            <a:pPr lvl="1">
              <a:buFont typeface="Wingdings" pitchFamily="2" charset="2"/>
              <a:buChar char="Ø"/>
            </a:pPr>
            <a:r>
              <a:rPr lang="en-US" dirty="0"/>
              <a:t>Proposed algorithm effectively compresses the data and points out important features</a:t>
            </a:r>
          </a:p>
          <a:p>
            <a:pPr lvl="1">
              <a:buFont typeface="Wingdings" pitchFamily="2" charset="2"/>
              <a:buChar char="Ø"/>
            </a:pPr>
            <a:r>
              <a:rPr lang="en-US" dirty="0"/>
              <a:t>Features extracted shows significant accuracy</a:t>
            </a:r>
          </a:p>
          <a:p>
            <a:pPr lvl="1">
              <a:buFont typeface="Wingdings" pitchFamily="2" charset="2"/>
              <a:buChar char="Ø"/>
            </a:pPr>
            <a:r>
              <a:rPr lang="en-US" dirty="0"/>
              <a:t>Data set is public and open to contributions at https://</a:t>
            </a:r>
            <a:r>
              <a:rPr lang="en-US" dirty="0" err="1"/>
              <a:t>github.com</a:t>
            </a:r>
            <a:r>
              <a:rPr lang="en-US" dirty="0"/>
              <a:t>/</a:t>
            </a:r>
            <a:r>
              <a:rPr lang="en-US" dirty="0" err="1"/>
              <a:t>NaumanAslam</a:t>
            </a:r>
            <a:r>
              <a:rPr lang="en-US" dirty="0"/>
              <a:t>/</a:t>
            </a:r>
            <a:r>
              <a:rPr lang="en-US" dirty="0" err="1"/>
              <a:t>roadsurface_dataset_pk.git</a:t>
            </a:r>
            <a:endParaRPr lang="en-US" dirty="0"/>
          </a:p>
          <a:p>
            <a:pPr>
              <a:buFont typeface="Wingdings" pitchFamily="2" charset="2"/>
              <a:buChar char="Ø"/>
            </a:pPr>
            <a:r>
              <a:rPr lang="en-US" dirty="0"/>
              <a:t>Limitations</a:t>
            </a:r>
          </a:p>
          <a:p>
            <a:pPr lvl="1">
              <a:buFont typeface="Wingdings" pitchFamily="2" charset="2"/>
              <a:buChar char="Ø"/>
            </a:pPr>
            <a:r>
              <a:rPr lang="en-US" dirty="0"/>
              <a:t>Speed</a:t>
            </a:r>
          </a:p>
          <a:p>
            <a:pPr lvl="1">
              <a:buFont typeface="Wingdings" pitchFamily="2" charset="2"/>
              <a:buChar char="Ø"/>
            </a:pPr>
            <a:r>
              <a:rPr lang="en-US" dirty="0"/>
              <a:t>Net weight of the vehicle can vary the damping effect</a:t>
            </a:r>
          </a:p>
          <a:p>
            <a:pPr lvl="1">
              <a:buFont typeface="Wingdings" pitchFamily="2" charset="2"/>
              <a:buChar char="Ø"/>
            </a:pPr>
            <a:r>
              <a:rPr lang="en-US" dirty="0"/>
              <a:t>Suspension</a:t>
            </a:r>
          </a:p>
          <a:p>
            <a:pPr>
              <a:buFont typeface="Wingdings" pitchFamily="2" charset="2"/>
              <a:buChar char="Ø"/>
            </a:pPr>
            <a:endParaRPr lang="en-US" dirty="0"/>
          </a:p>
        </p:txBody>
      </p:sp>
      <p:sp>
        <p:nvSpPr>
          <p:cNvPr id="4" name="Slide Number Placeholder 3">
            <a:extLst>
              <a:ext uri="{FF2B5EF4-FFF2-40B4-BE49-F238E27FC236}">
                <a16:creationId xmlns:a16="http://schemas.microsoft.com/office/drawing/2014/main" id="{ED10774A-845E-784B-9842-833B6DFB8B4C}"/>
              </a:ext>
            </a:extLst>
          </p:cNvPr>
          <p:cNvSpPr>
            <a:spLocks noGrp="1"/>
          </p:cNvSpPr>
          <p:nvPr>
            <p:ph type="sldNum" sz="quarter" idx="12"/>
          </p:nvPr>
        </p:nvSpPr>
        <p:spPr/>
        <p:txBody>
          <a:bodyPr/>
          <a:lstStyle/>
          <a:p>
            <a:fld id="{4FAB73BC-B049-4115-A692-8D63A059BFB8}" type="slidenum">
              <a:rPr lang="en-US" smtClean="0"/>
              <a:t>37</a:t>
            </a:fld>
            <a:endParaRPr lang="en-US" dirty="0"/>
          </a:p>
        </p:txBody>
      </p:sp>
    </p:spTree>
    <p:extLst>
      <p:ext uri="{BB962C8B-B14F-4D97-AF65-F5344CB8AC3E}">
        <p14:creationId xmlns:p14="http://schemas.microsoft.com/office/powerpoint/2010/main" val="441170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1864-0C82-EC4A-AEF4-ECF6421185B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A2335AB-1353-B14A-852E-AB8A3CECC5D1}"/>
              </a:ext>
            </a:extLst>
          </p:cNvPr>
          <p:cNvSpPr>
            <a:spLocks noGrp="1"/>
          </p:cNvSpPr>
          <p:nvPr>
            <p:ph idx="1"/>
          </p:nvPr>
        </p:nvSpPr>
        <p:spPr>
          <a:xfrm>
            <a:off x="1024128" y="1698171"/>
            <a:ext cx="9720072" cy="4611189"/>
          </a:xfrm>
        </p:spPr>
        <p:txBody>
          <a:bodyPr>
            <a:normAutofit fontScale="62500" lnSpcReduction="20000"/>
          </a:bodyPr>
          <a:lstStyle/>
          <a:p>
            <a:r>
              <a:rPr lang="en-US" dirty="0"/>
              <a:t>[1]  Yazan A </a:t>
            </a:r>
            <a:r>
              <a:rPr lang="en-US" dirty="0" err="1"/>
              <a:t>Alqudah</a:t>
            </a:r>
            <a:r>
              <a:rPr lang="en-US" dirty="0"/>
              <a:t> and </a:t>
            </a:r>
            <a:r>
              <a:rPr lang="en-US" dirty="0" err="1"/>
              <a:t>Belal</a:t>
            </a:r>
            <a:r>
              <a:rPr lang="en-US" dirty="0"/>
              <a:t> H </a:t>
            </a:r>
            <a:r>
              <a:rPr lang="en-US" dirty="0" err="1"/>
              <a:t>Sababha</a:t>
            </a:r>
            <a:r>
              <a:rPr lang="en-US" dirty="0"/>
              <a:t>. On the analysis of road surface conditions using embedded smartphone sensors. In </a:t>
            </a:r>
            <a:r>
              <a:rPr lang="en-US" i="1" dirty="0"/>
              <a:t>2017 8th International Conference on Information and Communication Systems (ICICS)</a:t>
            </a:r>
            <a:r>
              <a:rPr lang="en-US" dirty="0"/>
              <a:t>, pages 177–181. IEEE, 2017. Cited on pp. 1 and8. </a:t>
            </a:r>
          </a:p>
          <a:p>
            <a:r>
              <a:rPr lang="en-US" dirty="0"/>
              <a:t>[2]  PaulWhitla.Crowdsourcinganditsapplicationinmarketingactivities.</a:t>
            </a:r>
            <a:r>
              <a:rPr lang="en-US" i="1" dirty="0"/>
              <a:t>Contemporary Management Research</a:t>
            </a:r>
            <a:r>
              <a:rPr lang="en-US" dirty="0"/>
              <a:t>, 5(1), 2009. Cited on p. 1. </a:t>
            </a:r>
          </a:p>
          <a:p>
            <a:r>
              <a:rPr lang="en-US" dirty="0"/>
              <a:t>[3]  Andrea </a:t>
            </a:r>
            <a:r>
              <a:rPr lang="en-US" dirty="0" err="1"/>
              <a:t>Zanella</a:t>
            </a:r>
            <a:r>
              <a:rPr lang="en-US" dirty="0"/>
              <a:t>, Nicola Bui, Angelo Castellani, Lorenzo </a:t>
            </a:r>
            <a:r>
              <a:rPr lang="en-US" dirty="0" err="1"/>
              <a:t>Vangelista</a:t>
            </a:r>
            <a:r>
              <a:rPr lang="en-US" dirty="0"/>
              <a:t>, and Michele </a:t>
            </a:r>
            <a:r>
              <a:rPr lang="en-US" dirty="0" err="1"/>
              <a:t>Zorzi</a:t>
            </a:r>
            <a:r>
              <a:rPr lang="en-US" dirty="0"/>
              <a:t>. Internet of things for smart cities. </a:t>
            </a:r>
            <a:r>
              <a:rPr lang="en-US" i="1" dirty="0"/>
              <a:t>IEEE Internet of Things journal</a:t>
            </a:r>
            <a:r>
              <a:rPr lang="en-US" dirty="0"/>
              <a:t>, 1(1):22–32, 2014. Cited on p. 1. </a:t>
            </a:r>
          </a:p>
          <a:p>
            <a:r>
              <a:rPr lang="en-US" dirty="0"/>
              <a:t>[4]  </a:t>
            </a:r>
            <a:r>
              <a:rPr lang="en-US" dirty="0" err="1"/>
              <a:t>Lounell</a:t>
            </a:r>
            <a:r>
              <a:rPr lang="en-US" dirty="0"/>
              <a:t> B </a:t>
            </a:r>
            <a:r>
              <a:rPr lang="en-US" dirty="0" err="1"/>
              <a:t>Gueta</a:t>
            </a:r>
            <a:r>
              <a:rPr lang="en-US" dirty="0"/>
              <a:t> and Akiko Sato. Classifying road surface conditions using vibration signals. In </a:t>
            </a:r>
            <a:r>
              <a:rPr lang="en-US" i="1" dirty="0"/>
              <a:t>2017 Asia-Pacific Signal and Information Processing Association Annual Summit and Conference (APSIPA ASC)</a:t>
            </a:r>
            <a:r>
              <a:rPr lang="en-US" dirty="0"/>
              <a:t>, pages 039–043. IEEE, 2017. Cited on p. 2. </a:t>
            </a:r>
          </a:p>
          <a:p>
            <a:r>
              <a:rPr lang="en-US" dirty="0"/>
              <a:t>[5]  SharadSAdlingeandAKGupta.Pavementdeteriorationanditscauses.</a:t>
            </a:r>
            <a:r>
              <a:rPr lang="en-US" i="1" dirty="0"/>
              <a:t>International Journal of Innovative Research and Development</a:t>
            </a:r>
            <a:r>
              <a:rPr lang="en-US" dirty="0"/>
              <a:t>, 2(4):437–450, 2013. Cited on p. 2. </a:t>
            </a:r>
          </a:p>
          <a:p>
            <a:r>
              <a:rPr lang="en-US" dirty="0"/>
              <a:t>[6]  </a:t>
            </a:r>
            <a:r>
              <a:rPr lang="en-US" dirty="0" err="1"/>
              <a:t>Guangtao</a:t>
            </a:r>
            <a:r>
              <a:rPr lang="en-US" dirty="0"/>
              <a:t> </a:t>
            </a:r>
            <a:r>
              <a:rPr lang="en-US" dirty="0" err="1"/>
              <a:t>Xue</a:t>
            </a:r>
            <a:r>
              <a:rPr lang="en-US" dirty="0"/>
              <a:t>, </a:t>
            </a:r>
            <a:r>
              <a:rPr lang="en-US" dirty="0" err="1"/>
              <a:t>Hongzi</a:t>
            </a:r>
            <a:r>
              <a:rPr lang="en-US" dirty="0"/>
              <a:t> Zhu, </a:t>
            </a:r>
            <a:r>
              <a:rPr lang="en-US" dirty="0" err="1"/>
              <a:t>Zhenxian</a:t>
            </a:r>
            <a:r>
              <a:rPr lang="en-US" dirty="0"/>
              <a:t> Hu, </a:t>
            </a:r>
            <a:r>
              <a:rPr lang="en-US" dirty="0" err="1"/>
              <a:t>Jiadi</a:t>
            </a:r>
            <a:r>
              <a:rPr lang="en-US" dirty="0"/>
              <a:t> Yu, </a:t>
            </a:r>
            <a:r>
              <a:rPr lang="en-US" dirty="0" err="1"/>
              <a:t>Yanmin</a:t>
            </a:r>
            <a:r>
              <a:rPr lang="en-US" dirty="0"/>
              <a:t> Zhu, and Yuan Luo. Pothole in the dark: Perceiving pothole profiles with participatory urban vehicles. </a:t>
            </a:r>
            <a:r>
              <a:rPr lang="en-US" i="1" dirty="0"/>
              <a:t>IEEE Transactions on Mobile Computing</a:t>
            </a:r>
            <a:r>
              <a:rPr lang="en-US" dirty="0"/>
              <a:t>, 16(5):1408–1419, 2016. Cited on p. 3. </a:t>
            </a:r>
          </a:p>
          <a:p>
            <a:r>
              <a:rPr lang="en-US" dirty="0"/>
              <a:t>[7]  </a:t>
            </a:r>
            <a:r>
              <a:rPr lang="en-US" dirty="0" err="1"/>
              <a:t>Fatjon</a:t>
            </a:r>
            <a:r>
              <a:rPr lang="en-US" dirty="0"/>
              <a:t> </a:t>
            </a:r>
            <a:r>
              <a:rPr lang="en-US" dirty="0" err="1"/>
              <a:t>Seraj</a:t>
            </a:r>
            <a:r>
              <a:rPr lang="en-US" dirty="0"/>
              <a:t>, Berend Jan van der </a:t>
            </a:r>
            <a:r>
              <a:rPr lang="en-US" dirty="0" err="1"/>
              <a:t>Zwaag</a:t>
            </a:r>
            <a:r>
              <a:rPr lang="en-US" dirty="0"/>
              <a:t>, Arta </a:t>
            </a:r>
            <a:r>
              <a:rPr lang="en-US" dirty="0" err="1"/>
              <a:t>Dilo</a:t>
            </a:r>
            <a:r>
              <a:rPr lang="en-US" dirty="0"/>
              <a:t>, Tamara </a:t>
            </a:r>
            <a:r>
              <a:rPr lang="en-US" dirty="0" err="1"/>
              <a:t>Luarasi</a:t>
            </a:r>
            <a:r>
              <a:rPr lang="en-US" dirty="0"/>
              <a:t>, and Paul </a:t>
            </a:r>
            <a:r>
              <a:rPr lang="en-US" dirty="0" err="1"/>
              <a:t>Havinga</a:t>
            </a:r>
            <a:r>
              <a:rPr lang="en-US" dirty="0"/>
              <a:t>. Roads: A road pavement monitoring system for anomaly detection using smart phones. In </a:t>
            </a:r>
            <a:r>
              <a:rPr lang="en-US" i="1" dirty="0"/>
              <a:t>Big data analytics in the social and ubiquitous context</a:t>
            </a:r>
            <a:r>
              <a:rPr lang="en-US" dirty="0"/>
              <a:t>, pages 128–146. Springer, 2015. Cited on pp. 8, 10, 11, and 12. </a:t>
            </a:r>
          </a:p>
          <a:p>
            <a:r>
              <a:rPr lang="en-US" dirty="0"/>
              <a:t>[8]  AmrSEl-Wakeel,JinLi,MuhammedTRahman,AboelmagdNoureldin,andHossam S </a:t>
            </a:r>
            <a:r>
              <a:rPr lang="en-US" dirty="0" err="1"/>
              <a:t>Hassanein</a:t>
            </a:r>
            <a:r>
              <a:rPr lang="en-US" dirty="0"/>
              <a:t>. Monitoring road surface anomalies towards dynamic road mapping for future smart cities. In </a:t>
            </a:r>
            <a:r>
              <a:rPr lang="en-US" i="1" dirty="0"/>
              <a:t>2017 IEEE Global Conference on Signal and Information Processing (</a:t>
            </a:r>
            <a:r>
              <a:rPr lang="en-US" i="1" dirty="0" err="1"/>
              <a:t>GlobalSIP</a:t>
            </a:r>
            <a:r>
              <a:rPr lang="en-US" i="1" dirty="0"/>
              <a:t>)</a:t>
            </a:r>
            <a:r>
              <a:rPr lang="en-US" dirty="0"/>
              <a:t>, pages 828–832. IEEE, 2017. Cited on p. 9. </a:t>
            </a:r>
          </a:p>
          <a:p>
            <a:r>
              <a:rPr lang="en-US" dirty="0"/>
              <a:t>[9]  G </a:t>
            </a:r>
            <a:r>
              <a:rPr lang="en-US" dirty="0" err="1"/>
              <a:t>Alessandroni</a:t>
            </a:r>
            <a:r>
              <a:rPr lang="en-US" dirty="0"/>
              <a:t>, LC Klopfenstein, </a:t>
            </a:r>
            <a:r>
              <a:rPr lang="en-US" dirty="0" err="1"/>
              <a:t>Saverio</a:t>
            </a:r>
            <a:r>
              <a:rPr lang="en-US" dirty="0"/>
              <a:t> </a:t>
            </a:r>
            <a:r>
              <a:rPr lang="en-US" dirty="0" err="1"/>
              <a:t>Delpriori</a:t>
            </a:r>
            <a:r>
              <a:rPr lang="en-US" dirty="0"/>
              <a:t>, M </a:t>
            </a:r>
            <a:r>
              <a:rPr lang="en-US" dirty="0" err="1"/>
              <a:t>Dromedari</a:t>
            </a:r>
            <a:r>
              <a:rPr lang="en-US" dirty="0"/>
              <a:t>, G </a:t>
            </a:r>
            <a:r>
              <a:rPr lang="en-US" dirty="0" err="1"/>
              <a:t>Luchetti</a:t>
            </a:r>
            <a:r>
              <a:rPr lang="en-US" dirty="0"/>
              <a:t>, B </a:t>
            </a:r>
            <a:r>
              <a:rPr lang="en-US" dirty="0" err="1"/>
              <a:t>Paolini</a:t>
            </a:r>
            <a:r>
              <a:rPr lang="en-US" dirty="0"/>
              <a:t>, Andrea </a:t>
            </a:r>
            <a:r>
              <a:rPr lang="en-US" dirty="0" err="1"/>
              <a:t>Seraghiti</a:t>
            </a:r>
            <a:r>
              <a:rPr lang="en-US" dirty="0"/>
              <a:t>, Emanuele </a:t>
            </a:r>
            <a:r>
              <a:rPr lang="en-US" dirty="0" err="1"/>
              <a:t>Lattanzi</a:t>
            </a:r>
            <a:r>
              <a:rPr lang="en-US" dirty="0"/>
              <a:t>, Valerio </a:t>
            </a:r>
            <a:r>
              <a:rPr lang="en-US" dirty="0" err="1"/>
              <a:t>Freschi</a:t>
            </a:r>
            <a:r>
              <a:rPr lang="en-US" dirty="0"/>
              <a:t>, Alberto </a:t>
            </a:r>
            <a:r>
              <a:rPr lang="en-US" dirty="0" err="1"/>
              <a:t>Carini</a:t>
            </a:r>
            <a:r>
              <a:rPr lang="en-US" dirty="0"/>
              <a:t>, et al. </a:t>
            </a:r>
            <a:r>
              <a:rPr lang="en-US" dirty="0" err="1"/>
              <a:t>Smartroadsense</a:t>
            </a:r>
            <a:r>
              <a:rPr lang="en-US" dirty="0"/>
              <a:t>: Collaborative road surface condition monitoring. </a:t>
            </a:r>
            <a:r>
              <a:rPr lang="en-US" i="1" dirty="0"/>
              <a:t>Proc. of UBICOMM-2014. IARIA</a:t>
            </a:r>
            <a:r>
              <a:rPr lang="en-US" dirty="0"/>
              <a:t>, pages 210–215, 2014. Cited on p. 9. </a:t>
            </a:r>
          </a:p>
          <a:p>
            <a:endParaRPr lang="en-US" dirty="0"/>
          </a:p>
          <a:p>
            <a:endParaRPr lang="en-US" dirty="0"/>
          </a:p>
        </p:txBody>
      </p:sp>
      <p:sp>
        <p:nvSpPr>
          <p:cNvPr id="4" name="Slide Number Placeholder 3">
            <a:extLst>
              <a:ext uri="{FF2B5EF4-FFF2-40B4-BE49-F238E27FC236}">
                <a16:creationId xmlns:a16="http://schemas.microsoft.com/office/drawing/2014/main" id="{0CD97E7B-C0B4-4049-9608-E0A387577F5B}"/>
              </a:ext>
            </a:extLst>
          </p:cNvPr>
          <p:cNvSpPr>
            <a:spLocks noGrp="1"/>
          </p:cNvSpPr>
          <p:nvPr>
            <p:ph type="sldNum" sz="quarter" idx="12"/>
          </p:nvPr>
        </p:nvSpPr>
        <p:spPr/>
        <p:txBody>
          <a:bodyPr/>
          <a:lstStyle/>
          <a:p>
            <a:fld id="{4FAB73BC-B049-4115-A692-8D63A059BFB8}" type="slidenum">
              <a:rPr lang="en-US" smtClean="0"/>
              <a:t>38</a:t>
            </a:fld>
            <a:endParaRPr lang="en-US" dirty="0"/>
          </a:p>
        </p:txBody>
      </p:sp>
    </p:spTree>
    <p:extLst>
      <p:ext uri="{BB962C8B-B14F-4D97-AF65-F5344CB8AC3E}">
        <p14:creationId xmlns:p14="http://schemas.microsoft.com/office/powerpoint/2010/main" val="4008806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E208-FB8A-4347-8647-D914FFCA53C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872BA98-1D45-3B41-8D16-1F79F08CA7A6}"/>
              </a:ext>
            </a:extLst>
          </p:cNvPr>
          <p:cNvSpPr>
            <a:spLocks noGrp="1"/>
          </p:cNvSpPr>
          <p:nvPr>
            <p:ph idx="1"/>
          </p:nvPr>
        </p:nvSpPr>
        <p:spPr/>
        <p:txBody>
          <a:bodyPr>
            <a:normAutofit fontScale="55000" lnSpcReduction="20000"/>
          </a:bodyPr>
          <a:lstStyle/>
          <a:p>
            <a:r>
              <a:rPr lang="en-US" dirty="0"/>
              <a:t>[10]  Marius Hoffmann, Michael Mock, and Michael May. Road-quality classification and bump detection with bicycle-mounted smartphones. In </a:t>
            </a:r>
            <a:r>
              <a:rPr lang="en-US" i="1" dirty="0"/>
              <a:t>Proceedings of the 3rd International Conference on Ubiquitous Data Mining-Volume 1088</a:t>
            </a:r>
            <a:r>
              <a:rPr lang="en-US" dirty="0"/>
              <a:t>, pages 39–43. CEUR-WS. org, 2013. Cited on pp. 9, 11, 12, and 45. </a:t>
            </a:r>
          </a:p>
          <a:p>
            <a:r>
              <a:rPr lang="en-US" dirty="0"/>
              <a:t>[11]  Yoshiaki Taniguchi, </a:t>
            </a:r>
            <a:r>
              <a:rPr lang="en-US" dirty="0" err="1"/>
              <a:t>Kodai</a:t>
            </a:r>
            <a:r>
              <a:rPr lang="en-US" dirty="0"/>
              <a:t> Nishii, and Hiroyuki </a:t>
            </a:r>
            <a:r>
              <a:rPr lang="en-US" dirty="0" err="1"/>
              <a:t>Hisamatsu</a:t>
            </a:r>
            <a:r>
              <a:rPr lang="en-US" dirty="0"/>
              <a:t>. Evaluation of a bicycle- mounted ultrasonic distance sensor for monitoring road surface condition. In </a:t>
            </a:r>
            <a:r>
              <a:rPr lang="en-US" i="1" dirty="0"/>
              <a:t>2015 7th International Conference on Computational Intelligence, Communication Systems and Networks</a:t>
            </a:r>
            <a:r>
              <a:rPr lang="en-US" dirty="0"/>
              <a:t>, pages 31–34. IEEE, 2015. Cited on p. 9. </a:t>
            </a:r>
          </a:p>
          <a:p>
            <a:r>
              <a:rPr lang="en-US" dirty="0"/>
              <a:t>[12]  SB </a:t>
            </a:r>
            <a:r>
              <a:rPr lang="en-US" dirty="0" err="1"/>
              <a:t>Prapulla</a:t>
            </a:r>
            <a:r>
              <a:rPr lang="en-US" dirty="0"/>
              <a:t>, Sriram N Rao, and </a:t>
            </a:r>
            <a:r>
              <a:rPr lang="en-US" dirty="0" err="1"/>
              <a:t>Vivek</a:t>
            </a:r>
            <a:r>
              <a:rPr lang="en-US" dirty="0"/>
              <a:t> A </a:t>
            </a:r>
            <a:r>
              <a:rPr lang="en-US" dirty="0" err="1"/>
              <a:t>Herur</a:t>
            </a:r>
            <a:r>
              <a:rPr lang="en-US" dirty="0"/>
              <a:t>. Road quality analysis and mapping for faster and safer travel. In </a:t>
            </a:r>
            <a:r>
              <a:rPr lang="en-US" i="1" dirty="0"/>
              <a:t>2017 International Conference on Energy, </a:t>
            </a:r>
            <a:r>
              <a:rPr lang="en-US" i="1" dirty="0" err="1"/>
              <a:t>Communica</a:t>
            </a:r>
            <a:r>
              <a:rPr lang="en-US" i="1" dirty="0"/>
              <a:t>- </a:t>
            </a:r>
            <a:r>
              <a:rPr lang="en-US" i="1" dirty="0" err="1"/>
              <a:t>tion</a:t>
            </a:r>
            <a:r>
              <a:rPr lang="en-US" i="1" dirty="0"/>
              <a:t>, Data Analytics and Soft Computing (ICECDS)</a:t>
            </a:r>
            <a:r>
              <a:rPr lang="en-US" dirty="0"/>
              <a:t>, pages 2487–2490. IEEE, 2017. Cited on p. 10. </a:t>
            </a:r>
          </a:p>
          <a:p>
            <a:r>
              <a:rPr lang="en-US" dirty="0"/>
              <a:t>[13]  </a:t>
            </a:r>
            <a:r>
              <a:rPr lang="en-US" dirty="0" err="1"/>
              <a:t>Frederico</a:t>
            </a:r>
            <a:r>
              <a:rPr lang="en-US" dirty="0"/>
              <a:t> Soares Cabral, Mateus Pinto, </a:t>
            </a:r>
            <a:r>
              <a:rPr lang="en-US" dirty="0" err="1"/>
              <a:t>Fernao</a:t>
            </a:r>
            <a:r>
              <a:rPr lang="en-US" dirty="0"/>
              <a:t> ALN </a:t>
            </a:r>
            <a:r>
              <a:rPr lang="en-US" dirty="0" err="1"/>
              <a:t>Mouzinho</a:t>
            </a:r>
            <a:r>
              <a:rPr lang="en-US" dirty="0"/>
              <a:t>, </a:t>
            </a:r>
            <a:r>
              <a:rPr lang="en-US" dirty="0" err="1"/>
              <a:t>Hidekazu</a:t>
            </a:r>
            <a:r>
              <a:rPr lang="en-US" dirty="0"/>
              <a:t> </a:t>
            </a:r>
            <a:r>
              <a:rPr lang="en-US" dirty="0" err="1"/>
              <a:t>Fukai</a:t>
            </a:r>
            <a:r>
              <a:rPr lang="en-US" dirty="0"/>
              <a:t>, and Satoshi Tamura. An automatic survey system for paved and unpaved road classification and road anomaly detection using smartphone sensor. In </a:t>
            </a:r>
            <a:r>
              <a:rPr lang="en-US" i="1" dirty="0"/>
              <a:t>2018 IEEE International Conference on Service Operations and Logistics, and Informatics (SOLI)</a:t>
            </a:r>
            <a:r>
              <a:rPr lang="en-US" dirty="0"/>
              <a:t>, pages 65–70. IEEE, 2018. Cited on pp. 10, 27, and 28. </a:t>
            </a:r>
          </a:p>
          <a:p>
            <a:r>
              <a:rPr lang="en-US" dirty="0"/>
              <a:t>[14] Vittorio Astarita, Maria Vittoria Caruso, Guido </a:t>
            </a:r>
            <a:r>
              <a:rPr lang="en-US" dirty="0" err="1"/>
              <a:t>Danieli</a:t>
            </a:r>
            <a:r>
              <a:rPr lang="en-US" dirty="0"/>
              <a:t>, Demetrio Carmine </a:t>
            </a:r>
            <a:r>
              <a:rPr lang="en-US" dirty="0" err="1"/>
              <a:t>Festa</a:t>
            </a:r>
            <a:r>
              <a:rPr lang="en-US" dirty="0"/>
              <a:t>, Vincenzo Pasquale </a:t>
            </a:r>
            <a:r>
              <a:rPr lang="en-US" dirty="0" err="1"/>
              <a:t>Giofre</a:t>
            </a:r>
            <a:r>
              <a:rPr lang="en-US" dirty="0"/>
              <a:t>̀, Teresa </a:t>
            </a:r>
            <a:r>
              <a:rPr lang="en-US" dirty="0" err="1"/>
              <a:t>Iuele</a:t>
            </a:r>
            <a:r>
              <a:rPr lang="en-US" dirty="0"/>
              <a:t>, and Rosolino </a:t>
            </a:r>
            <a:r>
              <a:rPr lang="en-US" dirty="0" err="1"/>
              <a:t>Vaiana</a:t>
            </a:r>
            <a:r>
              <a:rPr lang="en-US" dirty="0"/>
              <a:t>. A mobile application for road surface quality control: </a:t>
            </a:r>
            <a:r>
              <a:rPr lang="en-US" dirty="0" err="1"/>
              <a:t>Uniqualroad</a:t>
            </a:r>
            <a:r>
              <a:rPr lang="en-US" dirty="0"/>
              <a:t>. </a:t>
            </a:r>
            <a:r>
              <a:rPr lang="en-US" i="1" dirty="0"/>
              <a:t>Procedia-Social and Behavioral Sciences</a:t>
            </a:r>
            <a:r>
              <a:rPr lang="en-US" dirty="0"/>
              <a:t>, 54:1135–1144, 2012. Cited on p. 10. </a:t>
            </a:r>
          </a:p>
          <a:p>
            <a:r>
              <a:rPr lang="en-US" dirty="0"/>
              <a:t>[15] Guy P </a:t>
            </a:r>
            <a:r>
              <a:rPr lang="en-US" dirty="0" err="1"/>
              <a:t>Nason</a:t>
            </a:r>
            <a:r>
              <a:rPr lang="en-US" dirty="0"/>
              <a:t> and Bernard W Silverman. The stationary wavelet transform and some statistical applications. In </a:t>
            </a:r>
            <a:r>
              <a:rPr lang="en-US" i="1" dirty="0"/>
              <a:t>Wavelets and statistics</a:t>
            </a:r>
            <a:r>
              <a:rPr lang="en-US" dirty="0"/>
              <a:t>, pages 281–299. Springer, 1995. Cited on p. 10. </a:t>
            </a:r>
          </a:p>
          <a:p>
            <a:r>
              <a:rPr lang="en-US" dirty="0"/>
              <a:t>[16]  Jakob Eriksson, Lewis </a:t>
            </a:r>
            <a:r>
              <a:rPr lang="en-US" dirty="0" err="1"/>
              <a:t>Girod</a:t>
            </a:r>
            <a:r>
              <a:rPr lang="en-US" dirty="0"/>
              <a:t>, Bret Hull, Ryan Newton, Samuel Madden, and Hari Balakrishnan. The pothole patrol: using a mobile sensor network for road surface monitoring. In </a:t>
            </a:r>
            <a:r>
              <a:rPr lang="en-US" i="1" dirty="0"/>
              <a:t>Proceedings of the 6th international conference on Mobile systems, applications, and services</a:t>
            </a:r>
            <a:r>
              <a:rPr lang="en-US" dirty="0"/>
              <a:t>, pages 29–39. ACM, 2008. Cited on p. 11. </a:t>
            </a:r>
          </a:p>
          <a:p>
            <a:r>
              <a:rPr lang="en-US" dirty="0"/>
              <a:t>[17]  Android Studio. Android studio. </a:t>
            </a:r>
            <a:r>
              <a:rPr lang="en-US" i="1" dirty="0"/>
              <a:t>The Official IDE for Android</a:t>
            </a:r>
            <a:r>
              <a:rPr lang="en-US" dirty="0"/>
              <a:t>, 2017. Cited on p. 13. </a:t>
            </a:r>
          </a:p>
          <a:p>
            <a:endParaRPr lang="en-US" dirty="0"/>
          </a:p>
        </p:txBody>
      </p:sp>
      <p:sp>
        <p:nvSpPr>
          <p:cNvPr id="4" name="Slide Number Placeholder 3">
            <a:extLst>
              <a:ext uri="{FF2B5EF4-FFF2-40B4-BE49-F238E27FC236}">
                <a16:creationId xmlns:a16="http://schemas.microsoft.com/office/drawing/2014/main" id="{658EB8EF-68C2-0145-9215-4C84B2B11E1D}"/>
              </a:ext>
            </a:extLst>
          </p:cNvPr>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409868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9381-CB9E-2A41-B0AB-B820AC9C063D}"/>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E3D0A44F-D9C4-464C-B1A2-D2BBD3FBD49D}"/>
              </a:ext>
            </a:extLst>
          </p:cNvPr>
          <p:cNvSpPr>
            <a:spLocks noGrp="1"/>
          </p:cNvSpPr>
          <p:nvPr>
            <p:ph idx="1"/>
          </p:nvPr>
        </p:nvSpPr>
        <p:spPr/>
        <p:txBody>
          <a:bodyPr/>
          <a:lstStyle/>
          <a:p>
            <a:r>
              <a:rPr lang="en-US" dirty="0"/>
              <a:t>Roads serve as the backbone of any city and without continuous monitoring and repairs, the roads deteriorate quickly. Physical inspection of roads is inefficient and can not guarantee timely repairs while the existing solutions require expensive infrastructure. An inexpensive crowd sourcing based solution is needed that enables the road commuters to report road quality information accurately, thus ensuring timely repair to avoid congestion and fatal accidents</a:t>
            </a:r>
          </a:p>
          <a:p>
            <a:endParaRPr lang="en-US" dirty="0"/>
          </a:p>
          <a:p>
            <a:r>
              <a:rPr lang="en-US" dirty="0"/>
              <a:t>Categorizing the road anomaly into 5 different categories based on their severity and discomfort caused.</a:t>
            </a:r>
          </a:p>
          <a:p>
            <a:endParaRPr lang="en-US" dirty="0"/>
          </a:p>
        </p:txBody>
      </p:sp>
      <p:sp>
        <p:nvSpPr>
          <p:cNvPr id="4" name="Slide Number Placeholder 3">
            <a:extLst>
              <a:ext uri="{FF2B5EF4-FFF2-40B4-BE49-F238E27FC236}">
                <a16:creationId xmlns:a16="http://schemas.microsoft.com/office/drawing/2014/main" id="{1135CB9F-A559-2341-A158-F538CCB7CBB6}"/>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168675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A969-ACA2-B347-9F49-775414B8074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BF2E004-A289-AF4A-8C99-BF64D76C4BA4}"/>
              </a:ext>
            </a:extLst>
          </p:cNvPr>
          <p:cNvSpPr>
            <a:spLocks noGrp="1"/>
          </p:cNvSpPr>
          <p:nvPr>
            <p:ph idx="1"/>
          </p:nvPr>
        </p:nvSpPr>
        <p:spPr/>
        <p:txBody>
          <a:bodyPr>
            <a:normAutofit fontScale="55000" lnSpcReduction="20000"/>
          </a:bodyPr>
          <a:lstStyle/>
          <a:p>
            <a:r>
              <a:rPr lang="en-US" dirty="0"/>
              <a:t>[18]  </a:t>
            </a:r>
            <a:r>
              <a:rPr lang="en-US" dirty="0" err="1"/>
              <a:t>Sensormanager</a:t>
            </a:r>
            <a:r>
              <a:rPr lang="en-US" dirty="0"/>
              <a:t> | android developers. https://</a:t>
            </a:r>
            <a:r>
              <a:rPr lang="en-US" dirty="0" err="1"/>
              <a:t>developer.android</a:t>
            </a:r>
            <a:r>
              <a:rPr lang="en-US" dirty="0"/>
              <a:t>. com/reference/android/hardware/</a:t>
            </a:r>
            <a:r>
              <a:rPr lang="en-US" dirty="0" err="1"/>
              <a:t>SensorManager</a:t>
            </a:r>
            <a:r>
              <a:rPr lang="en-US" dirty="0"/>
              <a:t>. (Accessed on 05/29/2019). Cited on p. 14. </a:t>
            </a:r>
          </a:p>
          <a:p>
            <a:r>
              <a:rPr lang="en-US" dirty="0"/>
              <a:t>[19]  </a:t>
            </a:r>
            <a:r>
              <a:rPr lang="en-US" dirty="0" err="1"/>
              <a:t>Nishkam</a:t>
            </a:r>
            <a:r>
              <a:rPr lang="en-US" dirty="0"/>
              <a:t> Ravi, Nikhil </a:t>
            </a:r>
            <a:r>
              <a:rPr lang="en-US" dirty="0" err="1"/>
              <a:t>Dandekar</a:t>
            </a:r>
            <a:r>
              <a:rPr lang="en-US" dirty="0"/>
              <a:t>, </a:t>
            </a:r>
            <a:r>
              <a:rPr lang="en-US" dirty="0" err="1"/>
              <a:t>Preetham</a:t>
            </a:r>
            <a:r>
              <a:rPr lang="en-US" dirty="0"/>
              <a:t> Mysore, and Michael L Littman. Activity recognition from accelerometer data. In </a:t>
            </a:r>
            <a:r>
              <a:rPr lang="en-US" i="1" dirty="0" err="1"/>
              <a:t>Aaai</a:t>
            </a:r>
            <a:r>
              <a:rPr lang="en-US" dirty="0"/>
              <a:t>, volume 5, pages 1541–1546, 2005. Cited on p. 15. </a:t>
            </a:r>
          </a:p>
          <a:p>
            <a:r>
              <a:rPr lang="en-US" dirty="0"/>
              <a:t>[20]  Richard W </a:t>
            </a:r>
            <a:r>
              <a:rPr lang="en-US" dirty="0" err="1"/>
              <a:t>DeVaul</a:t>
            </a:r>
            <a:r>
              <a:rPr lang="en-US" dirty="0"/>
              <a:t> and Steve Dunn. Real-time motion classification for wearable computing applications. </a:t>
            </a:r>
            <a:r>
              <a:rPr lang="en-US" i="1" dirty="0"/>
              <a:t>2001 Project Paper</a:t>
            </a:r>
            <a:r>
              <a:rPr lang="en-US" dirty="0"/>
              <a:t>, 2001. Cited on p. 15. </a:t>
            </a:r>
          </a:p>
          <a:p>
            <a:r>
              <a:rPr lang="en-US" dirty="0"/>
              <a:t>[21]  F Foerster, M </a:t>
            </a:r>
            <a:r>
              <a:rPr lang="en-US" dirty="0" err="1"/>
              <a:t>Smeja</a:t>
            </a:r>
            <a:r>
              <a:rPr lang="en-US" dirty="0"/>
              <a:t>, and J </a:t>
            </a:r>
            <a:r>
              <a:rPr lang="en-US" dirty="0" err="1"/>
              <a:t>Fahrenberg</a:t>
            </a:r>
            <a:r>
              <a:rPr lang="en-US" dirty="0"/>
              <a:t>. Detection of posture and motion by ac- </a:t>
            </a:r>
            <a:r>
              <a:rPr lang="en-US" dirty="0" err="1"/>
              <a:t>celerometry</a:t>
            </a:r>
            <a:r>
              <a:rPr lang="en-US" dirty="0"/>
              <a:t>: a validation study in ambulatory monitoring. </a:t>
            </a:r>
            <a:r>
              <a:rPr lang="en-US" i="1" dirty="0"/>
              <a:t>Computers in Human Behavior</a:t>
            </a:r>
            <a:r>
              <a:rPr lang="en-US" dirty="0"/>
              <a:t>, 15(5):571–583, 1999. Cited on p. 15. </a:t>
            </a:r>
          </a:p>
          <a:p>
            <a:r>
              <a:rPr lang="en-US" dirty="0"/>
              <a:t>[22]  Christopher </a:t>
            </a:r>
            <a:r>
              <a:rPr lang="en-US" dirty="0" err="1"/>
              <a:t>Barthold</a:t>
            </a:r>
            <a:r>
              <a:rPr lang="en-US" dirty="0"/>
              <a:t>, Kalyan </a:t>
            </a:r>
            <a:r>
              <a:rPr lang="en-US" dirty="0" err="1"/>
              <a:t>Pathapati</a:t>
            </a:r>
            <a:r>
              <a:rPr lang="en-US" dirty="0"/>
              <a:t> Subbu, and Ram </a:t>
            </a:r>
            <a:r>
              <a:rPr lang="en-US" dirty="0" err="1"/>
              <a:t>Dantu</a:t>
            </a:r>
            <a:r>
              <a:rPr lang="en-US" dirty="0"/>
              <a:t>. Evaluation of gyroscope-embedded mobile phones. In </a:t>
            </a:r>
            <a:r>
              <a:rPr lang="en-US" i="1" dirty="0"/>
              <a:t>2011 IEEE International Conference on Systems, Man, and Cybernetics</a:t>
            </a:r>
            <a:r>
              <a:rPr lang="en-US" dirty="0"/>
              <a:t>, pages 1632–1638. IEEE, 2011. Cited on p. 16. </a:t>
            </a:r>
          </a:p>
          <a:p>
            <a:r>
              <a:rPr lang="en-US" dirty="0"/>
              <a:t>[23]  Laurence Moroney. An introduction to firebase. In </a:t>
            </a:r>
            <a:r>
              <a:rPr lang="en-US" i="1" dirty="0"/>
              <a:t>The Definitive Guide to Firebase</a:t>
            </a:r>
            <a:r>
              <a:rPr lang="en-US" dirty="0"/>
              <a:t>, pages 1–24. Springer, 2017. Cited on p. 17. </a:t>
            </a:r>
          </a:p>
          <a:p>
            <a:r>
              <a:rPr lang="en-US" dirty="0"/>
              <a:t>[24]  Top five best selling cars of 2018 in </a:t>
            </a:r>
            <a:r>
              <a:rPr lang="en-US" dirty="0" err="1"/>
              <a:t>pakistan</a:t>
            </a:r>
            <a:r>
              <a:rPr lang="en-US" dirty="0"/>
              <a:t> - </a:t>
            </a:r>
            <a:r>
              <a:rPr lang="en-US" dirty="0" err="1"/>
              <a:t>dna</a:t>
            </a:r>
            <a:r>
              <a:rPr lang="en-US" dirty="0"/>
              <a:t> news agency. http://www. </a:t>
            </a:r>
            <a:r>
              <a:rPr lang="en-US" dirty="0" err="1"/>
              <a:t>dnanews.com.pk</a:t>
            </a:r>
            <a:r>
              <a:rPr lang="en-US" dirty="0"/>
              <a:t>/top-five-best-selling-cars-2018-pakistan/. (Accessed on 05/30/2019). Cited on p. 24. </a:t>
            </a:r>
          </a:p>
          <a:p>
            <a:r>
              <a:rPr lang="en-US" dirty="0"/>
              <a:t>[25]  Rajiv Kumar, Abhijit Mukherjee, and VP Singh. Community sensor network for monitoring road roughness using smartphones. </a:t>
            </a:r>
            <a:r>
              <a:rPr lang="en-US" i="1" dirty="0"/>
              <a:t>Journal of Computing in Civil </a:t>
            </a:r>
            <a:r>
              <a:rPr lang="en-US" i="1" dirty="0" err="1"/>
              <a:t>Engi</a:t>
            </a:r>
            <a:r>
              <a:rPr lang="en-US" i="1" dirty="0"/>
              <a:t>- </a:t>
            </a:r>
            <a:r>
              <a:rPr lang="en-US" i="1" dirty="0" err="1"/>
              <a:t>neering</a:t>
            </a:r>
            <a:r>
              <a:rPr lang="en-US" dirty="0"/>
              <a:t>, 31(3):04016059, 2016. Cited on pp. 27 and 45. </a:t>
            </a:r>
          </a:p>
          <a:p>
            <a:r>
              <a:rPr lang="en-US" dirty="0"/>
              <a:t>[26]  Ronald W Schafer et al. What is a </a:t>
            </a:r>
            <a:r>
              <a:rPr lang="en-US" dirty="0" err="1"/>
              <a:t>savitzky-golay</a:t>
            </a:r>
            <a:r>
              <a:rPr lang="en-US" dirty="0"/>
              <a:t> filter. </a:t>
            </a:r>
            <a:r>
              <a:rPr lang="en-US" i="1" dirty="0"/>
              <a:t>IEEE Signal processing magazine</a:t>
            </a:r>
            <a:r>
              <a:rPr lang="en-US" dirty="0"/>
              <a:t>, 28(4):111–117, 2011. Cited on p. 27. </a:t>
            </a:r>
          </a:p>
          <a:p>
            <a:r>
              <a:rPr lang="en-US" dirty="0"/>
              <a:t>[27]  MehryarMohri,AfshinRostamizadeh,andAmeetTalwalkar.Foundationsofmachine learning. adaptive computation and machine learning. </a:t>
            </a:r>
            <a:r>
              <a:rPr lang="en-US" i="1" dirty="0"/>
              <a:t>MIT Press</a:t>
            </a:r>
            <a:r>
              <a:rPr lang="en-US" dirty="0"/>
              <a:t>, 31:32, 2012. Cited on pp. 28 and35.</a:t>
            </a:r>
          </a:p>
        </p:txBody>
      </p:sp>
      <p:sp>
        <p:nvSpPr>
          <p:cNvPr id="4" name="Slide Number Placeholder 3">
            <a:extLst>
              <a:ext uri="{FF2B5EF4-FFF2-40B4-BE49-F238E27FC236}">
                <a16:creationId xmlns:a16="http://schemas.microsoft.com/office/drawing/2014/main" id="{954F0E8E-E5CD-5B4E-92CB-2CB88705DEE6}"/>
              </a:ext>
            </a:extLst>
          </p:cNvPr>
          <p:cNvSpPr>
            <a:spLocks noGrp="1"/>
          </p:cNvSpPr>
          <p:nvPr>
            <p:ph type="sldNum" sz="quarter" idx="12"/>
          </p:nvPr>
        </p:nvSpPr>
        <p:spPr/>
        <p:txBody>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3484136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ABF5-1829-6040-8C40-D0268846104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DF2EE5E-B6E5-0C44-950A-3E02919C915E}"/>
              </a:ext>
            </a:extLst>
          </p:cNvPr>
          <p:cNvSpPr>
            <a:spLocks noGrp="1"/>
          </p:cNvSpPr>
          <p:nvPr>
            <p:ph idx="1"/>
          </p:nvPr>
        </p:nvSpPr>
        <p:spPr/>
        <p:txBody>
          <a:bodyPr>
            <a:normAutofit fontScale="77500" lnSpcReduction="20000"/>
          </a:bodyPr>
          <a:lstStyle/>
          <a:p>
            <a:r>
              <a:rPr lang="en-US" dirty="0"/>
              <a:t>[28]  S </a:t>
            </a:r>
            <a:r>
              <a:rPr lang="en-US" dirty="0" err="1"/>
              <a:t>Rasoul</a:t>
            </a:r>
            <a:r>
              <a:rPr lang="en-US" dirty="0"/>
              <a:t> </a:t>
            </a:r>
            <a:r>
              <a:rPr lang="en-US" dirty="0" err="1"/>
              <a:t>Safavian</a:t>
            </a:r>
            <a:r>
              <a:rPr lang="en-US" dirty="0"/>
              <a:t> and David </a:t>
            </a:r>
            <a:r>
              <a:rPr lang="en-US" dirty="0" err="1"/>
              <a:t>Landgrebe</a:t>
            </a:r>
            <a:r>
              <a:rPr lang="en-US" dirty="0"/>
              <a:t>. A survey of decision tree classifier method- ology. </a:t>
            </a:r>
            <a:r>
              <a:rPr lang="en-US" i="1" dirty="0"/>
              <a:t>IEEE transactions on systems, man, and cybernetics</a:t>
            </a:r>
            <a:r>
              <a:rPr lang="en-US" dirty="0"/>
              <a:t>, 21(3):660–674, 1991. Cited on p. 35. </a:t>
            </a:r>
          </a:p>
          <a:p>
            <a:r>
              <a:rPr lang="en-US" dirty="0"/>
              <a:t>[29]  Ahmad </a:t>
            </a:r>
            <a:r>
              <a:rPr lang="en-US" dirty="0" err="1"/>
              <a:t>Ashari</a:t>
            </a:r>
            <a:r>
              <a:rPr lang="en-US" dirty="0"/>
              <a:t>, Iman </a:t>
            </a:r>
            <a:r>
              <a:rPr lang="en-US" dirty="0" err="1"/>
              <a:t>Paryudi</a:t>
            </a:r>
            <a:r>
              <a:rPr lang="en-US" dirty="0"/>
              <a:t>, and A Min </a:t>
            </a:r>
            <a:r>
              <a:rPr lang="en-US" dirty="0" err="1"/>
              <a:t>Tjoa</a:t>
            </a:r>
            <a:r>
              <a:rPr lang="en-US" dirty="0"/>
              <a:t>. Performance comparison between </a:t>
            </a:r>
            <a:r>
              <a:rPr lang="en-US" dirty="0" err="1"/>
              <a:t>naïve</a:t>
            </a:r>
            <a:r>
              <a:rPr lang="en-US" dirty="0"/>
              <a:t> </a:t>
            </a:r>
            <a:r>
              <a:rPr lang="en-US" dirty="0" err="1"/>
              <a:t>bayes</a:t>
            </a:r>
            <a:r>
              <a:rPr lang="en-US" dirty="0"/>
              <a:t>, decision tree and k-nearest neighbor in searching alternative design in an energy simulation tool. </a:t>
            </a:r>
            <a:r>
              <a:rPr lang="en-US" i="1" dirty="0"/>
              <a:t>International Journal of Advanced Computer Science and Applications (IJACSA)</a:t>
            </a:r>
            <a:r>
              <a:rPr lang="en-US" dirty="0"/>
              <a:t>, 4(11), 2013. Cited on p. 36. </a:t>
            </a:r>
          </a:p>
          <a:p>
            <a:r>
              <a:rPr lang="en-US" dirty="0"/>
              <a:t>[30] </a:t>
            </a:r>
            <a:r>
              <a:rPr lang="en-US" dirty="0" err="1"/>
              <a:t>Guolin</a:t>
            </a:r>
            <a:r>
              <a:rPr lang="en-US" dirty="0"/>
              <a:t> </a:t>
            </a:r>
            <a:r>
              <a:rPr lang="en-US" dirty="0" err="1"/>
              <a:t>Ke</a:t>
            </a:r>
            <a:r>
              <a:rPr lang="en-US" dirty="0"/>
              <a:t>, Qi Meng, Thomas Finley, </a:t>
            </a:r>
            <a:r>
              <a:rPr lang="en-US" dirty="0" err="1"/>
              <a:t>Taifeng</a:t>
            </a:r>
            <a:r>
              <a:rPr lang="en-US" dirty="0"/>
              <a:t> Wang, Wei Chen, </a:t>
            </a:r>
            <a:r>
              <a:rPr lang="en-US" dirty="0" err="1"/>
              <a:t>Weidong</a:t>
            </a:r>
            <a:r>
              <a:rPr lang="en-US" dirty="0"/>
              <a:t> Ma, </a:t>
            </a:r>
            <a:r>
              <a:rPr lang="en-US" dirty="0" err="1"/>
              <a:t>Qiwei</a:t>
            </a:r>
            <a:r>
              <a:rPr lang="en-US" dirty="0"/>
              <a:t> Ye, and Tie-Yan Liu. </a:t>
            </a:r>
            <a:r>
              <a:rPr lang="en-US" dirty="0" err="1"/>
              <a:t>Lightgbm</a:t>
            </a:r>
            <a:r>
              <a:rPr lang="en-US" dirty="0"/>
              <a:t>: A highly efficient gradient boosting decision tree. In </a:t>
            </a:r>
            <a:r>
              <a:rPr lang="en-US" i="1" dirty="0"/>
              <a:t>Advances in Neural Information Processing Systems</a:t>
            </a:r>
            <a:r>
              <a:rPr lang="en-US" dirty="0"/>
              <a:t>, pages 3146–3154, 2017. Cited on p. 36. </a:t>
            </a:r>
          </a:p>
          <a:p>
            <a:r>
              <a:rPr lang="en-US" dirty="0"/>
              <a:t>[31]  Ping Li. Robust </a:t>
            </a:r>
            <a:r>
              <a:rPr lang="en-US" dirty="0" err="1"/>
              <a:t>logitboost</a:t>
            </a:r>
            <a:r>
              <a:rPr lang="en-US" dirty="0"/>
              <a:t> and adaptive base class (</a:t>
            </a:r>
            <a:r>
              <a:rPr lang="en-US" dirty="0" err="1"/>
              <a:t>abc</a:t>
            </a:r>
            <a:r>
              <a:rPr lang="en-US" dirty="0"/>
              <a:t>) </a:t>
            </a:r>
            <a:r>
              <a:rPr lang="en-US" dirty="0" err="1"/>
              <a:t>logitboost</a:t>
            </a:r>
            <a:r>
              <a:rPr lang="en-US" dirty="0"/>
              <a:t>. </a:t>
            </a:r>
            <a:r>
              <a:rPr lang="en-US" i="1" dirty="0" err="1"/>
              <a:t>arXiv</a:t>
            </a:r>
            <a:r>
              <a:rPr lang="en-US" i="1" dirty="0"/>
              <a:t> preprint arXiv:1203.3491</a:t>
            </a:r>
            <a:r>
              <a:rPr lang="en-US" dirty="0"/>
              <a:t>, 2012. Cited on p. 36. </a:t>
            </a:r>
          </a:p>
          <a:p>
            <a:r>
              <a:rPr lang="en-US" dirty="0"/>
              <a:t>[32]  Felix </a:t>
            </a:r>
            <a:r>
              <a:rPr lang="en-US" dirty="0" err="1"/>
              <a:t>Jungermann</a:t>
            </a:r>
            <a:r>
              <a:rPr lang="en-US" dirty="0"/>
              <a:t>. Information extraction with </a:t>
            </a:r>
            <a:r>
              <a:rPr lang="en-US" dirty="0" err="1"/>
              <a:t>rapidminer</a:t>
            </a:r>
            <a:r>
              <a:rPr lang="en-US" dirty="0"/>
              <a:t>. In </a:t>
            </a:r>
            <a:r>
              <a:rPr lang="en-US" i="1" dirty="0"/>
              <a:t>Proceedings of the GSCL Symposium </a:t>
            </a:r>
            <a:r>
              <a:rPr lang="en-US" i="1" dirty="0" err="1"/>
              <a:t>Sprachtechnologie</a:t>
            </a:r>
            <a:r>
              <a:rPr lang="en-US" i="1" dirty="0"/>
              <a:t> und </a:t>
            </a:r>
            <a:r>
              <a:rPr lang="en-US" i="1" dirty="0" err="1"/>
              <a:t>eHumanities</a:t>
            </a:r>
            <a:r>
              <a:rPr lang="en-US" dirty="0"/>
              <a:t>, pages 50–61. </a:t>
            </a:r>
            <a:r>
              <a:rPr lang="en-US" dirty="0" err="1"/>
              <a:t>Citeseer</a:t>
            </a:r>
            <a:r>
              <a:rPr lang="en-US" dirty="0"/>
              <a:t>, 2009. Cited on p. 38. </a:t>
            </a:r>
          </a:p>
          <a:p>
            <a:r>
              <a:rPr lang="en-US" dirty="0"/>
              <a:t>[33]  David Martin Powers. Evaluation: from precision, recall and f-measure to roc, </a:t>
            </a:r>
            <a:r>
              <a:rPr lang="en-US" dirty="0" err="1"/>
              <a:t>informedness</a:t>
            </a:r>
            <a:r>
              <a:rPr lang="en-US" dirty="0"/>
              <a:t>, </a:t>
            </a:r>
            <a:r>
              <a:rPr lang="en-US" dirty="0" err="1"/>
              <a:t>markedness</a:t>
            </a:r>
            <a:r>
              <a:rPr lang="en-US" dirty="0"/>
              <a:t> and correlation. 2011. Cited on p. 39. </a:t>
            </a:r>
          </a:p>
          <a:p>
            <a:endParaRPr lang="en-US" dirty="0"/>
          </a:p>
        </p:txBody>
      </p:sp>
      <p:sp>
        <p:nvSpPr>
          <p:cNvPr id="5" name="Slide Number Placeholder 4">
            <a:extLst>
              <a:ext uri="{FF2B5EF4-FFF2-40B4-BE49-F238E27FC236}">
                <a16:creationId xmlns:a16="http://schemas.microsoft.com/office/drawing/2014/main" id="{E0B0FF67-A088-9449-941C-DFB77C1C01AE}"/>
              </a:ext>
            </a:extLst>
          </p:cNvPr>
          <p:cNvSpPr>
            <a:spLocks noGrp="1"/>
          </p:cNvSpPr>
          <p:nvPr>
            <p:ph type="sldNum" sz="quarter" idx="12"/>
          </p:nvPr>
        </p:nvSpPr>
        <p:spPr/>
        <p:txBody>
          <a:bodyPr/>
          <a:lstStyle/>
          <a:p>
            <a:fld id="{4FAB73BC-B049-4115-A692-8D63A059BFB8}" type="slidenum">
              <a:rPr lang="en-US" smtClean="0"/>
              <a:t>41</a:t>
            </a:fld>
            <a:endParaRPr lang="en-US" dirty="0"/>
          </a:p>
        </p:txBody>
      </p:sp>
    </p:spTree>
    <p:extLst>
      <p:ext uri="{BB962C8B-B14F-4D97-AF65-F5344CB8AC3E}">
        <p14:creationId xmlns:p14="http://schemas.microsoft.com/office/powerpoint/2010/main" val="3637461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7CF8-9E7C-B641-94A8-EAE6D9B15907}"/>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803FA2F-429E-7D42-9CB7-4B86E509209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FD17188-13AB-1548-B6FD-109021957E50}"/>
              </a:ext>
            </a:extLst>
          </p:cNvPr>
          <p:cNvSpPr>
            <a:spLocks noGrp="1"/>
          </p:cNvSpPr>
          <p:nvPr>
            <p:ph type="sldNum" sz="quarter" idx="12"/>
          </p:nvPr>
        </p:nvSpPr>
        <p:spPr/>
        <p:txBody>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64203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33A2-C5D4-6149-8686-DD8AC74D1B89}"/>
              </a:ext>
            </a:extLst>
          </p:cNvPr>
          <p:cNvSpPr>
            <a:spLocks noGrp="1"/>
          </p:cNvSpPr>
          <p:nvPr>
            <p:ph type="title"/>
          </p:nvPr>
        </p:nvSpPr>
        <p:spPr/>
        <p:txBody>
          <a:bodyPr/>
          <a:lstStyle/>
          <a:p>
            <a:r>
              <a:rPr lang="en-US" dirty="0"/>
              <a:t>Research questions	</a:t>
            </a:r>
          </a:p>
        </p:txBody>
      </p:sp>
      <p:sp>
        <p:nvSpPr>
          <p:cNvPr id="3" name="Content Placeholder 2">
            <a:extLst>
              <a:ext uri="{FF2B5EF4-FFF2-40B4-BE49-F238E27FC236}">
                <a16:creationId xmlns:a16="http://schemas.microsoft.com/office/drawing/2014/main" id="{7464F88F-5454-7342-AA13-25C562564200}"/>
              </a:ext>
            </a:extLst>
          </p:cNvPr>
          <p:cNvSpPr>
            <a:spLocks noGrp="1"/>
          </p:cNvSpPr>
          <p:nvPr>
            <p:ph idx="1"/>
          </p:nvPr>
        </p:nvSpPr>
        <p:spPr/>
        <p:txBody>
          <a:bodyPr/>
          <a:lstStyle/>
          <a:p>
            <a:pPr>
              <a:buFont typeface="Wingdings" pitchFamily="2" charset="2"/>
              <a:buChar char="Ø"/>
            </a:pPr>
            <a:r>
              <a:rPr lang="en-US" dirty="0"/>
              <a:t>How can the smartphone's accelerometer and gyroscope sensors be used to gather sensible data about road surface anomalies and variations? </a:t>
            </a:r>
          </a:p>
          <a:p>
            <a:pPr>
              <a:buFont typeface="Wingdings" pitchFamily="2" charset="2"/>
              <a:buChar char="Ø"/>
            </a:pPr>
            <a:r>
              <a:rPr lang="en-US" dirty="0"/>
              <a:t>What are the prominent features in the sensory data that can be distinguished based on the discomfort/hazardous condition they cause</a:t>
            </a:r>
          </a:p>
          <a:p>
            <a:pPr>
              <a:buFont typeface="Wingdings" pitchFamily="2" charset="2"/>
              <a:buChar char="Ø"/>
            </a:pPr>
            <a:r>
              <a:rPr lang="en-US" dirty="0"/>
              <a:t>How efficiently a model can be formed based on this data that can correctly classify the road anomaly based on the features?</a:t>
            </a:r>
          </a:p>
        </p:txBody>
      </p:sp>
      <p:sp>
        <p:nvSpPr>
          <p:cNvPr id="4" name="Slide Number Placeholder 3">
            <a:extLst>
              <a:ext uri="{FF2B5EF4-FFF2-40B4-BE49-F238E27FC236}">
                <a16:creationId xmlns:a16="http://schemas.microsoft.com/office/drawing/2014/main" id="{E7D35D87-550D-A844-94E1-C6FAD38FF587}"/>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413624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F7B1-4268-224D-A2C7-6A5AA2F1F6E3}"/>
              </a:ext>
            </a:extLst>
          </p:cNvPr>
          <p:cNvSpPr>
            <a:spLocks noGrp="1"/>
          </p:cNvSpPr>
          <p:nvPr>
            <p:ph type="title"/>
          </p:nvPr>
        </p:nvSpPr>
        <p:spPr>
          <a:xfrm>
            <a:off x="1235963" y="-224852"/>
            <a:ext cx="9720072" cy="1226960"/>
          </a:xfrm>
        </p:spPr>
        <p:txBody>
          <a:bodyPr>
            <a:normAutofit/>
          </a:bodyPr>
          <a:lstStyle/>
          <a:p>
            <a:pPr algn="ctr"/>
            <a:r>
              <a:rPr lang="en-US" sz="4000" dirty="0"/>
              <a:t>Scholarly solutions (Literature review)</a:t>
            </a:r>
          </a:p>
        </p:txBody>
      </p:sp>
      <p:graphicFrame>
        <p:nvGraphicFramePr>
          <p:cNvPr id="4" name="Content Placeholder 3">
            <a:extLst>
              <a:ext uri="{FF2B5EF4-FFF2-40B4-BE49-F238E27FC236}">
                <a16:creationId xmlns:a16="http://schemas.microsoft.com/office/drawing/2014/main" id="{E6AD48B7-7FC0-7241-92CB-75874468F6D4}"/>
              </a:ext>
            </a:extLst>
          </p:cNvPr>
          <p:cNvGraphicFramePr>
            <a:graphicFrameLocks noGrp="1"/>
          </p:cNvGraphicFramePr>
          <p:nvPr>
            <p:ph idx="1"/>
            <p:extLst>
              <p:ext uri="{D42A27DB-BD31-4B8C-83A1-F6EECF244321}">
                <p14:modId xmlns:p14="http://schemas.microsoft.com/office/powerpoint/2010/main" val="3158101126"/>
              </p:ext>
            </p:extLst>
          </p:nvPr>
        </p:nvGraphicFramePr>
        <p:xfrm>
          <a:off x="0" y="582383"/>
          <a:ext cx="12191998" cy="6513803"/>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733589330"/>
                    </a:ext>
                  </a:extLst>
                </a:gridCol>
                <a:gridCol w="761643">
                  <a:extLst>
                    <a:ext uri="{9D8B030D-6E8A-4147-A177-3AD203B41FA5}">
                      <a16:colId xmlns:a16="http://schemas.microsoft.com/office/drawing/2014/main" val="471300334"/>
                    </a:ext>
                  </a:extLst>
                </a:gridCol>
                <a:gridCol w="2008682">
                  <a:extLst>
                    <a:ext uri="{9D8B030D-6E8A-4147-A177-3AD203B41FA5}">
                      <a16:colId xmlns:a16="http://schemas.microsoft.com/office/drawing/2014/main" val="3730065646"/>
                    </a:ext>
                  </a:extLst>
                </a:gridCol>
                <a:gridCol w="1558977">
                  <a:extLst>
                    <a:ext uri="{9D8B030D-6E8A-4147-A177-3AD203B41FA5}">
                      <a16:colId xmlns:a16="http://schemas.microsoft.com/office/drawing/2014/main" val="3552924291"/>
                    </a:ext>
                  </a:extLst>
                </a:gridCol>
                <a:gridCol w="2218545">
                  <a:extLst>
                    <a:ext uri="{9D8B030D-6E8A-4147-A177-3AD203B41FA5}">
                      <a16:colId xmlns:a16="http://schemas.microsoft.com/office/drawing/2014/main" val="1732539691"/>
                    </a:ext>
                  </a:extLst>
                </a:gridCol>
                <a:gridCol w="2160723">
                  <a:extLst>
                    <a:ext uri="{9D8B030D-6E8A-4147-A177-3AD203B41FA5}">
                      <a16:colId xmlns:a16="http://schemas.microsoft.com/office/drawing/2014/main" val="3208605407"/>
                    </a:ext>
                  </a:extLst>
                </a:gridCol>
                <a:gridCol w="1741714">
                  <a:extLst>
                    <a:ext uri="{9D8B030D-6E8A-4147-A177-3AD203B41FA5}">
                      <a16:colId xmlns:a16="http://schemas.microsoft.com/office/drawing/2014/main" val="724652531"/>
                    </a:ext>
                  </a:extLst>
                </a:gridCol>
              </a:tblGrid>
              <a:tr h="376987">
                <a:tc>
                  <a:txBody>
                    <a:bodyPr/>
                    <a:lstStyle/>
                    <a:p>
                      <a:r>
                        <a:rPr lang="en-US" sz="1600" dirty="0"/>
                        <a:t>Author</a:t>
                      </a:r>
                    </a:p>
                  </a:txBody>
                  <a:tcPr/>
                </a:tc>
                <a:tc>
                  <a:txBody>
                    <a:bodyPr/>
                    <a:lstStyle/>
                    <a:p>
                      <a:r>
                        <a:rPr lang="en-US" sz="1600" dirty="0"/>
                        <a:t>Year</a:t>
                      </a:r>
                    </a:p>
                  </a:txBody>
                  <a:tcPr/>
                </a:tc>
                <a:tc>
                  <a:txBody>
                    <a:bodyPr/>
                    <a:lstStyle/>
                    <a:p>
                      <a:r>
                        <a:rPr lang="en-US" sz="1600" dirty="0"/>
                        <a:t>Application</a:t>
                      </a:r>
                    </a:p>
                  </a:txBody>
                  <a:tcPr/>
                </a:tc>
                <a:tc>
                  <a:txBody>
                    <a:bodyPr/>
                    <a:lstStyle/>
                    <a:p>
                      <a:r>
                        <a:rPr lang="en-US" sz="1600" dirty="0"/>
                        <a:t>Classification</a:t>
                      </a:r>
                    </a:p>
                  </a:txBody>
                  <a:tcPr/>
                </a:tc>
                <a:tc>
                  <a:txBody>
                    <a:bodyPr/>
                    <a:lstStyle/>
                    <a:p>
                      <a:r>
                        <a:rPr lang="en-US" sz="1600" dirty="0"/>
                        <a:t>Sensors used</a:t>
                      </a:r>
                    </a:p>
                  </a:txBody>
                  <a:tcPr/>
                </a:tc>
                <a:tc>
                  <a:txBody>
                    <a:bodyPr/>
                    <a:lstStyle/>
                    <a:p>
                      <a:r>
                        <a:rPr lang="en-US" sz="1600" dirty="0"/>
                        <a:t>Limitations</a:t>
                      </a:r>
                    </a:p>
                  </a:txBody>
                  <a:tcPr/>
                </a:tc>
                <a:tc>
                  <a:txBody>
                    <a:bodyPr/>
                    <a:lstStyle/>
                    <a:p>
                      <a:r>
                        <a:rPr lang="en-US" sz="1600" dirty="0"/>
                        <a:t>Device used</a:t>
                      </a:r>
                    </a:p>
                  </a:txBody>
                  <a:tcPr/>
                </a:tc>
                <a:extLst>
                  <a:ext uri="{0D108BD9-81ED-4DB2-BD59-A6C34878D82A}">
                    <a16:rowId xmlns:a16="http://schemas.microsoft.com/office/drawing/2014/main" val="397799696"/>
                  </a:ext>
                </a:extLst>
              </a:tr>
              <a:tr h="894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mn-lt"/>
                          <a:ea typeface="+mn-ea"/>
                          <a:cs typeface="+mn-cs"/>
                        </a:rPr>
                        <a:t>Fredrico</a:t>
                      </a:r>
                      <a:r>
                        <a:rPr lang="en-US" sz="1600" kern="1200" dirty="0">
                          <a:solidFill>
                            <a:schemeClr val="dk1"/>
                          </a:solidFill>
                          <a:effectLst/>
                          <a:latin typeface="+mn-lt"/>
                          <a:ea typeface="+mn-ea"/>
                          <a:cs typeface="+mn-cs"/>
                        </a:rPr>
                        <a:t> et al. </a:t>
                      </a:r>
                      <a:endParaRPr lang="en-US" sz="1600" dirty="0"/>
                    </a:p>
                  </a:txBody>
                  <a:tcPr/>
                </a:tc>
                <a:tc>
                  <a:txBody>
                    <a:bodyPr/>
                    <a:lstStyle/>
                    <a:p>
                      <a:r>
                        <a:rPr lang="en-US" sz="1600" dirty="0"/>
                        <a:t>2018</a:t>
                      </a:r>
                    </a:p>
                  </a:txBody>
                  <a:tcPr/>
                </a:tc>
                <a:tc>
                  <a:txBody>
                    <a:bodyPr/>
                    <a:lstStyle/>
                    <a:p>
                      <a:r>
                        <a:rPr lang="en-US" sz="1600" dirty="0"/>
                        <a:t>Paved vs unpaved</a:t>
                      </a:r>
                    </a:p>
                  </a:txBody>
                  <a:tcPr/>
                </a:tc>
                <a:tc>
                  <a:txBody>
                    <a:bodyPr/>
                    <a:lstStyle/>
                    <a:p>
                      <a:r>
                        <a:rPr lang="en-US" sz="1600" dirty="0"/>
                        <a:t>SVM, HMM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Accelerometer, Gyro, GPS and compass</a:t>
                      </a:r>
                    </a:p>
                  </a:txBody>
                  <a:tcPr/>
                </a:tc>
                <a:tc>
                  <a:txBody>
                    <a:bodyPr/>
                    <a:lstStyle/>
                    <a:p>
                      <a:r>
                        <a:rPr lang="en-US" sz="1600" dirty="0"/>
                        <a:t>Limited information, data limitation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Samsung Galaxy S-8 </a:t>
                      </a:r>
                      <a:endParaRPr lang="en-US" sz="1600" dirty="0"/>
                    </a:p>
                  </a:txBody>
                  <a:tcPr/>
                </a:tc>
                <a:extLst>
                  <a:ext uri="{0D108BD9-81ED-4DB2-BD59-A6C34878D82A}">
                    <a16:rowId xmlns:a16="http://schemas.microsoft.com/office/drawing/2014/main" val="4247112556"/>
                  </a:ext>
                </a:extLst>
              </a:tr>
              <a:tr h="894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El-Wakeel et al. </a:t>
                      </a:r>
                      <a:endParaRPr lang="en-US" sz="1600" dirty="0"/>
                    </a:p>
                  </a:txBody>
                  <a:tcPr/>
                </a:tc>
                <a:tc>
                  <a:txBody>
                    <a:bodyPr/>
                    <a:lstStyle/>
                    <a:p>
                      <a:r>
                        <a:rPr lang="en-US" sz="1600" dirty="0"/>
                        <a:t>2017</a:t>
                      </a:r>
                    </a:p>
                  </a:txBody>
                  <a:tcPr/>
                </a:tc>
                <a:tc>
                  <a:txBody>
                    <a:bodyPr/>
                    <a:lstStyle/>
                    <a:p>
                      <a:r>
                        <a:rPr lang="en-US" sz="1600" dirty="0"/>
                        <a:t>Road anomalies</a:t>
                      </a:r>
                    </a:p>
                  </a:txBody>
                  <a:tcPr/>
                </a:tc>
                <a:tc>
                  <a:txBody>
                    <a:bodyPr/>
                    <a:lstStyle/>
                    <a:p>
                      <a:r>
                        <a:rPr lang="en-US" sz="1600" dirty="0"/>
                        <a:t>Decision tree</a:t>
                      </a:r>
                    </a:p>
                  </a:txBody>
                  <a:tcPr/>
                </a:tc>
                <a:tc>
                  <a:txBody>
                    <a:bodyPr/>
                    <a:lstStyle/>
                    <a:p>
                      <a:r>
                        <a:rPr lang="en-US" sz="1600" dirty="0"/>
                        <a:t>Accelerometer, GPS</a:t>
                      </a:r>
                    </a:p>
                  </a:txBody>
                  <a:tcPr/>
                </a:tc>
                <a:tc>
                  <a:txBody>
                    <a:bodyPr/>
                    <a:lstStyle/>
                    <a:p>
                      <a:r>
                        <a:rPr lang="en-US" sz="1600" dirty="0"/>
                        <a:t>25 trips, 87% accuracy</a:t>
                      </a:r>
                    </a:p>
                  </a:txBody>
                  <a:tcPr/>
                </a:tc>
                <a:tc>
                  <a:txBody>
                    <a:bodyPr/>
                    <a:lstStyle/>
                    <a:p>
                      <a:r>
                        <a:rPr lang="en-US" sz="1600" dirty="0"/>
                        <a:t>Galaxy note tablet + external HW</a:t>
                      </a:r>
                    </a:p>
                  </a:txBody>
                  <a:tcPr/>
                </a:tc>
                <a:extLst>
                  <a:ext uri="{0D108BD9-81ED-4DB2-BD59-A6C34878D82A}">
                    <a16:rowId xmlns:a16="http://schemas.microsoft.com/office/drawing/2014/main" val="3544512899"/>
                  </a:ext>
                </a:extLst>
              </a:tr>
              <a:tr h="625980">
                <a:tc>
                  <a:txBody>
                    <a:bodyPr/>
                    <a:lstStyle/>
                    <a:p>
                      <a:r>
                        <a:rPr lang="en-US" sz="1600" dirty="0"/>
                        <a:t>Yazan et al.</a:t>
                      </a:r>
                    </a:p>
                  </a:txBody>
                  <a:tcPr/>
                </a:tc>
                <a:tc>
                  <a:txBody>
                    <a:bodyPr/>
                    <a:lstStyle/>
                    <a:p>
                      <a:r>
                        <a:rPr lang="en-US" sz="1600" dirty="0"/>
                        <a:t>2017</a:t>
                      </a:r>
                    </a:p>
                  </a:txBody>
                  <a:tcPr/>
                </a:tc>
                <a:tc>
                  <a:txBody>
                    <a:bodyPr/>
                    <a:lstStyle/>
                    <a:p>
                      <a:r>
                        <a:rPr lang="en-US" sz="1600" dirty="0"/>
                        <a:t>Road surface analyses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Algorithm only</a:t>
                      </a:r>
                    </a:p>
                    <a:p>
                      <a:endParaRPr lang="en-US" sz="1600" dirty="0"/>
                    </a:p>
                  </a:txBody>
                  <a:tcPr/>
                </a:tc>
                <a:tc>
                  <a:txBody>
                    <a:bodyPr/>
                    <a:lstStyle/>
                    <a:p>
                      <a:r>
                        <a:rPr lang="en-US" sz="1600" dirty="0"/>
                        <a:t>Accelerometer, Gyroscope</a:t>
                      </a:r>
                    </a:p>
                  </a:txBody>
                  <a:tcPr/>
                </a:tc>
                <a:tc>
                  <a:txBody>
                    <a:bodyPr/>
                    <a:lstStyle/>
                    <a:p>
                      <a:r>
                        <a:rPr lang="en-US" sz="1600" dirty="0"/>
                        <a:t>3.5km, device constrained</a:t>
                      </a:r>
                    </a:p>
                  </a:txBody>
                  <a:tcPr/>
                </a:tc>
                <a:tc>
                  <a:txBody>
                    <a:bodyPr/>
                    <a:lstStyle/>
                    <a:p>
                      <a:r>
                        <a:rPr lang="en-US" sz="1600" dirty="0"/>
                        <a:t>iPhone 5s</a:t>
                      </a:r>
                    </a:p>
                  </a:txBody>
                  <a:tcPr/>
                </a:tc>
                <a:extLst>
                  <a:ext uri="{0D108BD9-81ED-4DB2-BD59-A6C34878D82A}">
                    <a16:rowId xmlns:a16="http://schemas.microsoft.com/office/drawing/2014/main" val="1740986869"/>
                  </a:ext>
                </a:extLst>
              </a:tr>
              <a:tr h="592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mn-lt"/>
                          <a:ea typeface="+mn-ea"/>
                          <a:cs typeface="+mn-cs"/>
                        </a:rPr>
                        <a:t>Prapulla</a:t>
                      </a:r>
                      <a:r>
                        <a:rPr lang="en-US" sz="1600" kern="1200" dirty="0">
                          <a:solidFill>
                            <a:schemeClr val="dk1"/>
                          </a:solidFill>
                          <a:effectLst/>
                          <a:latin typeface="+mn-lt"/>
                          <a:ea typeface="+mn-ea"/>
                          <a:cs typeface="+mn-cs"/>
                        </a:rPr>
                        <a:t> et al. </a:t>
                      </a:r>
                      <a:endParaRPr lang="en-US" sz="1600" dirty="0"/>
                    </a:p>
                  </a:txBody>
                  <a:tcPr/>
                </a:tc>
                <a:tc>
                  <a:txBody>
                    <a:bodyPr/>
                    <a:lstStyle/>
                    <a:p>
                      <a:r>
                        <a:rPr lang="en-US" sz="1600" dirty="0"/>
                        <a:t>2017</a:t>
                      </a:r>
                    </a:p>
                  </a:txBody>
                  <a:tcPr/>
                </a:tc>
                <a:tc>
                  <a:txBody>
                    <a:bodyPr/>
                    <a:lstStyle/>
                    <a:p>
                      <a:r>
                        <a:rPr lang="en-US" sz="1600" dirty="0"/>
                        <a:t>Road quality</a:t>
                      </a:r>
                    </a:p>
                  </a:txBody>
                  <a:tcPr/>
                </a:tc>
                <a:tc>
                  <a:txBody>
                    <a:bodyPr/>
                    <a:lstStyle/>
                    <a:p>
                      <a:r>
                        <a:rPr lang="en-US" sz="1600" dirty="0"/>
                        <a:t>Decision tree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Accelerometer, GPS</a:t>
                      </a:r>
                    </a:p>
                  </a:txBody>
                  <a:tcPr/>
                </a:tc>
                <a:tc>
                  <a:txBody>
                    <a:bodyPr/>
                    <a:lstStyle/>
                    <a:p>
                      <a:r>
                        <a:rPr lang="en-US" sz="1600" dirty="0"/>
                        <a:t>No model,  SD card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Arduino UNO</a:t>
                      </a:r>
                    </a:p>
                  </a:txBody>
                  <a:tcPr/>
                </a:tc>
                <a:extLst>
                  <a:ext uri="{0D108BD9-81ED-4DB2-BD59-A6C34878D82A}">
                    <a16:rowId xmlns:a16="http://schemas.microsoft.com/office/drawing/2014/main" val="3676099349"/>
                  </a:ext>
                </a:extLst>
              </a:tr>
              <a:tr h="625980">
                <a:tc>
                  <a:txBody>
                    <a:bodyPr/>
                    <a:lstStyle/>
                    <a:p>
                      <a:r>
                        <a:rPr lang="en-US" sz="1600" dirty="0" err="1"/>
                        <a:t>Seraj</a:t>
                      </a:r>
                      <a:r>
                        <a:rPr lang="en-US" sz="1600" dirty="0"/>
                        <a:t> et al.</a:t>
                      </a:r>
                    </a:p>
                  </a:txBody>
                  <a:tcPr/>
                </a:tc>
                <a:tc>
                  <a:txBody>
                    <a:bodyPr/>
                    <a:lstStyle/>
                    <a:p>
                      <a:r>
                        <a:rPr lang="en-US" sz="1600" dirty="0"/>
                        <a:t>2015</a:t>
                      </a:r>
                    </a:p>
                  </a:txBody>
                  <a:tcPr/>
                </a:tc>
                <a:tc>
                  <a:txBody>
                    <a:bodyPr/>
                    <a:lstStyle/>
                    <a:p>
                      <a:r>
                        <a:rPr lang="en-US" sz="1600" dirty="0"/>
                        <a:t>Road pavement monitoring</a:t>
                      </a:r>
                    </a:p>
                  </a:txBody>
                  <a:tcPr/>
                </a:tc>
                <a:tc>
                  <a:txBody>
                    <a:bodyPr/>
                    <a:lstStyle/>
                    <a:p>
                      <a:r>
                        <a:rPr lang="en-US" sz="1600" dirty="0"/>
                        <a:t>SVM</a:t>
                      </a:r>
                    </a:p>
                  </a:txBody>
                  <a:tcPr/>
                </a:tc>
                <a:tc>
                  <a:txBody>
                    <a:bodyPr/>
                    <a:lstStyle/>
                    <a:p>
                      <a:r>
                        <a:rPr lang="en-US" sz="1600" dirty="0"/>
                        <a:t>Accelerometer, Gyroscope, GPS</a:t>
                      </a:r>
                    </a:p>
                  </a:txBody>
                  <a:tcPr/>
                </a:tc>
                <a:tc>
                  <a:txBody>
                    <a:bodyPr/>
                    <a:lstStyle/>
                    <a:p>
                      <a:r>
                        <a:rPr lang="en-US" sz="1600" dirty="0"/>
                        <a:t>2 categories, 88% accuracy</a:t>
                      </a:r>
                    </a:p>
                  </a:txBody>
                  <a:tcPr/>
                </a:tc>
                <a:tc>
                  <a:txBody>
                    <a:bodyPr/>
                    <a:lstStyle/>
                    <a:p>
                      <a:r>
                        <a:rPr lang="en-US" sz="1600" dirty="0"/>
                        <a:t>Samsung S2</a:t>
                      </a:r>
                    </a:p>
                  </a:txBody>
                  <a:tcPr/>
                </a:tc>
                <a:extLst>
                  <a:ext uri="{0D108BD9-81ED-4DB2-BD59-A6C34878D82A}">
                    <a16:rowId xmlns:a16="http://schemas.microsoft.com/office/drawing/2014/main" val="953564077"/>
                  </a:ext>
                </a:extLst>
              </a:tr>
              <a:tr h="625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Yoshiaki et al. </a:t>
                      </a:r>
                      <a:endParaRPr lang="en-US" sz="1600" dirty="0"/>
                    </a:p>
                  </a:txBody>
                  <a:tcPr/>
                </a:tc>
                <a:tc>
                  <a:txBody>
                    <a:bodyPr/>
                    <a:lstStyle/>
                    <a:p>
                      <a:r>
                        <a:rPr lang="en-US" sz="1600" dirty="0"/>
                        <a:t>2015</a:t>
                      </a:r>
                    </a:p>
                  </a:txBody>
                  <a:tcPr/>
                </a:tc>
                <a:tc>
                  <a:txBody>
                    <a:bodyPr/>
                    <a:lstStyle/>
                    <a:p>
                      <a:r>
                        <a:rPr lang="en-US" sz="1600" dirty="0"/>
                        <a:t>Road anomalies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Algorithm only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Ultrasonic distance sensor</a:t>
                      </a:r>
                      <a:endParaRPr lang="en-US" sz="1600" dirty="0"/>
                    </a:p>
                  </a:txBody>
                  <a:tcPr/>
                </a:tc>
                <a:tc>
                  <a:txBody>
                    <a:bodyPr/>
                    <a:lstStyle/>
                    <a:p>
                      <a:r>
                        <a:rPr lang="en-US" sz="1600" dirty="0"/>
                        <a:t>Physical hardware dependent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HC-SR04</a:t>
                      </a:r>
                    </a:p>
                  </a:txBody>
                  <a:tcPr/>
                </a:tc>
                <a:extLst>
                  <a:ext uri="{0D108BD9-81ED-4DB2-BD59-A6C34878D82A}">
                    <a16:rowId xmlns:a16="http://schemas.microsoft.com/office/drawing/2014/main" val="808823966"/>
                  </a:ext>
                </a:extLst>
              </a:tr>
              <a:tr h="625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mn-lt"/>
                          <a:ea typeface="+mn-ea"/>
                          <a:cs typeface="+mn-cs"/>
                        </a:rPr>
                        <a:t>Alessandroni</a:t>
                      </a:r>
                      <a:r>
                        <a:rPr lang="en-US" sz="1600" kern="1200" dirty="0">
                          <a:solidFill>
                            <a:schemeClr val="dk1"/>
                          </a:solidFill>
                          <a:effectLst/>
                          <a:latin typeface="+mn-lt"/>
                          <a:ea typeface="+mn-ea"/>
                          <a:cs typeface="+mn-cs"/>
                        </a:rPr>
                        <a:t> et al. </a:t>
                      </a:r>
                      <a:endParaRPr lang="en-US" sz="1600" dirty="0"/>
                    </a:p>
                  </a:txBody>
                  <a:tcPr/>
                </a:tc>
                <a:tc>
                  <a:txBody>
                    <a:bodyPr/>
                    <a:lstStyle/>
                    <a:p>
                      <a:r>
                        <a:rPr lang="en-US" sz="1600" dirty="0"/>
                        <a:t>2014</a:t>
                      </a:r>
                    </a:p>
                  </a:txBody>
                  <a:tcPr/>
                </a:tc>
                <a:tc>
                  <a:txBody>
                    <a:bodyPr/>
                    <a:lstStyle/>
                    <a:p>
                      <a:r>
                        <a:rPr lang="en-US" sz="1600" dirty="0"/>
                        <a:t>Road irregularities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Algorithm only</a:t>
                      </a: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Accelerometer, GPS</a:t>
                      </a:r>
                      <a:endParaRPr lang="en-US" sz="1600" dirty="0"/>
                    </a:p>
                  </a:txBody>
                  <a:tcPr/>
                </a:tc>
                <a:tc>
                  <a:txBody>
                    <a:bodyPr/>
                    <a:lstStyle/>
                    <a:p>
                      <a:r>
                        <a:rPr lang="en-US" sz="1600" dirty="0"/>
                        <a:t>No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Moto G smartphone </a:t>
                      </a:r>
                      <a:endParaRPr lang="en-US" sz="1600" dirty="0"/>
                    </a:p>
                  </a:txBody>
                  <a:tcPr/>
                </a:tc>
                <a:extLst>
                  <a:ext uri="{0D108BD9-81ED-4DB2-BD59-A6C34878D82A}">
                    <a16:rowId xmlns:a16="http://schemas.microsoft.com/office/drawing/2014/main" val="385035236"/>
                  </a:ext>
                </a:extLst>
              </a:tr>
              <a:tr h="625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Hoffmann et al. </a:t>
                      </a:r>
                      <a:endParaRPr lang="en-US" sz="1600" dirty="0"/>
                    </a:p>
                  </a:txBody>
                  <a:tcPr/>
                </a:tc>
                <a:tc>
                  <a:txBody>
                    <a:bodyPr/>
                    <a:lstStyle/>
                    <a:p>
                      <a:r>
                        <a:rPr lang="en-US" sz="1600" dirty="0"/>
                        <a:t>2013</a:t>
                      </a:r>
                    </a:p>
                  </a:txBody>
                  <a:tcPr/>
                </a:tc>
                <a:tc>
                  <a:txBody>
                    <a:bodyPr/>
                    <a:lstStyle/>
                    <a:p>
                      <a:r>
                        <a:rPr lang="en-US" sz="1600" dirty="0"/>
                        <a:t>Road irregularities</a:t>
                      </a:r>
                    </a:p>
                  </a:txBody>
                  <a:tcPr/>
                </a:tc>
                <a:tc>
                  <a:txBody>
                    <a:bodyPr/>
                    <a:lstStyle/>
                    <a:p>
                      <a:r>
                        <a:rPr lang="en-US" sz="1600" dirty="0"/>
                        <a:t>KNN, Naïve Bayesian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Accelerometer, GPS</a:t>
                      </a:r>
                    </a:p>
                  </a:txBody>
                  <a:tcPr/>
                </a:tc>
                <a:tc>
                  <a:txBody>
                    <a:bodyPr/>
                    <a:lstStyle/>
                    <a:p>
                      <a:r>
                        <a:rPr lang="en-US" sz="1600" dirty="0"/>
                        <a:t>3 categories, cycle,  OS constraints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Nokia 5800</a:t>
                      </a:r>
                    </a:p>
                  </a:txBody>
                  <a:tcPr/>
                </a:tc>
                <a:extLst>
                  <a:ext uri="{0D108BD9-81ED-4DB2-BD59-A6C34878D82A}">
                    <a16:rowId xmlns:a16="http://schemas.microsoft.com/office/drawing/2014/main" val="2672050325"/>
                  </a:ext>
                </a:extLst>
              </a:tr>
              <a:tr h="625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Astarita et al. </a:t>
                      </a: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r>
                        <a:rPr lang="en-US" sz="1600" dirty="0"/>
                        <a:t>2012</a:t>
                      </a:r>
                    </a:p>
                  </a:txBody>
                  <a:tcPr/>
                </a:tc>
                <a:tc>
                  <a:txBody>
                    <a:bodyPr/>
                    <a:lstStyle/>
                    <a:p>
                      <a:r>
                        <a:rPr lang="en-US" sz="1600" dirty="0"/>
                        <a:t>Road quality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Algorithm only</a:t>
                      </a: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Accelerometer-3 axis</a:t>
                      </a:r>
                    </a:p>
                  </a:txBody>
                  <a:tcPr/>
                </a:tc>
                <a:tc>
                  <a:txBody>
                    <a:bodyPr/>
                    <a:lstStyle/>
                    <a:p>
                      <a:r>
                        <a:rPr lang="en-US" sz="1600" dirty="0"/>
                        <a:t>25km/h-40km/h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Android</a:t>
                      </a:r>
                    </a:p>
                  </a:txBody>
                  <a:tcPr/>
                </a:tc>
                <a:extLst>
                  <a:ext uri="{0D108BD9-81ED-4DB2-BD59-A6C34878D82A}">
                    <a16:rowId xmlns:a16="http://schemas.microsoft.com/office/drawing/2014/main" val="22316352"/>
                  </a:ext>
                </a:extLst>
              </a:tr>
            </a:tbl>
          </a:graphicData>
        </a:graphic>
      </p:graphicFrame>
      <p:sp>
        <p:nvSpPr>
          <p:cNvPr id="3" name="Slide Number Placeholder 2">
            <a:extLst>
              <a:ext uri="{FF2B5EF4-FFF2-40B4-BE49-F238E27FC236}">
                <a16:creationId xmlns:a16="http://schemas.microsoft.com/office/drawing/2014/main" id="{7A120E25-AD46-FA47-9B17-31244F5EB2FA}"/>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176227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6F8B-6C80-B946-B8C3-027A490A574C}"/>
              </a:ext>
            </a:extLst>
          </p:cNvPr>
          <p:cNvSpPr>
            <a:spLocks noGrp="1"/>
          </p:cNvSpPr>
          <p:nvPr>
            <p:ph type="title"/>
          </p:nvPr>
        </p:nvSpPr>
        <p:spPr/>
        <p:txBody>
          <a:bodyPr/>
          <a:lstStyle/>
          <a:p>
            <a:r>
              <a:rPr lang="en-US" dirty="0"/>
              <a:t>Existing solutions</a:t>
            </a:r>
          </a:p>
        </p:txBody>
      </p:sp>
      <p:sp>
        <p:nvSpPr>
          <p:cNvPr id="3" name="Content Placeholder 2">
            <a:extLst>
              <a:ext uri="{FF2B5EF4-FFF2-40B4-BE49-F238E27FC236}">
                <a16:creationId xmlns:a16="http://schemas.microsoft.com/office/drawing/2014/main" id="{4DABB288-C474-A14C-BC03-F8CF250E8647}"/>
              </a:ext>
            </a:extLst>
          </p:cNvPr>
          <p:cNvSpPr>
            <a:spLocks noGrp="1"/>
          </p:cNvSpPr>
          <p:nvPr>
            <p:ph idx="1"/>
          </p:nvPr>
        </p:nvSpPr>
        <p:spPr/>
        <p:txBody>
          <a:bodyPr/>
          <a:lstStyle/>
          <a:p>
            <a:pPr>
              <a:buFont typeface="Wingdings" pitchFamily="2" charset="2"/>
              <a:buChar char="Ø"/>
            </a:pPr>
            <a:r>
              <a:rPr lang="en-US" dirty="0"/>
              <a:t>No </a:t>
            </a:r>
            <a:r>
              <a:rPr lang="en-US" b="1" dirty="0"/>
              <a:t>dataset for Pakistan’s roads</a:t>
            </a:r>
          </a:p>
          <a:p>
            <a:pPr>
              <a:buFont typeface="Wingdings" pitchFamily="2" charset="2"/>
              <a:buChar char="Ø"/>
            </a:pPr>
            <a:r>
              <a:rPr lang="en-US" dirty="0"/>
              <a:t>No prominent work exists in Pakistan</a:t>
            </a:r>
          </a:p>
          <a:p>
            <a:pPr>
              <a:buFont typeface="Wingdings" pitchFamily="2" charset="2"/>
              <a:buChar char="Ø"/>
            </a:pPr>
            <a:r>
              <a:rPr lang="en-US" dirty="0"/>
              <a:t>No algorithm proposed for Pakistan’s roads</a:t>
            </a:r>
          </a:p>
          <a:p>
            <a:pPr>
              <a:buFont typeface="Wingdings" pitchFamily="2" charset="2"/>
              <a:buChar char="Ø"/>
            </a:pPr>
            <a:endParaRPr lang="en-US" dirty="0"/>
          </a:p>
        </p:txBody>
      </p:sp>
      <p:sp>
        <p:nvSpPr>
          <p:cNvPr id="4" name="Slide Number Placeholder 3">
            <a:extLst>
              <a:ext uri="{FF2B5EF4-FFF2-40B4-BE49-F238E27FC236}">
                <a16:creationId xmlns:a16="http://schemas.microsoft.com/office/drawing/2014/main" id="{CFA0FB8E-D30C-574E-9EF4-298425878029}"/>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76602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37F3-0CBC-664B-8A49-96FB71FD91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D08B90A-2D1C-CE44-9132-E73FEA14EB6E}"/>
              </a:ext>
            </a:extLst>
          </p:cNvPr>
          <p:cNvSpPr>
            <a:spLocks noGrp="1"/>
          </p:cNvSpPr>
          <p:nvPr>
            <p:ph idx="1"/>
          </p:nvPr>
        </p:nvSpPr>
        <p:spPr/>
        <p:txBody>
          <a:bodyPr/>
          <a:lstStyle/>
          <a:p>
            <a:pPr>
              <a:buFont typeface="Wingdings" pitchFamily="2" charset="2"/>
              <a:buChar char="Ø"/>
            </a:pPr>
            <a:endParaRPr lang="en-US" dirty="0"/>
          </a:p>
        </p:txBody>
      </p:sp>
      <p:pic>
        <p:nvPicPr>
          <p:cNvPr id="5" name="Picture 4">
            <a:extLst>
              <a:ext uri="{FF2B5EF4-FFF2-40B4-BE49-F238E27FC236}">
                <a16:creationId xmlns:a16="http://schemas.microsoft.com/office/drawing/2014/main" id="{0D76B6FF-FE12-3346-9511-8668A1464644}"/>
              </a:ext>
            </a:extLst>
          </p:cNvPr>
          <p:cNvPicPr>
            <a:picLocks noChangeAspect="1"/>
          </p:cNvPicPr>
          <p:nvPr/>
        </p:nvPicPr>
        <p:blipFill>
          <a:blip r:embed="rId2"/>
          <a:stretch>
            <a:fillRect/>
          </a:stretch>
        </p:blipFill>
        <p:spPr>
          <a:xfrm>
            <a:off x="2952120" y="0"/>
            <a:ext cx="5864087" cy="6858000"/>
          </a:xfrm>
          <a:prstGeom prst="rect">
            <a:avLst/>
          </a:prstGeom>
        </p:spPr>
      </p:pic>
      <p:sp>
        <p:nvSpPr>
          <p:cNvPr id="4" name="Slide Number Placeholder 3">
            <a:extLst>
              <a:ext uri="{FF2B5EF4-FFF2-40B4-BE49-F238E27FC236}">
                <a16:creationId xmlns:a16="http://schemas.microsoft.com/office/drawing/2014/main" id="{5816AE32-BDA6-DC45-919A-BAD54DD09860}"/>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262508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BDBA-7E71-0040-BB89-B50446EE277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4C300AA-4229-5746-9F3B-45EC1C939101}"/>
              </a:ext>
            </a:extLst>
          </p:cNvPr>
          <p:cNvSpPr>
            <a:spLocks noGrp="1"/>
          </p:cNvSpPr>
          <p:nvPr>
            <p:ph idx="1"/>
          </p:nvPr>
        </p:nvSpPr>
        <p:spPr/>
        <p:txBody>
          <a:bodyPr/>
          <a:lstStyle/>
          <a:p>
            <a:pPr>
              <a:buFont typeface="Wingdings" pitchFamily="2" charset="2"/>
              <a:buChar char="Ø"/>
            </a:pPr>
            <a:r>
              <a:rPr lang="en-US" dirty="0"/>
              <a:t>Overview</a:t>
            </a:r>
          </a:p>
          <a:p>
            <a:pPr>
              <a:buFont typeface="Wingdings" pitchFamily="2" charset="2"/>
              <a:buChar char="Ø"/>
            </a:pPr>
            <a:r>
              <a:rPr lang="en-US" dirty="0"/>
              <a:t>Data collection</a:t>
            </a:r>
          </a:p>
          <a:p>
            <a:pPr>
              <a:buFont typeface="Wingdings" pitchFamily="2" charset="2"/>
              <a:buChar char="Ø"/>
            </a:pPr>
            <a:r>
              <a:rPr lang="en-US" dirty="0"/>
              <a:t>Pre processing</a:t>
            </a:r>
          </a:p>
          <a:p>
            <a:pPr>
              <a:buFont typeface="Wingdings" pitchFamily="2" charset="2"/>
              <a:buChar char="Ø"/>
            </a:pPr>
            <a:r>
              <a:rPr lang="en-US" dirty="0"/>
              <a:t>Feature extraction</a:t>
            </a:r>
          </a:p>
          <a:p>
            <a:pPr>
              <a:buFont typeface="Wingdings" pitchFamily="2" charset="2"/>
              <a:buChar char="Ø"/>
            </a:pPr>
            <a:r>
              <a:rPr lang="en-US" dirty="0"/>
              <a:t>Feature set for training</a:t>
            </a:r>
          </a:p>
        </p:txBody>
      </p:sp>
      <p:sp>
        <p:nvSpPr>
          <p:cNvPr id="4" name="Slide Number Placeholder 3">
            <a:extLst>
              <a:ext uri="{FF2B5EF4-FFF2-40B4-BE49-F238E27FC236}">
                <a16:creationId xmlns:a16="http://schemas.microsoft.com/office/drawing/2014/main" id="{EAA39C92-DDA5-AF4F-9098-8425751196B5}"/>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127399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2668</TotalTime>
  <Words>1299</Words>
  <Application>Microsoft Macintosh PowerPoint</Application>
  <PresentationFormat>Widescreen</PresentationFormat>
  <Paragraphs>312</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Calibri</vt:lpstr>
      <vt:lpstr>Tw Cen MT</vt:lpstr>
      <vt:lpstr>Tw Cen MT Condensed</vt:lpstr>
      <vt:lpstr>Wingdings</vt:lpstr>
      <vt:lpstr>Wingdings 3</vt:lpstr>
      <vt:lpstr>Integral</vt:lpstr>
      <vt:lpstr>Road surface analysis and classification using smartphones</vt:lpstr>
      <vt:lpstr>Motivation  </vt:lpstr>
      <vt:lpstr>Why roads deteriorate? </vt:lpstr>
      <vt:lpstr>Problem statement </vt:lpstr>
      <vt:lpstr>Research questions </vt:lpstr>
      <vt:lpstr>Scholarly solutions (Literature review)</vt:lpstr>
      <vt:lpstr>Existing solutions</vt:lpstr>
      <vt:lpstr>PowerPoint Presentation</vt:lpstr>
      <vt:lpstr>Methodology</vt:lpstr>
      <vt:lpstr>Overview</vt:lpstr>
      <vt:lpstr>Overview</vt:lpstr>
      <vt:lpstr>Overview</vt:lpstr>
      <vt:lpstr>Overview </vt:lpstr>
      <vt:lpstr>Data collector mobile app  </vt:lpstr>
      <vt:lpstr>PowerPoint Presentation</vt:lpstr>
      <vt:lpstr>Raw dataset</vt:lpstr>
      <vt:lpstr>PowerPoint Presentation</vt:lpstr>
      <vt:lpstr>Raw Dataset (cont.)</vt:lpstr>
      <vt:lpstr>Preprocessing </vt:lpstr>
      <vt:lpstr>Preprocessing</vt:lpstr>
      <vt:lpstr>Preprocessing</vt:lpstr>
      <vt:lpstr>Feature extraction </vt:lpstr>
      <vt:lpstr>Feature extraction</vt:lpstr>
      <vt:lpstr>Feature extraction</vt:lpstr>
      <vt:lpstr>Feature set </vt:lpstr>
      <vt:lpstr>Feature Set</vt:lpstr>
      <vt:lpstr>Experiments and results</vt:lpstr>
      <vt:lpstr>Class distribution</vt:lpstr>
      <vt:lpstr>Class distribution</vt:lpstr>
      <vt:lpstr>Decision tree</vt:lpstr>
      <vt:lpstr>Decision tree confusion matrix</vt:lpstr>
      <vt:lpstr>PowerPoint Presentation</vt:lpstr>
      <vt:lpstr>Gradient boosting decision tree </vt:lpstr>
      <vt:lpstr>GBDT confusion matrix</vt:lpstr>
      <vt:lpstr>Comparison between DT and GBDT</vt:lpstr>
      <vt:lpstr>Applications</vt:lpstr>
      <vt:lpstr>Limitations and conclusion</vt:lpstr>
      <vt:lpstr>references</vt:lpstr>
      <vt:lpstr>references</vt:lpstr>
      <vt:lpstr>references</vt:lpstr>
      <vt:lpstr>references</vt:lpstr>
      <vt:lpstr>Thank you!</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surface analysis and classification using smartphones</dc:title>
  <dc:creator>Nauman Aslam</dc:creator>
  <cp:lastModifiedBy>Nauman Aslam</cp:lastModifiedBy>
  <cp:revision>72</cp:revision>
  <dcterms:created xsi:type="dcterms:W3CDTF">2019-07-09T13:52:21Z</dcterms:created>
  <dcterms:modified xsi:type="dcterms:W3CDTF">2019-07-12T07:53:41Z</dcterms:modified>
</cp:coreProperties>
</file>