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5a8104a64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5a8104a64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5a8104a6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5a8104a6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5a8104a64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5a8104a6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5a8104a6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5a8104a6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5e0989d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5e0989d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23cbd8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623cbd8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5e0989d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5e0989d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5e0989d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5e0989d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23cbd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623cbd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5e0989d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5e0989d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5a8104a64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5a8104a64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60d485c2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60d485c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ea782e0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ea782e0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61b66c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61b66c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61b66c2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61b66c2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623cbd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623cbd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623cbd8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623cbd8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61b66c2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61b66c2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5a8104a6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5a8104a6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a8104a64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a8104a6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a8104a6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5a8104a6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a8104a64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a8104a6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a8104a6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a8104a6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5a8104a6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5a8104a6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a8104a64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5a8104a64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0" y="0"/>
            <a:ext cx="9144000" cy="5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1003650" y="17364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5331"/>
                </a:solidFill>
              </a:rPr>
              <a:t>German Credit Risk Analysis</a:t>
            </a:r>
            <a:endParaRPr>
              <a:solidFill>
                <a:srgbClr val="FE533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287000" y="2806975"/>
            <a:ext cx="442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Open Sans"/>
                <a:ea typeface="Open Sans"/>
                <a:cs typeface="Open Sans"/>
                <a:sym typeface="Open Sans"/>
              </a:rPr>
              <a:t>Group 7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9088"/>
            <a:ext cx="4492150" cy="4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152400" y="56100"/>
            <a:ext cx="27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Distribution of Purpose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200" y="517800"/>
            <a:ext cx="24955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5066975" y="2829500"/>
            <a:ext cx="373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As we can see from the graph, Car and Radio/TV occupies 61.7% of share in our data.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0" y="1377625"/>
            <a:ext cx="3767475" cy="3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25" y="938350"/>
            <a:ext cx="1273650" cy="12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454525" y="382500"/>
            <a:ext cx="27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Distribution of saving account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400" y="1422962"/>
            <a:ext cx="3676024" cy="33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8425" y="938338"/>
            <a:ext cx="1325564" cy="111816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5502825" y="382500"/>
            <a:ext cx="30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Distribution of checking account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3550" cy="47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between Good Vs Bad Risks 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00" y="2054113"/>
            <a:ext cx="2878200" cy="26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850" y="2054125"/>
            <a:ext cx="2970921" cy="2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925" y="1152425"/>
            <a:ext cx="1143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725650" y="1309000"/>
            <a:ext cx="2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Saving Account (Good Risk)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736975" y="1309000"/>
            <a:ext cx="2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Saving Account (Bad Risk)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Good Vs Bad Risks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9475"/>
            <a:ext cx="3205450" cy="28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100" y="2080250"/>
            <a:ext cx="3084525" cy="27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375" y="12977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725650" y="1309000"/>
            <a:ext cx="2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(Good Risk)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971775" y="1309000"/>
            <a:ext cx="2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(Bad Risk)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6924025" y="488475"/>
            <a:ext cx="181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is not direct correlation between two variables.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19225" cy="446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cxnSp>
        <p:nvCxnSpPr>
          <p:cNvPr id="239" name="Google Shape;239;p28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40" name="Google Shape;240;p28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241" name="Google Shape;241;p2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2" name="Google Shape;242;p28"/>
            <p:cNvCxnSpPr>
              <a:stCxn id="24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43" name="Google Shape;243;p28"/>
          <p:cNvSpPr txBox="1"/>
          <p:nvPr/>
        </p:nvSpPr>
        <p:spPr>
          <a:xfrm>
            <a:off x="823805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Understanding Problem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4" name="Google Shape;244;p28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245" name="Google Shape;245;p28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46" name="Google Shape;246;p28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8"/>
          <p:cNvSpPr txBox="1"/>
          <p:nvPr/>
        </p:nvSpPr>
        <p:spPr>
          <a:xfrm>
            <a:off x="269315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Dataset Description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249" name="Google Shape;249;p28"/>
            <p:cNvCxnSpPr>
              <a:stCxn id="250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0" name="Google Shape;250;p2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8"/>
          <p:cNvSpPr txBox="1"/>
          <p:nvPr/>
        </p:nvSpPr>
        <p:spPr>
          <a:xfrm>
            <a:off x="4454449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2" name="Google Shape;252;p28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253" name="Google Shape;253;p28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4" name="Google Shape;254;p28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8"/>
          <p:cNvSpPr txBox="1"/>
          <p:nvPr/>
        </p:nvSpPr>
        <p:spPr>
          <a:xfrm>
            <a:off x="622572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Applying Machine Learning model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811750" y="1532221"/>
            <a:ext cx="196200" cy="1404900"/>
            <a:chOff x="4279200" y="1559371"/>
            <a:chExt cx="196200" cy="1404900"/>
          </a:xfrm>
        </p:grpSpPr>
        <p:cxnSp>
          <p:nvCxnSpPr>
            <p:cNvPr id="257" name="Google Shape;257;p28"/>
            <p:cNvCxnSpPr>
              <a:stCxn id="25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8" name="Google Shape;258;p2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/>
        </p:nvSpPr>
        <p:spPr>
          <a:xfrm>
            <a:off x="7909725" y="1254950"/>
            <a:ext cx="1646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0" name="Google Shape;260;p28"/>
          <p:cNvCxnSpPr>
            <a:stCxn id="241" idx="2"/>
            <a:endCxn id="254" idx="2"/>
          </p:cNvCxnSpPr>
          <p:nvPr/>
        </p:nvCxnSpPr>
        <p:spPr>
          <a:xfrm>
            <a:off x="648675" y="2790121"/>
            <a:ext cx="539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Machine Learning Models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638" y="1152425"/>
            <a:ext cx="4822987" cy="37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0" y="817475"/>
            <a:ext cx="8223525" cy="34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857625" y="263375"/>
            <a:ext cx="69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Random Forest Report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674550"/>
            <a:ext cx="8839200" cy="16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1825"/>
            <a:ext cx="8839200" cy="16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Rohan Shah (202218002)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Karan Parashar (202218004)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Mohammed Nauman (202218010)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Rutul Patel (202218036)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Harshit Shah (202218040)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Purpose with it’s Good Risk Probability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risk probability means probability that the risk taken by bank will end up as good.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a details of new customer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bank want to predict for which purpose we can give that </a:t>
            </a:r>
            <a:r>
              <a:rPr lang="en"/>
              <a:t>customer loan and with Good_Risk probability</a:t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2571750"/>
            <a:ext cx="7981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2300" cy="46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5911075" y="960138"/>
            <a:ext cx="301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see that, there 81% chances that loan given to new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for ‘Furniture/Equipment’ purpose will end up as Good Risk with 80% probability. Means it is safer to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loan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 giving same customer, loan for ‘Education’ purpose’  is not a good option because there are only 52% chances of it to result in Good Loan.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cxnSp>
        <p:nvCxnSpPr>
          <p:cNvPr id="297" name="Google Shape;297;p34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98" name="Google Shape;298;p34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299" name="Google Shape;299;p3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300" name="Google Shape;300;p34"/>
            <p:cNvCxnSpPr>
              <a:stCxn id="29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01" name="Google Shape;301;p34"/>
          <p:cNvSpPr txBox="1"/>
          <p:nvPr/>
        </p:nvSpPr>
        <p:spPr>
          <a:xfrm>
            <a:off x="823805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Understanding Problem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02" name="Google Shape;302;p34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303" name="Google Shape;303;p3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04" name="Google Shape;304;p3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4"/>
          <p:cNvSpPr txBox="1"/>
          <p:nvPr/>
        </p:nvSpPr>
        <p:spPr>
          <a:xfrm>
            <a:off x="269315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Dataset Description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06" name="Google Shape;306;p34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307" name="Google Shape;307;p34"/>
            <p:cNvCxnSpPr>
              <a:stCxn id="30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08" name="Google Shape;308;p3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4"/>
          <p:cNvSpPr txBox="1"/>
          <p:nvPr/>
        </p:nvSpPr>
        <p:spPr>
          <a:xfrm>
            <a:off x="4454449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10" name="Google Shape;310;p34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311" name="Google Shape;311;p34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12" name="Google Shape;312;p34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4"/>
          <p:cNvSpPr txBox="1"/>
          <p:nvPr/>
        </p:nvSpPr>
        <p:spPr>
          <a:xfrm>
            <a:off x="622572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Applying Machine Learning model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14" name="Google Shape;314;p34"/>
          <p:cNvGrpSpPr/>
          <p:nvPr/>
        </p:nvGrpSpPr>
        <p:grpSpPr>
          <a:xfrm>
            <a:off x="7811750" y="1532221"/>
            <a:ext cx="196200" cy="1404900"/>
            <a:chOff x="4279200" y="1559371"/>
            <a:chExt cx="196200" cy="1404900"/>
          </a:xfrm>
        </p:grpSpPr>
        <p:cxnSp>
          <p:nvCxnSpPr>
            <p:cNvPr id="315" name="Google Shape;315;p34"/>
            <p:cNvCxnSpPr>
              <a:stCxn id="31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16" name="Google Shape;316;p3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4"/>
          <p:cNvSpPr txBox="1"/>
          <p:nvPr/>
        </p:nvSpPr>
        <p:spPr>
          <a:xfrm>
            <a:off x="7909725" y="1254950"/>
            <a:ext cx="1646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18" name="Google Shape;318;p34"/>
          <p:cNvCxnSpPr>
            <a:stCxn id="299" idx="2"/>
            <a:endCxn id="316" idx="1"/>
          </p:cNvCxnSpPr>
          <p:nvPr/>
        </p:nvCxnSpPr>
        <p:spPr>
          <a:xfrm flipH="1" rot="10800000">
            <a:off x="648675" y="2770021"/>
            <a:ext cx="7191900" cy="2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4600"/>
          </a:p>
        </p:txBody>
      </p:sp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311700" y="126632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71">
                <a:solidFill>
                  <a:srgbClr val="000000"/>
                </a:solidFill>
              </a:rPr>
              <a:t>After applying a machine learning model (Random Forest)</a:t>
            </a:r>
            <a:endParaRPr b="1" sz="327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1. </a:t>
            </a:r>
            <a:r>
              <a:rPr lang="en" sz="2850"/>
              <a:t>When the probability of loan repayment exceeds 70%, it is generally considered appropriate to proceed with granting the loan.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2. In cases where the probability falls between 50% and 70%, it is advisable to gather additional data and information to make a more informed decision regarding loan approval.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50"/>
              <a:t>3. However, if the probability of repayment is less than 50%, it is recommended to refrain from granting the loan.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4600"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5944850" y="1266325"/>
            <a:ext cx="288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4. We can say that  Credit amount between 1375 DM to 3634 DM are likely to become good risk.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5. Similarly if we provide loan for duration between 12 months to 24 month, it is likely to become the good risk. 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07525"/>
            <a:ext cx="54578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311700" y="1266325"/>
            <a:ext cx="85206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Importance</a:t>
            </a:r>
            <a:r>
              <a:rPr lang="en"/>
              <a:t> of variable in ML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 : 18.5%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Credit Amount : 22.4%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Duration : 16%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311700" y="1613250"/>
            <a:ext cx="8520600" cy="19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 You</a:t>
            </a:r>
            <a:endParaRPr sz="7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1" name="Google Shape;81;p15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82" name="Google Shape;82;p15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83" name="Google Shape;83;p15"/>
            <p:cNvCxnSpPr>
              <a:stCxn id="82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4" name="Google Shape;84;p15"/>
          <p:cNvSpPr txBox="1"/>
          <p:nvPr/>
        </p:nvSpPr>
        <p:spPr>
          <a:xfrm>
            <a:off x="823805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Understanding Problem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6" name="Google Shape;86;p15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7" name="Google Shape;87;p15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/>
        </p:nvSpPr>
        <p:spPr>
          <a:xfrm>
            <a:off x="269315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Dataset Description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90" name="Google Shape;90;p15"/>
            <p:cNvCxnSpPr>
              <a:stCxn id="91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1" name="Google Shape;91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4454449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5" name="Google Shape;95;p15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622572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Applying Machine Learning model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7811750" y="1532221"/>
            <a:ext cx="196200" cy="1404900"/>
            <a:chOff x="4279200" y="1559371"/>
            <a:chExt cx="196200" cy="1404900"/>
          </a:xfrm>
        </p:grpSpPr>
        <p:cxnSp>
          <p:nvCxnSpPr>
            <p:cNvPr id="98" name="Google Shape;98;p15"/>
            <p:cNvCxnSpPr>
              <a:stCxn id="9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9" name="Google Shape;99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/>
        </p:nvSpPr>
        <p:spPr>
          <a:xfrm>
            <a:off x="7909725" y="1254950"/>
            <a:ext cx="1646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minimize loss from the bank’s perspective, the bank needs a decision rule regarding who to give approval of the loan and who not to. An applicant’s demographic and socio-economic profiles are considered by loan managers before a decision is taken regarding his/her loan application.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3" name="Google Shape;113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4" name="Google Shape;114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115" name="Google Shape;115;p17"/>
            <p:cNvCxnSpPr>
              <a:stCxn id="11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823805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Understanding Problem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/>
        </p:nvSpPr>
        <p:spPr>
          <a:xfrm>
            <a:off x="269315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Dataset Description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22" name="Google Shape;122;p17"/>
            <p:cNvCxnSpPr>
              <a:stCxn id="12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3" name="Google Shape;123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/>
        </p:nvSpPr>
        <p:spPr>
          <a:xfrm>
            <a:off x="4454449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/>
        </p:nvSpPr>
        <p:spPr>
          <a:xfrm>
            <a:off x="622572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Applying Machine Learning model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7811750" y="1532221"/>
            <a:ext cx="196200" cy="1404900"/>
            <a:chOff x="4279200" y="1559371"/>
            <a:chExt cx="196200" cy="1404900"/>
          </a:xfrm>
        </p:grpSpPr>
        <p:cxnSp>
          <p:nvCxnSpPr>
            <p:cNvPr id="130" name="Google Shape;130;p17"/>
            <p:cNvCxnSpPr>
              <a:stCxn id="131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31" name="Google Shape;131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7909725" y="1254950"/>
            <a:ext cx="1646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17"/>
          <p:cNvCxnSpPr>
            <a:stCxn id="114" idx="2"/>
            <a:endCxn id="119" idx="2"/>
          </p:cNvCxnSpPr>
          <p:nvPr/>
        </p:nvCxnSpPr>
        <p:spPr>
          <a:xfrm>
            <a:off x="648675" y="2790121"/>
            <a:ext cx="186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Age (numeric)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Sex (text: male, female)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Job (numeric: 0 - unskilled and non-resident, 1 - unskilled and resident, 2 - skilled, 3 - highly skilled)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Housing (text: own, rent, or free)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Saving accounts (text - little, moderate, quite rich, rich)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Checking account </a:t>
            </a:r>
            <a:r>
              <a:rPr lang="en" sz="1925"/>
              <a:t>(text - little, moderate, quite rich, rich)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Credit amount (numeric, in DM </a:t>
            </a:r>
            <a:r>
              <a:rPr lang="en" sz="1925"/>
              <a:t>- Deutsch Mark</a:t>
            </a:r>
            <a:r>
              <a:rPr lang="en" sz="1925"/>
              <a:t>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Duration (numeric, in month)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Purpose (text: car, furniture/equipment, radio/TV, domestic appliances, repairs, education, business, vacation/others)</a:t>
            </a:r>
            <a:endParaRPr sz="1925"/>
          </a:p>
          <a:p>
            <a:pPr indent="-3508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Risk (text - Good or Bad)</a:t>
            </a:r>
            <a:endParaRPr sz="1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project</a:t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46" name="Google Shape;146;p19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47" name="Google Shape;147;p1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148" name="Google Shape;148;p19"/>
            <p:cNvCxnSpPr>
              <a:stCxn id="147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49" name="Google Shape;149;p19"/>
          <p:cNvSpPr txBox="1"/>
          <p:nvPr/>
        </p:nvSpPr>
        <p:spPr>
          <a:xfrm>
            <a:off x="823805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Understanding Problem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51" name="Google Shape;151;p19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2" name="Google Shape;152;p19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9"/>
          <p:cNvSpPr txBox="1"/>
          <p:nvPr/>
        </p:nvSpPr>
        <p:spPr>
          <a:xfrm>
            <a:off x="269315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Dataset Description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55" name="Google Shape;155;p19"/>
            <p:cNvCxnSpPr>
              <a:stCxn id="15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9"/>
          <p:cNvSpPr txBox="1"/>
          <p:nvPr/>
        </p:nvSpPr>
        <p:spPr>
          <a:xfrm>
            <a:off x="4454449" y="12999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59" name="Google Shape;159;p19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0" name="Google Shape;160;p19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6225720" y="3854675"/>
            <a:ext cx="2662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Applying Machine Learning model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7811750" y="1532221"/>
            <a:ext cx="196200" cy="1404900"/>
            <a:chOff x="4279200" y="1559371"/>
            <a:chExt cx="196200" cy="1404900"/>
          </a:xfrm>
        </p:grpSpPr>
        <p:cxnSp>
          <p:nvCxnSpPr>
            <p:cNvPr id="163" name="Google Shape;163;p19"/>
            <p:cNvCxnSpPr>
              <a:stCxn id="16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/>
        </p:nvSpPr>
        <p:spPr>
          <a:xfrm>
            <a:off x="7909725" y="1254950"/>
            <a:ext cx="1646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6" name="Google Shape;166;p19"/>
          <p:cNvCxnSpPr>
            <a:stCxn id="147" idx="2"/>
            <a:endCxn id="156" idx="2"/>
          </p:cNvCxnSpPr>
          <p:nvPr/>
        </p:nvCxnSpPr>
        <p:spPr>
          <a:xfrm>
            <a:off x="648675" y="2790121"/>
            <a:ext cx="3630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18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" y="893545"/>
            <a:ext cx="4884475" cy="368628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5021950" y="893650"/>
            <a:ext cx="39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we can see from the boxplot, we can find 5 number summary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numerical columns present in our dataset.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156950" y="1929100"/>
            <a:ext cx="378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Age column, we can see that median is at 33 years. And 75% of customers are below age 42 years.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Credit Amount is highly skewed data. Where 75% of customers are below 4000 DM.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Median Duration is 18 months.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1575"/>
            <a:ext cx="3575226" cy="35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050" y="816475"/>
            <a:ext cx="10763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152400" y="371250"/>
            <a:ext cx="27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Distribution of Gender in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6125" y="1279337"/>
            <a:ext cx="3363200" cy="327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450" y="816475"/>
            <a:ext cx="10191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5392025" y="371250"/>
            <a:ext cx="27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Distribution of Housing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