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7ox8Jqh+98lR4gM1iExQTIx0v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5BEE6F-E5DF-4D2E-A45B-269474C63062}">
  <a:tblStyle styleId="{E95BEE6F-E5DF-4D2E-A45B-269474C63062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4ED"/>
          </a:solidFill>
        </a:fill>
      </a:tcStyle>
    </a:wholeTbl>
    <a:band1H>
      <a:tcTxStyle/>
      <a:tcStyle>
        <a:fill>
          <a:solidFill>
            <a:srgbClr val="CAE8D9"/>
          </a:solidFill>
        </a:fill>
      </a:tcStyle>
    </a:band1H>
    <a:band2H>
      <a:tcTxStyle/>
    </a:band2H>
    <a:band1V>
      <a:tcTxStyle/>
      <a:tcStyle>
        <a:fill>
          <a:solidFill>
            <a:srgbClr val="CAE8D9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venir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  <p:sp>
        <p:nvSpPr>
          <p:cNvPr id="17" name="Google Shape;17;p8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" name="Google Shape;18;p8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19;p8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" name="Google Shape;20;p8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1" name="Google Shape;21;p8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50862" y="503906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 rot="5400000">
            <a:off x="4107182" y="-1442457"/>
            <a:ext cx="3978963" cy="11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9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27" name="Google Shape;27;p9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1" name="Google Shape;31;p9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0"/>
          <p:cNvGrpSpPr/>
          <p:nvPr/>
        </p:nvGrpSpPr>
        <p:grpSpPr>
          <a:xfrm>
            <a:off x="242406" y="748159"/>
            <a:ext cx="897877" cy="934082"/>
            <a:chOff x="5129684" y="1232940"/>
            <a:chExt cx="897877" cy="934082"/>
          </a:xfrm>
        </p:grpSpPr>
        <p:sp>
          <p:nvSpPr>
            <p:cNvPr id="38" name="Google Shape;38;p10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1" name="Google Shape;41;p10"/>
          <p:cNvSpPr txBox="1"/>
          <p:nvPr>
            <p:ph type="title"/>
          </p:nvPr>
        </p:nvSpPr>
        <p:spPr>
          <a:xfrm>
            <a:off x="563563" y="474345"/>
            <a:ext cx="1107757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venir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566271" y="3629772"/>
            <a:ext cx="11074866" cy="2678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/>
          <p:nvPr/>
        </p:nvSpPr>
        <p:spPr>
          <a:xfrm rot="-2700000">
            <a:off x="11209132" y="4448189"/>
            <a:ext cx="999200" cy="1262947"/>
          </a:xfrm>
          <a:custGeom>
            <a:rect b="b" l="l" r="r" t="t"/>
            <a:pathLst>
              <a:path extrusionOk="0" h="1262947" w="999200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47;p10"/>
          <p:cNvSpPr/>
          <p:nvPr/>
        </p:nvSpPr>
        <p:spPr>
          <a:xfrm rot="2700000">
            <a:off x="11686937" y="4853516"/>
            <a:ext cx="540000" cy="978284"/>
          </a:xfrm>
          <a:custGeom>
            <a:rect b="b" l="l" r="r" t="t"/>
            <a:pathLst>
              <a:path extrusionOk="0" h="978284" w="540000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0" name="Google Shape;50;p11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51" name="Google Shape;51;p11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3" name="Google Shape;53;p11"/>
          <p:cNvSpPr txBox="1"/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550864" y="18812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550863" y="25772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3" type="body"/>
          </p:nvPr>
        </p:nvSpPr>
        <p:spPr>
          <a:xfrm>
            <a:off x="6212024" y="18812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b="0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4" type="body"/>
          </p:nvPr>
        </p:nvSpPr>
        <p:spPr>
          <a:xfrm>
            <a:off x="6212023" y="25772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3359149" y="550799"/>
            <a:ext cx="8283313" cy="554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  <p:sp>
        <p:nvSpPr>
          <p:cNvPr id="75" name="Google Shape;75;p13"/>
          <p:cNvSpPr/>
          <p:nvPr/>
        </p:nvSpPr>
        <p:spPr>
          <a:xfrm flipH="1" rot="8100000">
            <a:off x="-410727" y="3958416"/>
            <a:ext cx="3536330" cy="1853969"/>
          </a:xfrm>
          <a:custGeom>
            <a:rect b="b" l="l" r="r" t="t"/>
            <a:pathLst>
              <a:path extrusionOk="0" h="1853969" w="353633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31000">
                <a:srgbClr val="2B274A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" name="Google Shape;76;p13"/>
          <p:cNvSpPr/>
          <p:nvPr/>
        </p:nvSpPr>
        <p:spPr>
          <a:xfrm flipH="1" rot="8100000">
            <a:off x="-481151" y="3649708"/>
            <a:ext cx="3478701" cy="2164843"/>
          </a:xfrm>
          <a:custGeom>
            <a:rect b="b" l="l" r="r" t="t"/>
            <a:pathLst>
              <a:path extrusionOk="0" h="2164843" w="3478701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rgbClr val="746EB3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" name="Google Shape;77;p13"/>
          <p:cNvSpPr/>
          <p:nvPr/>
        </p:nvSpPr>
        <p:spPr>
          <a:xfrm flipH="1" rot="2700000">
            <a:off x="1512277" y="2840042"/>
            <a:ext cx="214196" cy="933178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9" name="Google Shape;79;p13"/>
          <p:cNvGrpSpPr/>
          <p:nvPr/>
        </p:nvGrpSpPr>
        <p:grpSpPr>
          <a:xfrm>
            <a:off x="509106" y="1383159"/>
            <a:ext cx="897877" cy="934082"/>
            <a:chOff x="5129684" y="1232940"/>
            <a:chExt cx="897877" cy="934082"/>
          </a:xfrm>
        </p:grpSpPr>
        <p:sp>
          <p:nvSpPr>
            <p:cNvPr id="80" name="Google Shape;80;p13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89" name="Google Shape;89;p15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91" name="Google Shape;91;p15"/>
          <p:cNvSpPr txBox="1"/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220889" y="4984670"/>
            <a:ext cx="897877" cy="934082"/>
            <a:chOff x="5129684" y="1232940"/>
            <a:chExt cx="897877" cy="934082"/>
          </a:xfrm>
        </p:grpSpPr>
        <p:sp>
          <p:nvSpPr>
            <p:cNvPr id="99" name="Google Shape;99;p16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2" name="Google Shape;102;p16"/>
          <p:cNvSpPr txBox="1"/>
          <p:nvPr>
            <p:ph type="title"/>
          </p:nvPr>
        </p:nvSpPr>
        <p:spPr>
          <a:xfrm>
            <a:off x="550863" y="575409"/>
            <a:ext cx="450056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/>
          <p:nvPr>
            <p:ph idx="2" type="pic"/>
          </p:nvPr>
        </p:nvSpPr>
        <p:spPr>
          <a:xfrm>
            <a:off x="5267324" y="575409"/>
            <a:ext cx="6373813" cy="5733316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50863" y="1776195"/>
            <a:ext cx="4500562" cy="45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  <a:defRPr b="0" i="0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1"/>
          <p:cNvSpPr txBox="1"/>
          <p:nvPr>
            <p:ph type="ctrTitle"/>
          </p:nvPr>
        </p:nvSpPr>
        <p:spPr>
          <a:xfrm>
            <a:off x="1223702" y="346233"/>
            <a:ext cx="3074410" cy="2213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venir"/>
              <a:buNone/>
            </a:pPr>
            <a:r>
              <a:rPr lang="fr-BE" sz="1400">
                <a:solidFill>
                  <a:srgbClr val="7F7F7F"/>
                </a:solidFill>
              </a:rPr>
              <a:t>INFOB236 - Projet de programmation</a:t>
            </a:r>
            <a:endParaRPr/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165853" y="4780110"/>
            <a:ext cx="1720699" cy="1731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fr-BE" sz="1700">
                <a:solidFill>
                  <a:schemeClr val="lt1"/>
                </a:solidFill>
              </a:rPr>
              <a:t>Groupe 18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fr-BE" sz="1000"/>
              <a:t>BOUKHATEM Younes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fr-BE" sz="1000"/>
              <a:t>BAUDOUX Sébastien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fr-BE" sz="1000"/>
              <a:t>DADZIE Reeckel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fr-BE" sz="1000"/>
              <a:t>VAN PUYVELDE Julien</a:t>
            </a:r>
            <a:endParaRPr sz="1000"/>
          </a:p>
        </p:txBody>
      </p:sp>
      <p:grpSp>
        <p:nvGrpSpPr>
          <p:cNvPr id="127" name="Google Shape;127;p1"/>
          <p:cNvGrpSpPr/>
          <p:nvPr/>
        </p:nvGrpSpPr>
        <p:grpSpPr>
          <a:xfrm>
            <a:off x="325472" y="346234"/>
            <a:ext cx="828358" cy="828358"/>
            <a:chOff x="10462536" y="1408249"/>
            <a:chExt cx="828358" cy="828358"/>
          </a:xfrm>
        </p:grpSpPr>
        <p:sp>
          <p:nvSpPr>
            <p:cNvPr id="128" name="Google Shape;128;p1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descr="Arrière-plan de technologies réseau" id="130" name="Google Shape;130;p1"/>
          <p:cNvPicPr preferRelativeResize="0"/>
          <p:nvPr/>
        </p:nvPicPr>
        <p:blipFill rotWithShape="1">
          <a:blip r:embed="rId3">
            <a:alphaModFix/>
          </a:blip>
          <a:srcRect b="-1" l="18367" r="18365" t="0"/>
          <a:stretch/>
        </p:blipFill>
        <p:spPr>
          <a:xfrm>
            <a:off x="4743450" y="10"/>
            <a:ext cx="7448551" cy="6857990"/>
          </a:xfrm>
          <a:custGeom>
            <a:rect b="b" l="l" r="r" t="t"/>
            <a:pathLst>
              <a:path extrusionOk="0" h="6858000" w="7448551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1" name="Google Shape;131;p1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121219" y="5433223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2002055" y="2069432"/>
            <a:ext cx="2119164" cy="1867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BE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Gestion d’un réseau de transport ferroviaire</a:t>
            </a:r>
            <a:endParaRPr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type="title"/>
          </p:nvPr>
        </p:nvSpPr>
        <p:spPr>
          <a:xfrm>
            <a:off x="550863" y="447860"/>
            <a:ext cx="5137669" cy="63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b="1" lang="fr-BE" sz="3600" u="sng">
                <a:latin typeface="Avenir"/>
                <a:ea typeface="Avenir"/>
                <a:cs typeface="Avenir"/>
                <a:sym typeface="Avenir"/>
              </a:rPr>
              <a:t>Présentation du projet</a:t>
            </a:r>
            <a:endParaRPr/>
          </a:p>
        </p:txBody>
      </p:sp>
      <p:sp>
        <p:nvSpPr>
          <p:cNvPr id="139" name="Google Shape;139;p2"/>
          <p:cNvSpPr txBox="1"/>
          <p:nvPr>
            <p:ph idx="1" type="body"/>
          </p:nvPr>
        </p:nvSpPr>
        <p:spPr>
          <a:xfrm>
            <a:off x="550863" y="1337383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Le thème abordé se base sur la modélisation d’un système de transport ferroviaire.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Ce système concerne plus précisément, un réseau montagnard de gares principales et secondaires, toutes à voies uniques.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La gestion de ce réseau est également basé sur l’interaction avec une application, tant pour les conducteurs de trains que pour les usagers.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La surveillance dudit réseau se fait via un dispatching central.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550863" y="447860"/>
            <a:ext cx="5464927" cy="63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rPr b="1" lang="fr-BE" sz="3600" u="sng">
                <a:latin typeface="Avenir"/>
                <a:ea typeface="Avenir"/>
                <a:cs typeface="Avenir"/>
                <a:sym typeface="Avenir"/>
              </a:rPr>
              <a:t>Cahier de spécifications</a:t>
            </a:r>
            <a:endParaRPr/>
          </a:p>
        </p:txBody>
      </p:sp>
      <p:graphicFrame>
        <p:nvGraphicFramePr>
          <p:cNvPr id="145" name="Google Shape;145;p3"/>
          <p:cNvGraphicFramePr/>
          <p:nvPr/>
        </p:nvGraphicFramePr>
        <p:xfrm>
          <a:off x="550863" y="269018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{E95BEE6F-E5DF-4D2E-A45B-269474C63062}</a:tableStyleId>
              </a:tblPr>
              <a:tblGrid>
                <a:gridCol w="9109200"/>
                <a:gridCol w="1112725"/>
              </a:tblGrid>
              <a:tr h="203200">
                <a:tc>
                  <a:txBody>
                    <a:bodyPr/>
                    <a:lstStyle/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Introduction des lignes de convois. 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Départ des trains à partir d’une gare principale vers une autre gare principale. 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Les gares principales peuvent aussi servir de nœud de croisement, comme pour des correspondances. 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Un train peut aussi marquer l’arrêt à une gare secondaire qui se trouve entre deux gares principales.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841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00B05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Arial"/>
                        <a:buNone/>
                      </a:pPr>
                      <a:r>
                        <a:rPr b="1" lang="fr-BE" sz="1600" u="none" cap="none" strike="noStrike">
                          <a:solidFill>
                            <a:srgbClr val="00B05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FUN-1</a:t>
                      </a:r>
                      <a:endParaRPr/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3"/>
          <p:cNvSpPr/>
          <p:nvPr/>
        </p:nvSpPr>
        <p:spPr>
          <a:xfrm>
            <a:off x="748800" y="15000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47" name="Google Shape;147;p3"/>
          <p:cNvGraphicFramePr/>
          <p:nvPr/>
        </p:nvGraphicFramePr>
        <p:xfrm>
          <a:off x="550863" y="475018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{E95BEE6F-E5DF-4D2E-A45B-269474C63062}</a:tableStyleId>
              </a:tblPr>
              <a:tblGrid>
                <a:gridCol w="9120325"/>
                <a:gridCol w="1101575"/>
              </a:tblGrid>
              <a:tr h="203200">
                <a:tc>
                  <a:txBody>
                    <a:bodyPr/>
                    <a:lstStyle/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/>
                        <a:t>Introduction des lignes de convois à voie unique. 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/>
                        <a:t>Seul un train peut se trouver sur une ligne de convoi. 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/>
                        <a:t>Cependant, cette ligne sera parcourue dans les deux sens.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BE" sz="1600" u="none" cap="none" strike="noStrike">
                          <a:solidFill>
                            <a:srgbClr val="00B050"/>
                          </a:solidFill>
                        </a:rPr>
                        <a:t>FUN-2</a:t>
                      </a:r>
                      <a:endParaRPr b="1" sz="16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48" name="Google Shape;148;p3"/>
          <p:cNvSpPr txBox="1"/>
          <p:nvPr/>
        </p:nvSpPr>
        <p:spPr>
          <a:xfrm>
            <a:off x="2426186" y="5510229"/>
            <a:ext cx="5464927" cy="634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</a:pPr>
            <a:r>
              <a:t/>
            </a:r>
            <a:endParaRPr b="1" sz="3600"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550863" y="1131588"/>
            <a:ext cx="11090274" cy="1194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-BE" sz="16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Les fonctionnalités et les équipements de ce cahier proviennent uniquement d’une analyse de la spécification fournie par le client. 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4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fr-BE" sz="16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Par conséquent, ce cahier n’inclut aucunes fonctionnalités ou équipements qui ne sont pas explicités dans la spécification fournie.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4"/>
          <p:cNvGraphicFramePr/>
          <p:nvPr/>
        </p:nvGraphicFramePr>
        <p:xfrm>
          <a:off x="500514" y="126264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{E95BEE6F-E5DF-4D2E-A45B-269474C63062}</a:tableStyleId>
              </a:tblPr>
              <a:tblGrid>
                <a:gridCol w="9347175"/>
                <a:gridCol w="925075"/>
              </a:tblGrid>
              <a:tr h="6341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Ajout des feux de signalisation permettant de vérifier si une voie est disponible.</a:t>
                      </a:r>
                      <a:endParaRPr/>
                    </a:p>
                  </a:txBody>
                  <a:tcPr marT="0" marB="0" marR="68575" marL="68575" anchor="ctr"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fr-BE" sz="1700" u="none" cap="none" strike="noStrike">
                          <a:solidFill>
                            <a:srgbClr val="FFC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EQ-1</a:t>
                      </a:r>
                      <a:endParaRPr/>
                    </a:p>
                  </a:txBody>
                  <a:tcPr marT="0" marB="0" marR="68575" marL="6857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55" name="Google Shape;155;p4"/>
          <p:cNvGraphicFramePr/>
          <p:nvPr/>
        </p:nvGraphicFramePr>
        <p:xfrm>
          <a:off x="490889" y="223588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{E95BEE6F-E5DF-4D2E-A45B-269474C63062}</a:tableStyleId>
              </a:tblPr>
              <a:tblGrid>
                <a:gridCol w="9356800"/>
                <a:gridCol w="925100"/>
              </a:tblGrid>
              <a:tr h="6341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Ajout d’un système d’aiguillage permettant de changer de voie dans le cas où une voie est occupée.</a:t>
                      </a:r>
                      <a:endParaRPr/>
                    </a:p>
                  </a:txBody>
                  <a:tcPr marT="0" marB="0" marR="68575" marL="68575" anchor="ctr"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fr-BE" sz="1700" u="none" cap="none" strike="noStrike">
                          <a:solidFill>
                            <a:srgbClr val="FFC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EQ-2</a:t>
                      </a:r>
                      <a:endParaRPr/>
                    </a:p>
                  </a:txBody>
                  <a:tcPr marT="0" marB="0" marR="68575" marL="6857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56" name="Google Shape;156;p4"/>
          <p:cNvGraphicFramePr/>
          <p:nvPr/>
        </p:nvGraphicFramePr>
        <p:xfrm>
          <a:off x="490889" y="327890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{E95BEE6F-E5DF-4D2E-A45B-269474C63062}</a:tableStyleId>
              </a:tblPr>
              <a:tblGrid>
                <a:gridCol w="9356800"/>
                <a:gridCol w="925075"/>
              </a:tblGrid>
              <a:tr h="7091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Ajout des bornes de contacts nous informant de la présence des trains sur une toute une ligne de convois</a:t>
                      </a:r>
                      <a:endParaRPr/>
                    </a:p>
                  </a:txBody>
                  <a:tcPr marT="0" marB="0" marR="68575" marL="68575" anchor="ctr"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BE" sz="1700" u="none" cap="none" strike="noStrike">
                          <a:solidFill>
                            <a:srgbClr val="FFC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EQ-3</a:t>
                      </a:r>
                      <a:endParaRPr/>
                    </a:p>
                  </a:txBody>
                  <a:tcPr marT="0" marB="0" marR="68575" marL="6857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57" name="Google Shape;157;p4"/>
          <p:cNvGraphicFramePr/>
          <p:nvPr/>
        </p:nvGraphicFramePr>
        <p:xfrm>
          <a:off x="490889" y="428440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{E95BEE6F-E5DF-4D2E-A45B-269474C63062}</a:tableStyleId>
              </a:tblPr>
              <a:tblGrid>
                <a:gridCol w="9356800"/>
                <a:gridCol w="925075"/>
              </a:tblGrid>
              <a:tr h="90477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Assistance du Dispatching Central qui s’informe de l’état du système et des équipements et qui décidera du (futur) sens des convois. Il donnera ensuite des instructions à suivre aux conducteurs des trains.</a:t>
                      </a:r>
                      <a:endParaRPr/>
                    </a:p>
                  </a:txBody>
                  <a:tcPr marT="0" marB="0" marR="68575" marL="68575" anchor="ctr"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BE" sz="1700" u="none" cap="none" strike="noStrike">
                          <a:solidFill>
                            <a:srgbClr val="FFC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EQ-4</a:t>
                      </a:r>
                      <a:endParaRPr/>
                    </a:p>
                  </a:txBody>
                  <a:tcPr marT="0" marB="0" marR="68575" marL="6857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58" name="Google Shape;158;p4"/>
          <p:cNvSpPr txBox="1"/>
          <p:nvPr/>
        </p:nvSpPr>
        <p:spPr>
          <a:xfrm>
            <a:off x="500514" y="378426"/>
            <a:ext cx="35132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BE" sz="18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Cahier de spécifications (2/3)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5"/>
          <p:cNvGraphicFramePr/>
          <p:nvPr/>
        </p:nvGraphicFramePr>
        <p:xfrm>
          <a:off x="413887" y="129151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{E95BEE6F-E5DF-4D2E-A45B-269474C63062}</a:tableStyleId>
              </a:tblPr>
              <a:tblGrid>
                <a:gridCol w="9495475"/>
                <a:gridCol w="872950"/>
              </a:tblGrid>
              <a:tr h="97042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Application du conducteur recevant les instructions du Dispatching Central lui indiquant l’état des équipements et du sens des convois. </a:t>
                      </a:r>
                      <a:b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Toutefois, le chauffeur pourrait ne pas suivre ces instructions dans certains cas</a:t>
                      </a:r>
                      <a:r>
                        <a:rPr lang="fr-BE" sz="12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. </a:t>
                      </a:r>
                      <a:br>
                        <a:rPr lang="fr-BE" sz="12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fr-BE" sz="12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(Dans le cas où le chauffeur serait distrait en recevant les instructions)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0" marR="68575" marL="68575" anchor="ctr"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BE" sz="1700" u="none" cap="none" strike="noStrike">
                          <a:solidFill>
                            <a:srgbClr val="FFC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EQ-5</a:t>
                      </a:r>
                      <a:endParaRPr/>
                    </a:p>
                  </a:txBody>
                  <a:tcPr marT="0" marB="0" marR="68575" marL="6857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64" name="Google Shape;164;p5"/>
          <p:cNvGraphicFramePr/>
          <p:nvPr/>
        </p:nvGraphicFramePr>
        <p:xfrm>
          <a:off x="413886" y="272947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{E95BEE6F-E5DF-4D2E-A45B-269474C63062}</a:tableStyleId>
              </a:tblPr>
              <a:tblGrid>
                <a:gridCol w="9495475"/>
                <a:gridCol w="872925"/>
              </a:tblGrid>
              <a:tr h="2159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Présence d’un système de freinage d’urgence. Dans le cas où deux trains arrivent en sens inverse. </a:t>
                      </a:r>
                      <a:b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Puis, le Dispatching central demandera à l’un des deux trains d’effectuer une marche arrière. </a:t>
                      </a:r>
                      <a:b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Une vérification  sera faite avant le départ de chaque train pour permettre une marche arrière. </a:t>
                      </a:r>
                      <a:endParaRPr/>
                    </a:p>
                  </a:txBody>
                  <a:tcPr marT="0" marB="0" marR="68575" marL="68575"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fr-BE" sz="1700" u="none" cap="none" strike="noStrike">
                          <a:solidFill>
                            <a:srgbClr val="FFC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EQ-6</a:t>
                      </a:r>
                      <a:endParaRPr/>
                    </a:p>
                  </a:txBody>
                  <a:tcPr marT="0" marB="0" marR="68575" marL="6857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65" name="Google Shape;165;p5"/>
          <p:cNvGraphicFramePr/>
          <p:nvPr/>
        </p:nvGraphicFramePr>
        <p:xfrm>
          <a:off x="413885" y="382694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{E95BEE6F-E5DF-4D2E-A45B-269474C63062}</a:tableStyleId>
              </a:tblPr>
              <a:tblGrid>
                <a:gridCol w="9495475"/>
                <a:gridCol w="872950"/>
              </a:tblGrid>
              <a:tr h="2159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Application du voyageur recevant les informations relatives à l’état du système tel que les feux de signalisation, la position des trains…</a:t>
                      </a:r>
                      <a:endParaRPr/>
                    </a:p>
                  </a:txBody>
                  <a:tcPr marT="0" marB="0" marR="68575" marL="68575"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BE" sz="1700" u="none" cap="none" strike="noStrike">
                          <a:solidFill>
                            <a:srgbClr val="FFC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EQ-7</a:t>
                      </a:r>
                      <a:endParaRPr/>
                    </a:p>
                  </a:txBody>
                  <a:tcPr marT="0" marB="0" marR="68575" marL="6857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66" name="Google Shape;166;p5"/>
          <p:cNvGraphicFramePr/>
          <p:nvPr/>
        </p:nvGraphicFramePr>
        <p:xfrm>
          <a:off x="413885" y="468057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{E95BEE6F-E5DF-4D2E-A45B-269474C63062}</a:tableStyleId>
              </a:tblPr>
              <a:tblGrid>
                <a:gridCol w="9495475"/>
                <a:gridCol w="872950"/>
              </a:tblGrid>
              <a:tr h="56520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fr-BE" sz="16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Application alertant le voyageur lorsqu’un train est en approche d’une gare.</a:t>
                      </a:r>
                      <a:endParaRPr/>
                    </a:p>
                  </a:txBody>
                  <a:tcPr marT="0" marB="0" marR="68575" marL="68575" anchor="ctr"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fr-BE" sz="1700" u="none" cap="none" strike="noStrike">
                          <a:solidFill>
                            <a:srgbClr val="FFC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EQ-8</a:t>
                      </a:r>
                      <a:endParaRPr/>
                    </a:p>
                  </a:txBody>
                  <a:tcPr marT="0" marB="0" marR="68575" marL="6857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67" name="Google Shape;167;p5"/>
          <p:cNvSpPr txBox="1"/>
          <p:nvPr/>
        </p:nvSpPr>
        <p:spPr>
          <a:xfrm>
            <a:off x="481263" y="506314"/>
            <a:ext cx="34579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BE" sz="18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Cahier de spécifications (3/3)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899279" y="1281742"/>
            <a:ext cx="5563614" cy="310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Model initial : Transport de convois d’une gare à une autre</a:t>
            </a:r>
            <a:br>
              <a:rPr lang="fr-BE" sz="3600">
                <a:latin typeface="Calibri"/>
                <a:ea typeface="Calibri"/>
                <a:cs typeface="Calibri"/>
                <a:sym typeface="Calibri"/>
              </a:rPr>
            </a:br>
            <a:endParaRPr sz="3600"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552188" y="1766690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342931" lvl="0" marL="3429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∙"/>
            </a:pPr>
            <a:r>
              <a:rPr b="1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ier</a:t>
            </a:r>
            <a:r>
              <a:rPr b="1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Raffinement </a:t>
            </a: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: Introduit les lignes de convois avec </a:t>
            </a:r>
            <a:r>
              <a:rPr b="1" lang="fr-BE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FUN-1</a:t>
            </a: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228600" rtl="0" algn="r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fr-BE" sz="1300">
                <a:latin typeface="Calibri"/>
                <a:ea typeface="Calibri"/>
                <a:cs typeface="Calibri"/>
                <a:sym typeface="Calibri"/>
              </a:rPr>
              <a:t>(Départ d'une gare principal vers une autre principale ou nœud de croisement)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31" lvl="0" marL="3429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∙"/>
            </a:pPr>
            <a:r>
              <a:rPr b="1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30000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ème</a:t>
            </a:r>
            <a:r>
              <a:rPr b="1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Raffinement </a:t>
            </a: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: Introduction de la voie unique parcouru dans les 2 sens lors du transport avec </a:t>
            </a:r>
            <a:r>
              <a:rPr b="1" lang="fr-BE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FUN-2</a:t>
            </a:r>
            <a:endParaRPr/>
          </a:p>
          <a:p>
            <a:pPr indent="-342931" lvl="0" marL="3429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∙"/>
            </a:pPr>
            <a:r>
              <a:rPr b="1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baseline="30000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ème</a:t>
            </a:r>
            <a:r>
              <a:rPr b="1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Raffinement </a:t>
            </a: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: Introduction des équipements avec </a:t>
            </a:r>
            <a:r>
              <a:rPr b="1" lang="fr-BE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EQ-1</a:t>
            </a: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-BE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EQ-2</a:t>
            </a: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-BE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EQ-3</a:t>
            </a: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-BE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EQ-4</a:t>
            </a: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rtl="0" algn="r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fr-BE" sz="1300">
                <a:latin typeface="Calibri"/>
                <a:ea typeface="Calibri"/>
                <a:cs typeface="Calibri"/>
                <a:sym typeface="Calibri"/>
              </a:rPr>
              <a:t>(Feux de signalisation, Système d’aiguillage, Borne de contact, Dispatching central)</a:t>
            </a:r>
            <a:endParaRPr/>
          </a:p>
          <a:p>
            <a:pPr indent="-342931" lvl="0" marL="3429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∙"/>
            </a:pPr>
            <a:r>
              <a:rPr b="1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4ème Raffinement </a:t>
            </a: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: Instructions à donner au chauffeur par le dispatching avec </a:t>
            </a:r>
            <a:r>
              <a:rPr b="1" lang="fr-BE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EQ-5</a:t>
            </a:r>
            <a:endParaRPr/>
          </a:p>
          <a:p>
            <a:pPr indent="0" lvl="0" marL="0" rtl="0" algn="r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fr-BE" sz="1300">
                <a:latin typeface="Calibri"/>
                <a:ea typeface="Calibri"/>
                <a:cs typeface="Calibri"/>
                <a:sym typeface="Calibri"/>
              </a:rPr>
              <a:t>(Application central donnant les instructions)</a:t>
            </a:r>
            <a:endParaRPr b="1"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31" lvl="0" marL="3429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∙"/>
            </a:pPr>
            <a:r>
              <a:rPr b="1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baseline="30000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ème</a:t>
            </a:r>
            <a:r>
              <a:rPr b="1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Raffinement </a:t>
            </a: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: Système de freinage manuel d’urgence par le chauffeur avec </a:t>
            </a:r>
            <a:r>
              <a:rPr b="1" lang="fr-BE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EQ-6</a:t>
            </a:r>
            <a:endParaRPr/>
          </a:p>
          <a:p>
            <a:pPr indent="-342931" lvl="0" marL="3429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∙"/>
            </a:pPr>
            <a:r>
              <a:rPr b="1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baseline="30000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ème</a:t>
            </a:r>
            <a:r>
              <a:rPr b="1" lang="fr-BE" sz="19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Raffinement </a:t>
            </a: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: Ajout d’équipements pour le voyageur (Application pour voyageur informant de …) avec </a:t>
            </a:r>
            <a:r>
              <a:rPr b="1" lang="fr-BE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EQ-7</a:t>
            </a:r>
            <a:r>
              <a:rPr lang="fr-BE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-BE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EQ-8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552188" y="460508"/>
            <a:ext cx="56410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BE" sz="36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Stratégie de raffinement</a:t>
            </a:r>
            <a:endParaRPr b="1" sz="2800"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2023-03-26T16:02:57Z</dcterms:created>
  <dc:creator>Sébastien Baudoux</dc:creator>
</cp:coreProperties>
</file>