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344" r:id="rId5"/>
    <p:sldId id="345" r:id="rId6"/>
    <p:sldId id="346" r:id="rId7"/>
    <p:sldId id="347" r:id="rId8"/>
    <p:sldId id="348" r:id="rId9"/>
    <p:sldId id="352" r:id="rId10"/>
    <p:sldId id="354" r:id="rId11"/>
    <p:sldId id="353" r:id="rId12"/>
    <p:sldId id="349" r:id="rId13"/>
    <p:sldId id="350" r:id="rId14"/>
    <p:sldId id="35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2D2D"/>
    <a:srgbClr val="E69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2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5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E57D0-6803-4304-9BB9-2D6F358BD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4A2500-8983-4850-9813-9AFC61C8A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4D508-4790-4DD3-903C-23FCA6CBD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A3A9-AF04-48A9-8E2D-284BDB5DE951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CD3139-0121-4C94-8918-51C8280FB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6B68CC-B718-4EBA-98BB-D5E40ABA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D504-6F1A-4B8E-A01B-DC20083CA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62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822DE-EDA2-456C-8D59-3A618F75E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BDD7CC-4FE3-408A-8C42-163E55EFB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79ED01-0ACC-4D99-B94B-3369556B4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A3A9-AF04-48A9-8E2D-284BDB5DE951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6B5EED-51AB-4E95-BC8D-DE2EDCF1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2FEEFB-BE50-4872-A039-C2F609C4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D504-6F1A-4B8E-A01B-DC20083CA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10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ACB262-02D7-474C-B31D-E882F843E0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8DBD52-BF58-41EC-84BA-DB0F97C75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6BD710-6022-45F6-B458-EBA3AA6D3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A3A9-AF04-48A9-8E2D-284BDB5DE951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401B62-3C10-46E4-8DE0-ACF9AB0E1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7C1D9C-9E18-4887-95FC-BE7E1A2E1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D504-6F1A-4B8E-A01B-DC20083CA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024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B8771-7450-405F-913E-317A9280A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A18B7D-D7A7-4361-9574-91698BED3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3B12AB-9666-448C-8958-B978D2379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A3A9-AF04-48A9-8E2D-284BDB5DE951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F9B51B-15F1-43EC-848A-7AD9EFA2F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637643-A447-40FF-8EA5-B17E94BC7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D504-6F1A-4B8E-A01B-DC20083CA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77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A6117-E8D3-49D0-9693-4422CA22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4C48C8-7C0E-4B66-B02E-777171E49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B6C02E-9C93-4285-8DB3-2E10EB22B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A3A9-AF04-48A9-8E2D-284BDB5DE951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099E0D-74A6-4208-96D0-541C11C73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B7F726-5114-42ED-89F0-71D17F340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D504-6F1A-4B8E-A01B-DC20083CA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68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7B4E6-1DB6-443F-997E-C87D02D5C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CBC9B9-C6A3-45B3-BE58-1F9808406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B470A5-DE2F-49E3-B70F-E276A1999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1230FE-97E3-4427-B7B1-E9DF35DE9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A3A9-AF04-48A9-8E2D-284BDB5DE951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E80926-20D7-4325-A72F-23F22948F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FCC645-E39F-4709-A72B-D2DC68CD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D504-6F1A-4B8E-A01B-DC20083CA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67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93A8B-42CC-4969-8967-B488D1B41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92B27C-11BF-4508-80E9-0140CDD47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63E199-0F48-4002-A4CF-B3534489B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F56E59-4622-4336-8A45-1460F4142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1B10EE-BD6A-4F07-AA34-CD640A561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E1C775-AFC3-4FB1-A3FA-B4865EDE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A3A9-AF04-48A9-8E2D-284BDB5DE951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76085F-99B9-40DF-AC20-FAAA789C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6D95CF-3F69-40EB-9790-0F3983EC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D504-6F1A-4B8E-A01B-DC20083CA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38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16A5B-A2BD-4F95-996F-D8CA1ABFA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407F72-1B05-4C94-8420-B639E3C9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A3A9-AF04-48A9-8E2D-284BDB5DE951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76D9EF-A4D0-4BB2-B1C6-011EE8D2F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B2ACE3-2D7A-4B32-9498-94270D67F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D504-6F1A-4B8E-A01B-DC20083CA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15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9A0961-21BD-419E-858C-FC886662A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A3A9-AF04-48A9-8E2D-284BDB5DE951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0C701C-DA96-4808-A019-FFC998E7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BB0520-0C24-4210-A808-795A3534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D504-6F1A-4B8E-A01B-DC20083CA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12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6E248-E55F-4649-BC29-7961158F6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DF253-2B03-4F20-8B6E-D93336F19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426599-1FF5-4C75-BAEA-4F4E2A081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973F56-9CE3-4E62-85EB-487CBAFEE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A3A9-AF04-48A9-8E2D-284BDB5DE951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4184C3-7621-4FDF-ACB3-B4FD4B99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BDA4C1-857B-4EB1-8038-B4297632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D504-6F1A-4B8E-A01B-DC20083CA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979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A53C9-EB5C-462D-B2BA-9696E0144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C2E00A-0626-4B7C-B03D-99A480FB8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DE55AB-D52B-44E1-8EEA-43F4F36CA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EE025D-E033-4836-A9A7-E7A9487BD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A3A9-AF04-48A9-8E2D-284BDB5DE951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F6F35-DA36-4B9C-8F25-C15F96817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9D1C6-2058-44E1-B6A6-53B1D265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D504-6F1A-4B8E-A01B-DC20083CA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37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95B8F6-B4F5-470D-8A67-B3AED63B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423137-1303-4BE0-B7D6-834983692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08E8DD-619F-40BA-AA86-DC9DFD6D2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3A3A9-AF04-48A9-8E2D-284BDB5DE951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212589-5649-45C2-919D-170C015F67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6EFCA6-EBA6-4A16-A63D-3B21CCF8E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7D504-6F1A-4B8E-A01B-DC20083CA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49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2467B1-1AFC-4ED1-B5D1-7EA37552723D}"/>
              </a:ext>
            </a:extLst>
          </p:cNvPr>
          <p:cNvSpPr/>
          <p:nvPr/>
        </p:nvSpPr>
        <p:spPr>
          <a:xfrm>
            <a:off x="1470762" y="582429"/>
            <a:ext cx="6726753" cy="482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고령자를 위한 센서 및 </a:t>
            </a:r>
            <a:r>
              <a:rPr lang="en-US" altLang="ko-KR" sz="2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AI</a:t>
            </a:r>
            <a:r>
              <a:rPr lang="ko-KR" altLang="en-US" sz="2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를 활용한 모바일 키오스크 </a:t>
            </a:r>
            <a:endParaRPr lang="en-US" altLang="ko-KR" sz="2000" dirty="0"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543C86-65B6-4790-86CA-7D9C371F72BA}"/>
              </a:ext>
            </a:extLst>
          </p:cNvPr>
          <p:cNvSpPr txBox="1"/>
          <p:nvPr/>
        </p:nvSpPr>
        <p:spPr>
          <a:xfrm>
            <a:off x="2037347" y="1095758"/>
            <a:ext cx="2839453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간편주문 모듈 개발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1FFFBA-2A96-46B1-A222-8BE5B0CAD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77" y="679346"/>
            <a:ext cx="1347591" cy="13475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43478B-D301-4D5E-BE46-2CE508B89DA1}"/>
              </a:ext>
            </a:extLst>
          </p:cNvPr>
          <p:cNvSpPr txBox="1"/>
          <p:nvPr/>
        </p:nvSpPr>
        <p:spPr>
          <a:xfrm>
            <a:off x="5916039" y="5314090"/>
            <a:ext cx="3792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Arial" panose="020B0604020202020204" pitchFamily="34" charset="0"/>
              </a:rPr>
              <a:t>Mentor</a:t>
            </a:r>
          </a:p>
          <a:p>
            <a:pPr algn="r"/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Arial" panose="020B0604020202020204" pitchFamily="34" charset="0"/>
              </a:rPr>
              <a:t>이성협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Arial" panose="020B0604020202020204" pitchFamily="34" charset="0"/>
              </a:rPr>
              <a:t>|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Arial" panose="020B0604020202020204" pitchFamily="34" charset="0"/>
              </a:rPr>
              <a:t>주임연구원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2F2F76-92BF-40CE-9C24-C5BB46F90D10}"/>
              </a:ext>
            </a:extLst>
          </p:cNvPr>
          <p:cNvSpPr/>
          <p:nvPr/>
        </p:nvSpPr>
        <p:spPr>
          <a:xfrm>
            <a:off x="1513423" y="1458127"/>
            <a:ext cx="6726753" cy="568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100" b="1" dirty="0">
                <a:latin typeface="Arial" panose="020B0604020202020204" pitchFamily="34" charset="0"/>
                <a:ea typeface="HYHeadLine-Medium" panose="02030600000101010101" pitchFamily="18" charset="-127"/>
                <a:cs typeface="Arial" panose="020B0604020202020204" pitchFamily="34" charset="0"/>
              </a:rPr>
              <a:t>Development of Mobile Kiosk Simple Ordering Module</a:t>
            </a:r>
          </a:p>
          <a:p>
            <a:pPr lvl="1">
              <a:lnSpc>
                <a:spcPct val="150000"/>
              </a:lnSpc>
            </a:pPr>
            <a:r>
              <a:rPr lang="en-US" altLang="ko-KR" sz="1100" b="1" dirty="0">
                <a:latin typeface="Arial" panose="020B0604020202020204" pitchFamily="34" charset="0"/>
                <a:ea typeface="HYHeadLine-Medium" panose="02030600000101010101" pitchFamily="18" charset="-127"/>
                <a:cs typeface="Arial" panose="020B0604020202020204" pitchFamily="34" charset="0"/>
              </a:rPr>
              <a:t>Using Sensor and AI for Elderly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FFC766-6FD7-48FF-8338-E99F9B806A9A}"/>
              </a:ext>
            </a:extLst>
          </p:cNvPr>
          <p:cNvSpPr txBox="1"/>
          <p:nvPr/>
        </p:nvSpPr>
        <p:spPr>
          <a:xfrm>
            <a:off x="8791078" y="4869688"/>
            <a:ext cx="1000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Arial" panose="020B0604020202020204" pitchFamily="34" charset="0"/>
              </a:rPr>
              <a:t>13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Arial" panose="020B0604020202020204" pitchFamily="34" charset="0"/>
              </a:rPr>
              <a:t>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Arial" panose="020B0604020202020204" pitchFamily="34" charset="0"/>
              </a:rPr>
              <a:t>Team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73BEC8-C2C3-43C9-A104-2C98FB798D51}"/>
              </a:ext>
            </a:extLst>
          </p:cNvPr>
          <p:cNvCxnSpPr>
            <a:cxnSpLocks/>
          </p:cNvCxnSpPr>
          <p:nvPr/>
        </p:nvCxnSpPr>
        <p:spPr>
          <a:xfrm>
            <a:off x="9791480" y="4934993"/>
            <a:ext cx="0" cy="1038943"/>
          </a:xfrm>
          <a:prstGeom prst="line">
            <a:avLst/>
          </a:prstGeom>
          <a:ln w="28575">
            <a:solidFill>
              <a:srgbClr val="D1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1A4444F-556A-4BFD-A57E-DFABB6D15E2C}"/>
              </a:ext>
            </a:extLst>
          </p:cNvPr>
          <p:cNvSpPr txBox="1"/>
          <p:nvPr/>
        </p:nvSpPr>
        <p:spPr>
          <a:xfrm>
            <a:off x="9956614" y="4869688"/>
            <a:ext cx="19760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컴퓨터학부 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2014097054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오경석</a:t>
            </a: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2014097035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박성원</a:t>
            </a: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2014097065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이지민</a:t>
            </a: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2014097085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추승윤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8660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2DF8EF-7991-403A-9B38-BCD1E37DF37F}"/>
              </a:ext>
            </a:extLst>
          </p:cNvPr>
          <p:cNvSpPr/>
          <p:nvPr/>
        </p:nvSpPr>
        <p:spPr>
          <a:xfrm>
            <a:off x="-350016" y="90959"/>
            <a:ext cx="3854652" cy="287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  고령자를 위한 센서 및 </a:t>
            </a:r>
            <a:r>
              <a:rPr lang="en-US" altLang="ko-KR" sz="1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AI</a:t>
            </a:r>
            <a:r>
              <a:rPr lang="ko-KR" altLang="en-US" sz="1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를 활용한 모바일 키오스크 </a:t>
            </a:r>
            <a:endParaRPr lang="en-US" altLang="ko-KR" sz="1000" dirty="0"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AD9225-2B29-4DEF-AAD2-035C93E872E9}"/>
              </a:ext>
            </a:extLst>
          </p:cNvPr>
          <p:cNvSpPr txBox="1"/>
          <p:nvPr/>
        </p:nvSpPr>
        <p:spPr>
          <a:xfrm>
            <a:off x="277264" y="399319"/>
            <a:ext cx="1326946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간편주문 모듈 개발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7B4EDDB-D9AC-4525-A829-8E2360645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364" y="0"/>
            <a:ext cx="890400" cy="89040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13D1A17D-12C2-4931-9415-0AF53E961357}"/>
              </a:ext>
            </a:extLst>
          </p:cNvPr>
          <p:cNvGrpSpPr/>
          <p:nvPr/>
        </p:nvGrpSpPr>
        <p:grpSpPr>
          <a:xfrm>
            <a:off x="1180631" y="2819192"/>
            <a:ext cx="2324005" cy="1222244"/>
            <a:chOff x="523908" y="1405591"/>
            <a:chExt cx="8131069" cy="4276303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14897294-3D17-4060-88AC-5C2EF7E95E07}"/>
                </a:ext>
              </a:extLst>
            </p:cNvPr>
            <p:cNvGrpSpPr/>
            <p:nvPr/>
          </p:nvGrpSpPr>
          <p:grpSpPr>
            <a:xfrm>
              <a:off x="4324036" y="1405591"/>
              <a:ext cx="2273065" cy="4276303"/>
              <a:chOff x="4419244" y="326694"/>
              <a:chExt cx="3133492" cy="5895019"/>
            </a:xfrm>
          </p:grpSpPr>
          <p:sp>
            <p:nvSpPr>
              <p:cNvPr id="25" name="모서리가 둥근 직사각형 4">
                <a:extLst>
                  <a:ext uri="{FF2B5EF4-FFF2-40B4-BE49-F238E27FC236}">
                    <a16:creationId xmlns:a16="http://schemas.microsoft.com/office/drawing/2014/main" id="{E13C046B-C688-4854-AEF5-5408C14642D5}"/>
                  </a:ext>
                </a:extLst>
              </p:cNvPr>
              <p:cNvSpPr/>
              <p:nvPr/>
            </p:nvSpPr>
            <p:spPr>
              <a:xfrm>
                <a:off x="4419244" y="326694"/>
                <a:ext cx="3133492" cy="5895019"/>
              </a:xfrm>
              <a:prstGeom prst="roundRect">
                <a:avLst>
                  <a:gd name="adj" fmla="val 7735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ko-KR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BE287B5D-A531-43A1-85E6-261F32FF8B23}"/>
                  </a:ext>
                </a:extLst>
              </p:cNvPr>
              <p:cNvSpPr/>
              <p:nvPr/>
            </p:nvSpPr>
            <p:spPr>
              <a:xfrm>
                <a:off x="4666941" y="567681"/>
                <a:ext cx="2638098" cy="4440023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514615CF-F0C4-4385-8B55-CDA21109C87C}"/>
                  </a:ext>
                </a:extLst>
              </p:cNvPr>
              <p:cNvGrpSpPr/>
              <p:nvPr/>
            </p:nvGrpSpPr>
            <p:grpSpPr>
              <a:xfrm>
                <a:off x="5482551" y="5479567"/>
                <a:ext cx="1006878" cy="264020"/>
                <a:chOff x="1539276" y="5249546"/>
                <a:chExt cx="705693" cy="180224"/>
              </a:xfrm>
            </p:grpSpPr>
            <p:sp>
              <p:nvSpPr>
                <p:cNvPr id="48" name="모서리가 둥근 직사각형 8">
                  <a:extLst>
                    <a:ext uri="{FF2B5EF4-FFF2-40B4-BE49-F238E27FC236}">
                      <a16:creationId xmlns:a16="http://schemas.microsoft.com/office/drawing/2014/main" id="{10B4FBA5-4241-4993-A306-8800BC8D3A7F}"/>
                    </a:ext>
                  </a:extLst>
                </p:cNvPr>
                <p:cNvSpPr/>
                <p:nvPr/>
              </p:nvSpPr>
              <p:spPr>
                <a:xfrm>
                  <a:off x="1539276" y="5249546"/>
                  <a:ext cx="705693" cy="180224"/>
                </a:xfrm>
                <a:prstGeom prst="roundRect">
                  <a:avLst>
                    <a:gd name="adj" fmla="val 7735"/>
                  </a:avLst>
                </a:prstGeom>
                <a:solidFill>
                  <a:schemeClr val="bg1"/>
                </a:solidFill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2C48F9AF-71CA-4C71-8C09-C3FFCE6BB9FF}"/>
                    </a:ext>
                  </a:extLst>
                </p:cNvPr>
                <p:cNvSpPr/>
                <p:nvPr/>
              </p:nvSpPr>
              <p:spPr>
                <a:xfrm>
                  <a:off x="1617096" y="5320370"/>
                  <a:ext cx="551674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DDDC838A-2919-43E6-9E44-D03CA127A0E5}"/>
                  </a:ext>
                </a:extLst>
              </p:cNvPr>
              <p:cNvGrpSpPr/>
              <p:nvPr/>
            </p:nvGrpSpPr>
            <p:grpSpPr>
              <a:xfrm>
                <a:off x="5997279" y="4838901"/>
                <a:ext cx="114986" cy="111377"/>
                <a:chOff x="6315205" y="4732020"/>
                <a:chExt cx="114986" cy="111377"/>
              </a:xfrm>
            </p:grpSpPr>
            <p:sp>
              <p:nvSpPr>
                <p:cNvPr id="46" name="타원 45">
                  <a:extLst>
                    <a:ext uri="{FF2B5EF4-FFF2-40B4-BE49-F238E27FC236}">
                      <a16:creationId xmlns:a16="http://schemas.microsoft.com/office/drawing/2014/main" id="{F6A5295C-5427-4AE5-9550-FF692DE8116F}"/>
                    </a:ext>
                  </a:extLst>
                </p:cNvPr>
                <p:cNvSpPr/>
                <p:nvPr/>
              </p:nvSpPr>
              <p:spPr>
                <a:xfrm>
                  <a:off x="6344648" y="4759524"/>
                  <a:ext cx="62631" cy="5636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35B20717-A2AA-478A-9401-AEA23DFA4CE5}"/>
                    </a:ext>
                  </a:extLst>
                </p:cNvPr>
                <p:cNvSpPr/>
                <p:nvPr/>
              </p:nvSpPr>
              <p:spPr>
                <a:xfrm>
                  <a:off x="6315205" y="4732020"/>
                  <a:ext cx="114986" cy="11137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</p:grpSp>
        </p:grpSp>
        <p:pic>
          <p:nvPicPr>
            <p:cNvPr id="50" name="그림 49" descr="표지판, 음식, 플레이트이(가) 표시된 사진&#10;&#10;자동 생성된 설명">
              <a:extLst>
                <a:ext uri="{FF2B5EF4-FFF2-40B4-BE49-F238E27FC236}">
                  <a16:creationId xmlns:a16="http://schemas.microsoft.com/office/drawing/2014/main" id="{E6E9464A-F885-425E-8D7B-99018D4A8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8562" y="2825082"/>
              <a:ext cx="1193974" cy="1116000"/>
            </a:xfrm>
            <a:prstGeom prst="rect">
              <a:avLst/>
            </a:prstGeom>
          </p:spPr>
        </p:pic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8602DAC-4BD3-46CB-ABC3-3C2F79759356}"/>
                </a:ext>
              </a:extLst>
            </p:cNvPr>
            <p:cNvCxnSpPr>
              <a:cxnSpLocks/>
            </p:cNvCxnSpPr>
            <p:nvPr/>
          </p:nvCxnSpPr>
          <p:spPr>
            <a:xfrm>
              <a:off x="5746901" y="4698741"/>
              <a:ext cx="1163543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D85C88A-E629-4CCC-9219-C88566091111}"/>
                </a:ext>
              </a:extLst>
            </p:cNvPr>
            <p:cNvSpPr txBox="1"/>
            <p:nvPr/>
          </p:nvSpPr>
          <p:spPr>
            <a:xfrm>
              <a:off x="6910443" y="4544852"/>
              <a:ext cx="1744534" cy="7190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500" dirty="0">
                  <a:latin typeface="Arial" panose="020B0604020202020204" pitchFamily="34" charset="0"/>
                  <a:cs typeface="Arial" panose="020B0604020202020204" pitchFamily="34" charset="0"/>
                </a:rPr>
                <a:t>Camera</a:t>
              </a:r>
              <a:endParaRPr kumimoji="1" lang="ko-Kore-KR" altLang="en-US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6C1573D0-F0AD-45EA-AF7F-EC3FF71F2F8E}"/>
                </a:ext>
              </a:extLst>
            </p:cNvPr>
            <p:cNvCxnSpPr/>
            <p:nvPr/>
          </p:nvCxnSpPr>
          <p:spPr>
            <a:xfrm flipH="1" flipV="1">
              <a:off x="2603715" y="2665708"/>
              <a:ext cx="2856853" cy="201308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929B565A-1938-423D-BBD0-9B522D4292BF}"/>
                </a:ext>
              </a:extLst>
            </p:cNvPr>
            <p:cNvCxnSpPr>
              <a:cxnSpLocks/>
              <a:stCxn id="47" idx="2"/>
              <a:endCxn id="56" idx="4"/>
            </p:cNvCxnSpPr>
            <p:nvPr/>
          </p:nvCxnSpPr>
          <p:spPr>
            <a:xfrm flipH="1" flipV="1">
              <a:off x="2619214" y="3798135"/>
              <a:ext cx="2849544" cy="92105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DDD1F187-4A06-47B5-99BF-0BE9CF1B69A9}"/>
                </a:ext>
              </a:extLst>
            </p:cNvPr>
            <p:cNvSpPr/>
            <p:nvPr/>
          </p:nvSpPr>
          <p:spPr>
            <a:xfrm>
              <a:off x="2541722" y="2665708"/>
              <a:ext cx="154983" cy="1132427"/>
            </a:xfrm>
            <a:prstGeom prst="ellipse">
              <a:avLst/>
            </a:prstGeom>
            <a:solidFill>
              <a:srgbClr val="E698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5BA3F518-A1B7-425F-8681-9176C89F2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3908" y="2514704"/>
              <a:ext cx="2388471" cy="2058076"/>
            </a:xfrm>
            <a:prstGeom prst="rect">
              <a:avLst/>
            </a:prstGeom>
          </p:spPr>
        </p:pic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9A122FB-08EE-454C-B76D-AA15707A7A38}"/>
              </a:ext>
            </a:extLst>
          </p:cNvPr>
          <p:cNvSpPr/>
          <p:nvPr/>
        </p:nvSpPr>
        <p:spPr>
          <a:xfrm>
            <a:off x="4053260" y="1133589"/>
            <a:ext cx="342431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Sequence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5983EFC-C008-4E59-8BE0-8EDBB391F928}"/>
              </a:ext>
            </a:extLst>
          </p:cNvPr>
          <p:cNvSpPr/>
          <p:nvPr/>
        </p:nvSpPr>
        <p:spPr>
          <a:xfrm flipV="1">
            <a:off x="5513473" y="1631435"/>
            <a:ext cx="503888" cy="51300"/>
          </a:xfrm>
          <a:prstGeom prst="rect">
            <a:avLst/>
          </a:prstGeom>
          <a:solidFill>
            <a:srgbClr val="D12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2ECB5F3-A218-42D2-A3AF-600D1F99D063}"/>
              </a:ext>
            </a:extLst>
          </p:cNvPr>
          <p:cNvCxnSpPr>
            <a:cxnSpLocks/>
          </p:cNvCxnSpPr>
          <p:nvPr/>
        </p:nvCxnSpPr>
        <p:spPr>
          <a:xfrm>
            <a:off x="3504636" y="3517398"/>
            <a:ext cx="858358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A13D69-C930-4F23-B089-63C12D84F63F}"/>
              </a:ext>
            </a:extLst>
          </p:cNvPr>
          <p:cNvSpPr txBox="1"/>
          <p:nvPr/>
        </p:nvSpPr>
        <p:spPr>
          <a:xfrm>
            <a:off x="1775077" y="4252286"/>
            <a:ext cx="1686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Age determinate</a:t>
            </a:r>
          </a:p>
          <a:p>
            <a:pPr algn="ctr"/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using camera and A.I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9FEC9E-B9DB-4076-8950-7ED3891AAED9}"/>
              </a:ext>
            </a:extLst>
          </p:cNvPr>
          <p:cNvSpPr txBox="1"/>
          <p:nvPr/>
        </p:nvSpPr>
        <p:spPr>
          <a:xfrm>
            <a:off x="3065752" y="3242613"/>
            <a:ext cx="16863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If elderly person</a:t>
            </a:r>
            <a:endParaRPr lang="ko-KR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EBBE3A6F-0390-494F-9614-300A87AC4FE2}"/>
              </a:ext>
            </a:extLst>
          </p:cNvPr>
          <p:cNvGrpSpPr/>
          <p:nvPr/>
        </p:nvGrpSpPr>
        <p:grpSpPr>
          <a:xfrm>
            <a:off x="4868664" y="2824861"/>
            <a:ext cx="1392904" cy="1210903"/>
            <a:chOff x="1336951" y="1473714"/>
            <a:chExt cx="4829862" cy="4198778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4659CA2F-1626-42DC-9600-0D4F05EBAB09}"/>
                </a:ext>
              </a:extLst>
            </p:cNvPr>
            <p:cNvGrpSpPr/>
            <p:nvPr/>
          </p:nvGrpSpPr>
          <p:grpSpPr>
            <a:xfrm>
              <a:off x="1336951" y="1473714"/>
              <a:ext cx="2231857" cy="4198778"/>
              <a:chOff x="669740" y="1489212"/>
              <a:chExt cx="2231857" cy="4198778"/>
            </a:xfrm>
          </p:grpSpPr>
          <p:sp>
            <p:nvSpPr>
              <p:cNvPr id="103" name="모서리가 둥근 직사각형 4">
                <a:extLst>
                  <a:ext uri="{FF2B5EF4-FFF2-40B4-BE49-F238E27FC236}">
                    <a16:creationId xmlns:a16="http://schemas.microsoft.com/office/drawing/2014/main" id="{17E42214-2BD1-40F9-98E3-84BE3D47002F}"/>
                  </a:ext>
                </a:extLst>
              </p:cNvPr>
              <p:cNvSpPr/>
              <p:nvPr/>
            </p:nvSpPr>
            <p:spPr>
              <a:xfrm>
                <a:off x="669740" y="1489212"/>
                <a:ext cx="2231857" cy="4198778"/>
              </a:xfrm>
              <a:prstGeom prst="roundRect">
                <a:avLst>
                  <a:gd name="adj" fmla="val 7735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ko-KR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07384352-639B-4808-95BD-C6135E731898}"/>
                  </a:ext>
                </a:extLst>
              </p:cNvPr>
              <p:cNvSpPr/>
              <p:nvPr/>
            </p:nvSpPr>
            <p:spPr>
              <a:xfrm>
                <a:off x="827818" y="1661440"/>
                <a:ext cx="1879008" cy="3162445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id="{D187E4FA-ABBD-40F8-A8B4-7B69BC7E99E2}"/>
                  </a:ext>
                </a:extLst>
              </p:cNvPr>
              <p:cNvGrpSpPr/>
              <p:nvPr/>
            </p:nvGrpSpPr>
            <p:grpSpPr>
              <a:xfrm>
                <a:off x="1408743" y="5159973"/>
                <a:ext cx="717158" cy="188051"/>
                <a:chOff x="1539276" y="5249546"/>
                <a:chExt cx="705693" cy="180224"/>
              </a:xfrm>
            </p:grpSpPr>
            <p:sp>
              <p:nvSpPr>
                <p:cNvPr id="113" name="모서리가 둥근 직사각형 8">
                  <a:extLst>
                    <a:ext uri="{FF2B5EF4-FFF2-40B4-BE49-F238E27FC236}">
                      <a16:creationId xmlns:a16="http://schemas.microsoft.com/office/drawing/2014/main" id="{7AD5ACF2-E5DF-4AE8-821B-FF5B367AD703}"/>
                    </a:ext>
                  </a:extLst>
                </p:cNvPr>
                <p:cNvSpPr/>
                <p:nvPr/>
              </p:nvSpPr>
              <p:spPr>
                <a:xfrm>
                  <a:off x="1539276" y="5249546"/>
                  <a:ext cx="705693" cy="180224"/>
                </a:xfrm>
                <a:prstGeom prst="roundRect">
                  <a:avLst>
                    <a:gd name="adj" fmla="val 7735"/>
                  </a:avLst>
                </a:prstGeom>
                <a:solidFill>
                  <a:schemeClr val="bg1"/>
                </a:solidFill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D510F0C4-4385-4281-9491-8C9C4BA9BAC3}"/>
                    </a:ext>
                  </a:extLst>
                </p:cNvPr>
                <p:cNvSpPr/>
                <p:nvPr/>
              </p:nvSpPr>
              <p:spPr>
                <a:xfrm>
                  <a:off x="1617096" y="5320370"/>
                  <a:ext cx="551674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p:pic>
            <p:nvPicPr>
              <p:cNvPr id="107" name="그림 106">
                <a:extLst>
                  <a:ext uri="{FF2B5EF4-FFF2-40B4-BE49-F238E27FC236}">
                    <a16:creationId xmlns:a16="http://schemas.microsoft.com/office/drawing/2014/main" id="{8EDE9EB4-FD29-4489-A490-2F6F9163F4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64675" y="2285545"/>
                <a:ext cx="1003069" cy="856029"/>
              </a:xfrm>
              <a:prstGeom prst="rect">
                <a:avLst/>
              </a:prstGeom>
            </p:spPr>
          </p:pic>
          <p:sp>
            <p:nvSpPr>
              <p:cNvPr id="108" name="모서리가 둥근 직사각형 3">
                <a:extLst>
                  <a:ext uri="{FF2B5EF4-FFF2-40B4-BE49-F238E27FC236}">
                    <a16:creationId xmlns:a16="http://schemas.microsoft.com/office/drawing/2014/main" id="{427B5E20-BD5D-47FD-9428-C8C28147F592}"/>
                  </a:ext>
                </a:extLst>
              </p:cNvPr>
              <p:cNvSpPr/>
              <p:nvPr/>
            </p:nvSpPr>
            <p:spPr>
              <a:xfrm>
                <a:off x="1264675" y="3982817"/>
                <a:ext cx="1003070" cy="302730"/>
              </a:xfrm>
              <a:prstGeom prst="roundRect">
                <a:avLst>
                  <a:gd name="adj" fmla="val 3147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09" name="모서리가 둥근 직사각형 24">
                <a:extLst>
                  <a:ext uri="{FF2B5EF4-FFF2-40B4-BE49-F238E27FC236}">
                    <a16:creationId xmlns:a16="http://schemas.microsoft.com/office/drawing/2014/main" id="{257C8E96-C0B8-4561-8FE5-4115D5D1CDEB}"/>
                  </a:ext>
                </a:extLst>
              </p:cNvPr>
              <p:cNvSpPr/>
              <p:nvPr/>
            </p:nvSpPr>
            <p:spPr>
              <a:xfrm>
                <a:off x="1264675" y="4392272"/>
                <a:ext cx="1003070" cy="302730"/>
              </a:xfrm>
              <a:prstGeom prst="roundRect">
                <a:avLst>
                  <a:gd name="adj" fmla="val 3147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5D7BFF7E-5F42-4A35-8A14-8DA995EA6173}"/>
                </a:ext>
              </a:extLst>
            </p:cNvPr>
            <p:cNvGrpSpPr/>
            <p:nvPr/>
          </p:nvGrpSpPr>
          <p:grpSpPr>
            <a:xfrm>
              <a:off x="3934956" y="1473714"/>
              <a:ext cx="2231857" cy="4198778"/>
              <a:chOff x="3492853" y="1489212"/>
              <a:chExt cx="2231857" cy="4198778"/>
            </a:xfrm>
          </p:grpSpPr>
          <p:sp>
            <p:nvSpPr>
              <p:cNvPr id="89" name="모서리가 둥근 직사각형 34">
                <a:extLst>
                  <a:ext uri="{FF2B5EF4-FFF2-40B4-BE49-F238E27FC236}">
                    <a16:creationId xmlns:a16="http://schemas.microsoft.com/office/drawing/2014/main" id="{F3AC2DD9-7E73-43AD-AB53-8E569D9E05F7}"/>
                  </a:ext>
                </a:extLst>
              </p:cNvPr>
              <p:cNvSpPr/>
              <p:nvPr/>
            </p:nvSpPr>
            <p:spPr>
              <a:xfrm>
                <a:off x="3492853" y="1489212"/>
                <a:ext cx="2231857" cy="4198778"/>
              </a:xfrm>
              <a:prstGeom prst="roundRect">
                <a:avLst>
                  <a:gd name="adj" fmla="val 7735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ko-KR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779AE4F6-75A1-4F27-B531-47419288E319}"/>
                  </a:ext>
                </a:extLst>
              </p:cNvPr>
              <p:cNvSpPr/>
              <p:nvPr/>
            </p:nvSpPr>
            <p:spPr>
              <a:xfrm>
                <a:off x="3669277" y="1660857"/>
                <a:ext cx="1879008" cy="3162445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5428147C-9846-4919-8576-90B16AFE2AF4}"/>
                  </a:ext>
                </a:extLst>
              </p:cNvPr>
              <p:cNvGrpSpPr/>
              <p:nvPr/>
            </p:nvGrpSpPr>
            <p:grpSpPr>
              <a:xfrm>
                <a:off x="4250203" y="5159390"/>
                <a:ext cx="717158" cy="188051"/>
                <a:chOff x="1539276" y="5249546"/>
                <a:chExt cx="705693" cy="180224"/>
              </a:xfrm>
            </p:grpSpPr>
            <p:sp>
              <p:nvSpPr>
                <p:cNvPr id="101" name="모서리가 둥근 직사각형 37">
                  <a:extLst>
                    <a:ext uri="{FF2B5EF4-FFF2-40B4-BE49-F238E27FC236}">
                      <a16:creationId xmlns:a16="http://schemas.microsoft.com/office/drawing/2014/main" id="{1533F127-8A37-4619-A463-8905305344C6}"/>
                    </a:ext>
                  </a:extLst>
                </p:cNvPr>
                <p:cNvSpPr/>
                <p:nvPr/>
              </p:nvSpPr>
              <p:spPr>
                <a:xfrm>
                  <a:off x="1539276" y="5249546"/>
                  <a:ext cx="705693" cy="180224"/>
                </a:xfrm>
                <a:prstGeom prst="roundRect">
                  <a:avLst>
                    <a:gd name="adj" fmla="val 7735"/>
                  </a:avLst>
                </a:prstGeom>
                <a:solidFill>
                  <a:schemeClr val="bg1"/>
                </a:solidFill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DCC3F643-5E9F-42DF-B2EC-FC7D9EEDA6DE}"/>
                    </a:ext>
                  </a:extLst>
                </p:cNvPr>
                <p:cNvSpPr/>
                <p:nvPr/>
              </p:nvSpPr>
              <p:spPr>
                <a:xfrm>
                  <a:off x="1617096" y="5320370"/>
                  <a:ext cx="551674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p:pic>
            <p:nvPicPr>
              <p:cNvPr id="93" name="그림 92">
                <a:extLst>
                  <a:ext uri="{FF2B5EF4-FFF2-40B4-BE49-F238E27FC236}">
                    <a16:creationId xmlns:a16="http://schemas.microsoft.com/office/drawing/2014/main" id="{99AD4003-7089-4059-B75B-8034CF477D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06133" y="2273659"/>
                <a:ext cx="1003069" cy="856029"/>
              </a:xfrm>
              <a:prstGeom prst="rect">
                <a:avLst/>
              </a:prstGeom>
            </p:spPr>
          </p:pic>
          <p:sp>
            <p:nvSpPr>
              <p:cNvPr id="96" name="모서리가 둥근 직사각형 49">
                <a:extLst>
                  <a:ext uri="{FF2B5EF4-FFF2-40B4-BE49-F238E27FC236}">
                    <a16:creationId xmlns:a16="http://schemas.microsoft.com/office/drawing/2014/main" id="{68CBB038-21E4-4367-83E2-0387C19D26BD}"/>
                  </a:ext>
                </a:extLst>
              </p:cNvPr>
              <p:cNvSpPr/>
              <p:nvPr/>
            </p:nvSpPr>
            <p:spPr>
              <a:xfrm>
                <a:off x="4277083" y="3829373"/>
                <a:ext cx="606396" cy="241138"/>
              </a:xfrm>
              <a:prstGeom prst="roundRect">
                <a:avLst>
                  <a:gd name="adj" fmla="val 43415"/>
                </a:avLst>
              </a:prstGeom>
              <a:solidFill>
                <a:srgbClr val="FFE003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97" name="모서리가 둥근 직사각형 50">
                <a:extLst>
                  <a:ext uri="{FF2B5EF4-FFF2-40B4-BE49-F238E27FC236}">
                    <a16:creationId xmlns:a16="http://schemas.microsoft.com/office/drawing/2014/main" id="{8DD18418-606B-4A10-9174-D55FE0DD6ED7}"/>
                  </a:ext>
                </a:extLst>
              </p:cNvPr>
              <p:cNvSpPr/>
              <p:nvPr/>
            </p:nvSpPr>
            <p:spPr>
              <a:xfrm>
                <a:off x="4287558" y="4163717"/>
                <a:ext cx="606931" cy="241138"/>
              </a:xfrm>
              <a:prstGeom prst="roundRect">
                <a:avLst>
                  <a:gd name="adj" fmla="val 50000"/>
                </a:avLst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98" name="모서리가 둥근 직사각형 51">
                <a:extLst>
                  <a:ext uri="{FF2B5EF4-FFF2-40B4-BE49-F238E27FC236}">
                    <a16:creationId xmlns:a16="http://schemas.microsoft.com/office/drawing/2014/main" id="{F43AE1E2-F5A9-421C-9BA8-0CA27DDA3C1A}"/>
                  </a:ext>
                </a:extLst>
              </p:cNvPr>
              <p:cNvSpPr/>
              <p:nvPr/>
            </p:nvSpPr>
            <p:spPr>
              <a:xfrm>
                <a:off x="4297257" y="4507340"/>
                <a:ext cx="611903" cy="241138"/>
              </a:xfrm>
              <a:prstGeom prst="roundRect">
                <a:avLst>
                  <a:gd name="adj" fmla="val 47516"/>
                </a:avLst>
              </a:prstGeom>
              <a:solidFill>
                <a:schemeClr val="tx1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4BE764BD-E061-4854-881A-BE526522D3C2}"/>
              </a:ext>
            </a:extLst>
          </p:cNvPr>
          <p:cNvGrpSpPr/>
          <p:nvPr/>
        </p:nvGrpSpPr>
        <p:grpSpPr>
          <a:xfrm>
            <a:off x="6336675" y="3078519"/>
            <a:ext cx="1584400" cy="703586"/>
            <a:chOff x="5971660" y="4782710"/>
            <a:chExt cx="1584400" cy="703586"/>
          </a:xfrm>
        </p:grpSpPr>
        <p:pic>
          <p:nvPicPr>
            <p:cNvPr id="116" name="그림 115">
              <a:extLst>
                <a:ext uri="{FF2B5EF4-FFF2-40B4-BE49-F238E27FC236}">
                  <a16:creationId xmlns:a16="http://schemas.microsoft.com/office/drawing/2014/main" id="{008B2E8C-38FD-4966-B8CC-A8C5FB16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71660" y="4782710"/>
              <a:ext cx="828105" cy="703586"/>
            </a:xfrm>
            <a:prstGeom prst="rect">
              <a:avLst/>
            </a:prstGeom>
          </p:spPr>
        </p:pic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id="{5A82CFE0-1905-4667-A0BC-4125069A5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67020" y="4858434"/>
              <a:ext cx="589040" cy="495098"/>
            </a:xfrm>
            <a:prstGeom prst="rect">
              <a:avLst/>
            </a:prstGeom>
          </p:spPr>
        </p:pic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5A0BE25B-8819-4E99-9226-1AEDE75B362F}"/>
                </a:ext>
              </a:extLst>
            </p:cNvPr>
            <p:cNvCxnSpPr>
              <a:cxnSpLocks/>
            </p:cNvCxnSpPr>
            <p:nvPr/>
          </p:nvCxnSpPr>
          <p:spPr>
            <a:xfrm>
              <a:off x="6799765" y="5054428"/>
              <a:ext cx="0" cy="154983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B4CD29B5-81B5-4CEE-AA03-4A678FCE7CAB}"/>
              </a:ext>
            </a:extLst>
          </p:cNvPr>
          <p:cNvCxnSpPr>
            <a:cxnSpLocks/>
          </p:cNvCxnSpPr>
          <p:nvPr/>
        </p:nvCxnSpPr>
        <p:spPr>
          <a:xfrm flipV="1">
            <a:off x="2600063" y="2499350"/>
            <a:ext cx="6493" cy="17767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B1040FFC-BECD-4B69-8F92-6784D8F3EBEB}"/>
              </a:ext>
            </a:extLst>
          </p:cNvPr>
          <p:cNvSpPr txBox="1"/>
          <p:nvPr/>
        </p:nvSpPr>
        <p:spPr>
          <a:xfrm>
            <a:off x="2412138" y="2506033"/>
            <a:ext cx="16863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Not elderly person</a:t>
            </a:r>
            <a:endParaRPr lang="ko-KR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173119A-3CC8-4FD1-BCB1-82F0E9A6CA15}"/>
              </a:ext>
            </a:extLst>
          </p:cNvPr>
          <p:cNvSpPr txBox="1"/>
          <p:nvPr/>
        </p:nvSpPr>
        <p:spPr>
          <a:xfrm>
            <a:off x="1801655" y="2170306"/>
            <a:ext cx="16863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D12D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Order Sequence</a:t>
            </a:r>
            <a:endParaRPr lang="ko-KR" altLang="en-US" sz="900" dirty="0">
              <a:solidFill>
                <a:srgbClr val="D12D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0ADEB8C-6E73-42A7-A7DA-1A80A6B17D26}"/>
              </a:ext>
            </a:extLst>
          </p:cNvPr>
          <p:cNvSpPr txBox="1"/>
          <p:nvPr/>
        </p:nvSpPr>
        <p:spPr>
          <a:xfrm>
            <a:off x="4607402" y="4252286"/>
            <a:ext cx="3569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Provide Simple Order Sequence</a:t>
            </a:r>
          </a:p>
          <a:p>
            <a:pPr algn="ctr"/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Intuitive UI / UX for Elderly, </a:t>
            </a:r>
            <a:r>
              <a:rPr kumimoji="1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Voice</a:t>
            </a:r>
            <a:r>
              <a:rPr kumimoji="1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Assistance Services )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690DC8D2-D428-4E54-9066-9F6A5A66A00A}"/>
              </a:ext>
            </a:extLst>
          </p:cNvPr>
          <p:cNvCxnSpPr>
            <a:cxnSpLocks/>
          </p:cNvCxnSpPr>
          <p:nvPr/>
        </p:nvCxnSpPr>
        <p:spPr>
          <a:xfrm>
            <a:off x="8248061" y="3542885"/>
            <a:ext cx="765310" cy="99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그림 123" descr="그리기이(가) 표시된 사진&#10;&#10;자동 생성된 설명">
            <a:extLst>
              <a:ext uri="{FF2B5EF4-FFF2-40B4-BE49-F238E27FC236}">
                <a16:creationId xmlns:a16="http://schemas.microsoft.com/office/drawing/2014/main" id="{F4586B8B-9FA2-40A2-BAB1-16E943D669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00" y="4969381"/>
            <a:ext cx="531940" cy="531940"/>
          </a:xfrm>
          <a:prstGeom prst="rect">
            <a:avLst/>
          </a:prstGeom>
        </p:spPr>
      </p:pic>
      <p:pic>
        <p:nvPicPr>
          <p:cNvPr id="125" name="그림 124" descr="그리기이(가) 표시된 사진&#10;&#10;자동 생성된 설명">
            <a:extLst>
              <a:ext uri="{FF2B5EF4-FFF2-40B4-BE49-F238E27FC236}">
                <a16:creationId xmlns:a16="http://schemas.microsoft.com/office/drawing/2014/main" id="{EEA3A22A-ABEB-4E33-B72B-F9ECB15DEE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133" y="4932712"/>
            <a:ext cx="678128" cy="598908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FF115C27-1BFA-4C77-82CE-E47335DEF9D2}"/>
              </a:ext>
            </a:extLst>
          </p:cNvPr>
          <p:cNvSpPr txBox="1"/>
          <p:nvPr/>
        </p:nvSpPr>
        <p:spPr>
          <a:xfrm>
            <a:off x="9187430" y="4249733"/>
            <a:ext cx="1686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Send Order Information</a:t>
            </a:r>
          </a:p>
          <a:p>
            <a:pPr algn="ctr"/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to Server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7" name="그림 126" descr="표지판, 음식, 플레이트이(가) 표시된 사진&#10;&#10;자동 생성된 설명">
            <a:extLst>
              <a:ext uri="{FF2B5EF4-FFF2-40B4-BE49-F238E27FC236}">
                <a16:creationId xmlns:a16="http://schemas.microsoft.com/office/drawing/2014/main" id="{BC7D547F-6184-4AF4-AC1B-73D2978D1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3492" y="3320692"/>
            <a:ext cx="531940" cy="49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550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2DF8EF-7991-403A-9B38-BCD1E37DF37F}"/>
              </a:ext>
            </a:extLst>
          </p:cNvPr>
          <p:cNvSpPr/>
          <p:nvPr/>
        </p:nvSpPr>
        <p:spPr>
          <a:xfrm>
            <a:off x="-350016" y="90959"/>
            <a:ext cx="3854652" cy="287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  고령자를 위한 센서 및 </a:t>
            </a:r>
            <a:r>
              <a:rPr lang="en-US" altLang="ko-KR" sz="1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AI</a:t>
            </a:r>
            <a:r>
              <a:rPr lang="ko-KR" altLang="en-US" sz="1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를 활용한 모바일 키오스크 </a:t>
            </a:r>
            <a:endParaRPr lang="en-US" altLang="ko-KR" sz="1000" dirty="0"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AD9225-2B29-4DEF-AAD2-035C93E872E9}"/>
              </a:ext>
            </a:extLst>
          </p:cNvPr>
          <p:cNvSpPr txBox="1"/>
          <p:nvPr/>
        </p:nvSpPr>
        <p:spPr>
          <a:xfrm>
            <a:off x="277264" y="399319"/>
            <a:ext cx="1326946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간편주문 모듈 개발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7B4EDDB-D9AC-4525-A829-8E2360645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364" y="0"/>
            <a:ext cx="890400" cy="890400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E61A0D3-266E-4BD6-AC26-CB297771158D}"/>
              </a:ext>
            </a:extLst>
          </p:cNvPr>
          <p:cNvSpPr/>
          <p:nvPr/>
        </p:nvSpPr>
        <p:spPr>
          <a:xfrm>
            <a:off x="644806" y="2258340"/>
            <a:ext cx="7219839" cy="329772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D2D18257-58B6-4A43-8A27-66A08B00F997}"/>
              </a:ext>
            </a:extLst>
          </p:cNvPr>
          <p:cNvSpPr/>
          <p:nvPr/>
        </p:nvSpPr>
        <p:spPr>
          <a:xfrm>
            <a:off x="757642" y="2839394"/>
            <a:ext cx="6958151" cy="2593634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0C0BDCA4-056D-4CDA-9EFC-EB3976ED4CA4}"/>
              </a:ext>
            </a:extLst>
          </p:cNvPr>
          <p:cNvSpPr/>
          <p:nvPr/>
        </p:nvSpPr>
        <p:spPr>
          <a:xfrm>
            <a:off x="888473" y="3221191"/>
            <a:ext cx="844530" cy="1995243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7318E2EA-FC13-4AE5-B33D-C273C429B3F6}"/>
              </a:ext>
            </a:extLst>
          </p:cNvPr>
          <p:cNvSpPr/>
          <p:nvPr/>
        </p:nvSpPr>
        <p:spPr>
          <a:xfrm>
            <a:off x="1845113" y="3221191"/>
            <a:ext cx="5706316" cy="1995243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9A122FB-08EE-454C-B76D-AA15707A7A38}"/>
              </a:ext>
            </a:extLst>
          </p:cNvPr>
          <p:cNvSpPr/>
          <p:nvPr/>
        </p:nvSpPr>
        <p:spPr>
          <a:xfrm>
            <a:off x="4383842" y="1067190"/>
            <a:ext cx="342431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System Overview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5983EFC-C008-4E59-8BE0-8EDBB391F928}"/>
              </a:ext>
            </a:extLst>
          </p:cNvPr>
          <p:cNvSpPr/>
          <p:nvPr/>
        </p:nvSpPr>
        <p:spPr>
          <a:xfrm flipV="1">
            <a:off x="5844055" y="1477950"/>
            <a:ext cx="503888" cy="51300"/>
          </a:xfrm>
          <a:prstGeom prst="rect">
            <a:avLst/>
          </a:prstGeom>
          <a:solidFill>
            <a:srgbClr val="D12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그림 65" descr="스크린샷이(가) 표시된 사진&#10;&#10;자동 생성된 설명">
            <a:extLst>
              <a:ext uri="{FF2B5EF4-FFF2-40B4-BE49-F238E27FC236}">
                <a16:creationId xmlns:a16="http://schemas.microsoft.com/office/drawing/2014/main" id="{E0CD7D42-B033-4D13-A2F6-50802095D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380" y="4352794"/>
            <a:ext cx="3627231" cy="1654857"/>
          </a:xfrm>
          <a:prstGeom prst="rect">
            <a:avLst/>
          </a:prstGeom>
        </p:spPr>
      </p:pic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3A51B221-F435-4B37-BBC7-7D9C44290354}"/>
              </a:ext>
            </a:extLst>
          </p:cNvPr>
          <p:cNvCxnSpPr>
            <a:cxnSpLocks/>
          </p:cNvCxnSpPr>
          <p:nvPr/>
        </p:nvCxnSpPr>
        <p:spPr>
          <a:xfrm flipH="1" flipV="1">
            <a:off x="7823200" y="2587625"/>
            <a:ext cx="719910" cy="2628811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9BF726A-70FB-4723-9E87-F9C2B0D02E0A}"/>
              </a:ext>
            </a:extLst>
          </p:cNvPr>
          <p:cNvCxnSpPr>
            <a:cxnSpLocks/>
          </p:cNvCxnSpPr>
          <p:nvPr/>
        </p:nvCxnSpPr>
        <p:spPr>
          <a:xfrm flipH="1">
            <a:off x="7518400" y="5216434"/>
            <a:ext cx="1024710" cy="301716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8D86F5E-331C-4714-B2C2-A9D1FFF7DCCD}"/>
              </a:ext>
            </a:extLst>
          </p:cNvPr>
          <p:cNvSpPr txBox="1"/>
          <p:nvPr/>
        </p:nvSpPr>
        <p:spPr>
          <a:xfrm>
            <a:off x="2656114" y="2351314"/>
            <a:ext cx="343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Kiosk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1094EB2-DD69-45F1-83CC-4E1BDB25C38F}"/>
              </a:ext>
            </a:extLst>
          </p:cNvPr>
          <p:cNvSpPr txBox="1"/>
          <p:nvPr/>
        </p:nvSpPr>
        <p:spPr>
          <a:xfrm>
            <a:off x="2032256" y="2879816"/>
            <a:ext cx="4703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 determinate using camera and A.I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0D32A3A-C536-4062-BB9D-CC9DB27303E9}"/>
              </a:ext>
            </a:extLst>
          </p:cNvPr>
          <p:cNvSpPr txBox="1"/>
          <p:nvPr/>
        </p:nvSpPr>
        <p:spPr>
          <a:xfrm>
            <a:off x="855443" y="4003368"/>
            <a:ext cx="910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Normal</a:t>
            </a:r>
          </a:p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Ordering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A3B01F9-B6FF-4993-AF5B-F552CEC97D78}"/>
              </a:ext>
            </a:extLst>
          </p:cNvPr>
          <p:cNvSpPr txBox="1"/>
          <p:nvPr/>
        </p:nvSpPr>
        <p:spPr>
          <a:xfrm>
            <a:off x="3154808" y="3321198"/>
            <a:ext cx="20538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Simple Ordering for Elderly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15D8278D-8463-46D2-86C2-D80C19436738}"/>
              </a:ext>
            </a:extLst>
          </p:cNvPr>
          <p:cNvSpPr/>
          <p:nvPr/>
        </p:nvSpPr>
        <p:spPr>
          <a:xfrm>
            <a:off x="1997513" y="3686167"/>
            <a:ext cx="1390119" cy="1364983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CAF3541-78E5-4FE2-B63C-59D231AE737D}"/>
              </a:ext>
            </a:extLst>
          </p:cNvPr>
          <p:cNvSpPr/>
          <p:nvPr/>
        </p:nvSpPr>
        <p:spPr>
          <a:xfrm>
            <a:off x="1997513" y="4148473"/>
            <a:ext cx="1391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and Intuitive</a:t>
            </a:r>
          </a:p>
          <a:p>
            <a:pPr algn="ctr"/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 / UX </a:t>
            </a:r>
            <a:endParaRPr lang="ko-KR" altLang="en-US" sz="1000" b="1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22ECC01F-A6E4-4639-AD88-79E5C4C6FBC9}"/>
              </a:ext>
            </a:extLst>
          </p:cNvPr>
          <p:cNvSpPr/>
          <p:nvPr/>
        </p:nvSpPr>
        <p:spPr>
          <a:xfrm>
            <a:off x="3463694" y="3686167"/>
            <a:ext cx="1390119" cy="1364983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6E47F54-AB1C-4DF5-AF8B-542D9B9CB838}"/>
              </a:ext>
            </a:extLst>
          </p:cNvPr>
          <p:cNvSpPr/>
          <p:nvPr/>
        </p:nvSpPr>
        <p:spPr>
          <a:xfrm>
            <a:off x="3464495" y="4148473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Assistance and Guide</a:t>
            </a:r>
          </a:p>
          <a:p>
            <a:pPr algn="ctr"/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 </a:t>
            </a:r>
            <a:r>
              <a:rPr kumimoji="1"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Voice</a:t>
            </a:r>
            <a:endParaRPr kumimoji="1"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7C195443-2AEC-4D44-AC1B-094F9544CB48}"/>
              </a:ext>
            </a:extLst>
          </p:cNvPr>
          <p:cNvSpPr/>
          <p:nvPr/>
        </p:nvSpPr>
        <p:spPr>
          <a:xfrm>
            <a:off x="4924477" y="3670302"/>
            <a:ext cx="1285081" cy="1364983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EC6E851-9F05-4D78-9820-E4CC72BAEA9E}"/>
              </a:ext>
            </a:extLst>
          </p:cNvPr>
          <p:cNvSpPr/>
          <p:nvPr/>
        </p:nvSpPr>
        <p:spPr>
          <a:xfrm>
            <a:off x="5000877" y="4131019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Coherent Control</a:t>
            </a:r>
          </a:p>
          <a:p>
            <a:pPr algn="ctr"/>
            <a:r>
              <a:rPr kumimoji="1"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kumimoji="1"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C30DF3AB-43A3-42CB-AC0B-ABD1F62ADF10}"/>
              </a:ext>
            </a:extLst>
          </p:cNvPr>
          <p:cNvSpPr/>
          <p:nvPr/>
        </p:nvSpPr>
        <p:spPr>
          <a:xfrm>
            <a:off x="6266246" y="3659680"/>
            <a:ext cx="1153458" cy="1364983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82B5878-12A0-429F-91FF-F249D3D7FC56}"/>
              </a:ext>
            </a:extLst>
          </p:cNvPr>
          <p:cNvSpPr/>
          <p:nvPr/>
        </p:nvSpPr>
        <p:spPr>
          <a:xfrm>
            <a:off x="6266246" y="4145619"/>
            <a:ext cx="1152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</a:p>
          <a:p>
            <a:pPr algn="ctr"/>
            <a:r>
              <a:rPr kumimoji="1"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Voice recognition</a:t>
            </a:r>
            <a:endParaRPr kumimoji="1"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827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11FE8D6-637E-42DC-98AB-79E990859ADB}"/>
              </a:ext>
            </a:extLst>
          </p:cNvPr>
          <p:cNvCxnSpPr>
            <a:cxnSpLocks/>
          </p:cNvCxnSpPr>
          <p:nvPr/>
        </p:nvCxnSpPr>
        <p:spPr>
          <a:xfrm>
            <a:off x="5673949" y="2363013"/>
            <a:ext cx="0" cy="326853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2DF8EF-7991-403A-9B38-BCD1E37DF37F}"/>
              </a:ext>
            </a:extLst>
          </p:cNvPr>
          <p:cNvSpPr/>
          <p:nvPr/>
        </p:nvSpPr>
        <p:spPr>
          <a:xfrm>
            <a:off x="-350016" y="90959"/>
            <a:ext cx="3854652" cy="287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  고령자를 위한 센서 및 </a:t>
            </a:r>
            <a:r>
              <a:rPr lang="en-US" altLang="ko-KR" sz="1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AI</a:t>
            </a:r>
            <a:r>
              <a:rPr lang="ko-KR" altLang="en-US" sz="1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를 활용한 모바일 키오스크 </a:t>
            </a:r>
            <a:endParaRPr lang="en-US" altLang="ko-KR" sz="1000" dirty="0"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AD9225-2B29-4DEF-AAD2-035C93E872E9}"/>
              </a:ext>
            </a:extLst>
          </p:cNvPr>
          <p:cNvSpPr txBox="1"/>
          <p:nvPr/>
        </p:nvSpPr>
        <p:spPr>
          <a:xfrm>
            <a:off x="277264" y="399319"/>
            <a:ext cx="1326946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간편주문 모듈 개발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7B4EDDB-D9AC-4525-A829-8E2360645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364" y="0"/>
            <a:ext cx="890400" cy="890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00653A-F277-4BAD-99BC-00A9CCFCF41F}"/>
              </a:ext>
            </a:extLst>
          </p:cNvPr>
          <p:cNvSpPr txBox="1"/>
          <p:nvPr/>
        </p:nvSpPr>
        <p:spPr>
          <a:xfrm>
            <a:off x="1221223" y="1036898"/>
            <a:ext cx="2262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Project Schedule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F052631-41D6-43CD-984E-CEA5653FBE39}"/>
              </a:ext>
            </a:extLst>
          </p:cNvPr>
          <p:cNvCxnSpPr>
            <a:cxnSpLocks/>
          </p:cNvCxnSpPr>
          <p:nvPr/>
        </p:nvCxnSpPr>
        <p:spPr>
          <a:xfrm>
            <a:off x="3428163" y="1097468"/>
            <a:ext cx="0" cy="278970"/>
          </a:xfrm>
          <a:prstGeom prst="line">
            <a:avLst/>
          </a:prstGeom>
          <a:ln w="28575">
            <a:solidFill>
              <a:srgbClr val="D1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47A09DB-F11D-4D65-8558-6AEF177F6999}"/>
              </a:ext>
            </a:extLst>
          </p:cNvPr>
          <p:cNvSpPr txBox="1"/>
          <p:nvPr/>
        </p:nvSpPr>
        <p:spPr>
          <a:xfrm>
            <a:off x="1221228" y="2363013"/>
            <a:ext cx="1926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Idea-Sketch &amp;</a:t>
            </a: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Environment Building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F1D1512-1E7F-4615-9281-A48F284329B2}"/>
              </a:ext>
            </a:extLst>
          </p:cNvPr>
          <p:cNvSpPr txBox="1"/>
          <p:nvPr/>
        </p:nvSpPr>
        <p:spPr>
          <a:xfrm>
            <a:off x="1221223" y="2963019"/>
            <a:ext cx="1926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Design &amp; </a:t>
            </a: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Prototype Production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A654DA-4E0C-43AB-B7B9-CE8451FDD43E}"/>
              </a:ext>
            </a:extLst>
          </p:cNvPr>
          <p:cNvSpPr txBox="1"/>
          <p:nvPr/>
        </p:nvSpPr>
        <p:spPr>
          <a:xfrm>
            <a:off x="1221223" y="3612576"/>
            <a:ext cx="1926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UI / UX</a:t>
            </a: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Production &amp; Apply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0A358ED-B271-4890-AE66-18E8ED550898}"/>
              </a:ext>
            </a:extLst>
          </p:cNvPr>
          <p:cNvSpPr txBox="1"/>
          <p:nvPr/>
        </p:nvSpPr>
        <p:spPr>
          <a:xfrm>
            <a:off x="1221223" y="4262133"/>
            <a:ext cx="1926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Voice Order Assistant</a:t>
            </a: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FC0057A-DEEA-4737-B890-0991BDBA4826}"/>
              </a:ext>
            </a:extLst>
          </p:cNvPr>
          <p:cNvSpPr txBox="1"/>
          <p:nvPr/>
        </p:nvSpPr>
        <p:spPr>
          <a:xfrm>
            <a:off x="1221223" y="4971652"/>
            <a:ext cx="1926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Testing &amp; Debugging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2D1A43-0DE5-416A-B7F1-308CDA5DA256}"/>
              </a:ext>
            </a:extLst>
          </p:cNvPr>
          <p:cNvSpPr txBox="1"/>
          <p:nvPr/>
        </p:nvSpPr>
        <p:spPr>
          <a:xfrm>
            <a:off x="1221223" y="5465728"/>
            <a:ext cx="1926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Implementing Add-on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35CF47-1659-43D8-A7E8-D823273AC468}"/>
              </a:ext>
            </a:extLst>
          </p:cNvPr>
          <p:cNvSpPr txBox="1"/>
          <p:nvPr/>
        </p:nvSpPr>
        <p:spPr>
          <a:xfrm>
            <a:off x="4411295" y="1846595"/>
            <a:ext cx="889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March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B382530-C5AD-45FC-87F5-55630B1BCC9D}"/>
              </a:ext>
            </a:extLst>
          </p:cNvPr>
          <p:cNvCxnSpPr>
            <a:cxnSpLocks/>
          </p:cNvCxnSpPr>
          <p:nvPr/>
        </p:nvCxnSpPr>
        <p:spPr>
          <a:xfrm>
            <a:off x="3504636" y="2671437"/>
            <a:ext cx="0" cy="279429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11CF60C-23F7-4F17-965A-D9FF1CA63966}"/>
              </a:ext>
            </a:extLst>
          </p:cNvPr>
          <p:cNvCxnSpPr>
            <a:cxnSpLocks/>
          </p:cNvCxnSpPr>
          <p:nvPr/>
        </p:nvCxnSpPr>
        <p:spPr>
          <a:xfrm>
            <a:off x="5673949" y="1943495"/>
            <a:ext cx="0" cy="12508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48399A1-D7DC-4A21-8F33-FFF17B91EB66}"/>
              </a:ext>
            </a:extLst>
          </p:cNvPr>
          <p:cNvSpPr txBox="1"/>
          <p:nvPr/>
        </p:nvSpPr>
        <p:spPr>
          <a:xfrm>
            <a:off x="6299505" y="1846594"/>
            <a:ext cx="889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April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4BBA679-E2EA-4804-A884-5D201DBE5673}"/>
              </a:ext>
            </a:extLst>
          </p:cNvPr>
          <p:cNvSpPr txBox="1"/>
          <p:nvPr/>
        </p:nvSpPr>
        <p:spPr>
          <a:xfrm>
            <a:off x="8150997" y="1831113"/>
            <a:ext cx="889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74434C8-3037-48D6-BB11-831A5D0A718D}"/>
              </a:ext>
            </a:extLst>
          </p:cNvPr>
          <p:cNvSpPr txBox="1"/>
          <p:nvPr/>
        </p:nvSpPr>
        <p:spPr>
          <a:xfrm>
            <a:off x="9878284" y="1846594"/>
            <a:ext cx="889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June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4EF63A7B-D6A4-460D-B29D-D50A770F0FFB}"/>
              </a:ext>
            </a:extLst>
          </p:cNvPr>
          <p:cNvCxnSpPr>
            <a:cxnSpLocks/>
          </p:cNvCxnSpPr>
          <p:nvPr/>
        </p:nvCxnSpPr>
        <p:spPr>
          <a:xfrm>
            <a:off x="7472269" y="1937850"/>
            <a:ext cx="0" cy="12508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8CAA446-8765-41FA-A942-F3FDA6FD4BD8}"/>
              </a:ext>
            </a:extLst>
          </p:cNvPr>
          <p:cNvCxnSpPr>
            <a:cxnSpLocks/>
          </p:cNvCxnSpPr>
          <p:nvPr/>
        </p:nvCxnSpPr>
        <p:spPr>
          <a:xfrm>
            <a:off x="9301069" y="1953330"/>
            <a:ext cx="0" cy="12508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9590F1B-03FF-4ED1-B72E-6013F6F90B25}"/>
              </a:ext>
            </a:extLst>
          </p:cNvPr>
          <p:cNvCxnSpPr>
            <a:cxnSpLocks/>
          </p:cNvCxnSpPr>
          <p:nvPr/>
        </p:nvCxnSpPr>
        <p:spPr>
          <a:xfrm>
            <a:off x="4855857" y="2671436"/>
            <a:ext cx="818092" cy="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B12B81CC-9DDF-492F-86FD-1DBD7220AE62}"/>
              </a:ext>
            </a:extLst>
          </p:cNvPr>
          <p:cNvSpPr/>
          <p:nvPr/>
        </p:nvSpPr>
        <p:spPr>
          <a:xfrm>
            <a:off x="7063551" y="3162089"/>
            <a:ext cx="125079" cy="125079"/>
          </a:xfrm>
          <a:prstGeom prst="ellipse">
            <a:avLst/>
          </a:prstGeom>
          <a:solidFill>
            <a:srgbClr val="D12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EB73035-748A-4AFA-AA72-9735B3207EDE}"/>
              </a:ext>
            </a:extLst>
          </p:cNvPr>
          <p:cNvSpPr/>
          <p:nvPr/>
        </p:nvSpPr>
        <p:spPr>
          <a:xfrm>
            <a:off x="8646755" y="3816881"/>
            <a:ext cx="125079" cy="125079"/>
          </a:xfrm>
          <a:prstGeom prst="ellipse">
            <a:avLst/>
          </a:prstGeom>
          <a:solidFill>
            <a:srgbClr val="D12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727914AD-798F-4CB5-8A40-31FA6BA99AE2}"/>
              </a:ext>
            </a:extLst>
          </p:cNvPr>
          <p:cNvSpPr/>
          <p:nvPr/>
        </p:nvSpPr>
        <p:spPr>
          <a:xfrm>
            <a:off x="9729382" y="4461203"/>
            <a:ext cx="125079" cy="125079"/>
          </a:xfrm>
          <a:prstGeom prst="ellipse">
            <a:avLst/>
          </a:prstGeom>
          <a:solidFill>
            <a:srgbClr val="D12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D6F6A4E-D098-412E-B0AC-BDEDF01D9B77}"/>
              </a:ext>
            </a:extLst>
          </p:cNvPr>
          <p:cNvSpPr/>
          <p:nvPr/>
        </p:nvSpPr>
        <p:spPr>
          <a:xfrm>
            <a:off x="10270777" y="4909112"/>
            <a:ext cx="125079" cy="125079"/>
          </a:xfrm>
          <a:prstGeom prst="ellipse">
            <a:avLst/>
          </a:prstGeom>
          <a:solidFill>
            <a:srgbClr val="D12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AC2169BB-F6C3-4BF2-AF1C-39CD920BF364}"/>
              </a:ext>
            </a:extLst>
          </p:cNvPr>
          <p:cNvCxnSpPr>
            <a:cxnSpLocks/>
          </p:cNvCxnSpPr>
          <p:nvPr/>
        </p:nvCxnSpPr>
        <p:spPr>
          <a:xfrm>
            <a:off x="7472269" y="2363013"/>
            <a:ext cx="0" cy="326853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DAD16C7-D1B4-40D7-BF84-5CD083D70AC2}"/>
              </a:ext>
            </a:extLst>
          </p:cNvPr>
          <p:cNvCxnSpPr>
            <a:cxnSpLocks/>
          </p:cNvCxnSpPr>
          <p:nvPr/>
        </p:nvCxnSpPr>
        <p:spPr>
          <a:xfrm>
            <a:off x="9301069" y="2307695"/>
            <a:ext cx="0" cy="326853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>
            <a:extLst>
              <a:ext uri="{FF2B5EF4-FFF2-40B4-BE49-F238E27FC236}">
                <a16:creationId xmlns:a16="http://schemas.microsoft.com/office/drawing/2014/main" id="{2D8B1BBD-DA6D-4457-A0CD-53596BA5DD28}"/>
              </a:ext>
            </a:extLst>
          </p:cNvPr>
          <p:cNvSpPr/>
          <p:nvPr/>
        </p:nvSpPr>
        <p:spPr>
          <a:xfrm>
            <a:off x="10294328" y="5465728"/>
            <a:ext cx="125079" cy="125079"/>
          </a:xfrm>
          <a:prstGeom prst="ellipse">
            <a:avLst/>
          </a:prstGeom>
          <a:solidFill>
            <a:srgbClr val="D12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821EEBD0-CA38-4939-B1A1-42D765F94BF4}"/>
              </a:ext>
            </a:extLst>
          </p:cNvPr>
          <p:cNvCxnSpPr>
            <a:cxnSpLocks/>
            <a:endCxn id="59" idx="2"/>
          </p:cNvCxnSpPr>
          <p:nvPr/>
        </p:nvCxnSpPr>
        <p:spPr>
          <a:xfrm flipV="1">
            <a:off x="5673949" y="3224629"/>
            <a:ext cx="1389602" cy="803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556A59DA-A7DB-4438-ADF4-6391360909AA}"/>
              </a:ext>
            </a:extLst>
          </p:cNvPr>
          <p:cNvCxnSpPr>
            <a:cxnSpLocks/>
          </p:cNvCxnSpPr>
          <p:nvPr/>
        </p:nvCxnSpPr>
        <p:spPr>
          <a:xfrm>
            <a:off x="6865257" y="3884291"/>
            <a:ext cx="180251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F235CF7-66FA-4857-85D4-D77778B40CC3}"/>
              </a:ext>
            </a:extLst>
          </p:cNvPr>
          <p:cNvCxnSpPr>
            <a:cxnSpLocks/>
          </p:cNvCxnSpPr>
          <p:nvPr/>
        </p:nvCxnSpPr>
        <p:spPr>
          <a:xfrm>
            <a:off x="6865257" y="4523742"/>
            <a:ext cx="286412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9B370FC1-3F1B-4ABD-B99B-C7842DB883CE}"/>
              </a:ext>
            </a:extLst>
          </p:cNvPr>
          <p:cNvCxnSpPr>
            <a:cxnSpLocks/>
            <a:endCxn id="67" idx="2"/>
          </p:cNvCxnSpPr>
          <p:nvPr/>
        </p:nvCxnSpPr>
        <p:spPr>
          <a:xfrm>
            <a:off x="9301069" y="4971652"/>
            <a:ext cx="96970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6EC47209-89F2-433D-B52D-4F9E840D13BE}"/>
              </a:ext>
            </a:extLst>
          </p:cNvPr>
          <p:cNvCxnSpPr>
            <a:cxnSpLocks/>
            <a:endCxn id="74" idx="2"/>
          </p:cNvCxnSpPr>
          <p:nvPr/>
        </p:nvCxnSpPr>
        <p:spPr>
          <a:xfrm>
            <a:off x="9710115" y="5524307"/>
            <a:ext cx="584213" cy="396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EE97CF64-B535-49D2-A6B6-715B9B6C6E13}"/>
              </a:ext>
            </a:extLst>
          </p:cNvPr>
          <p:cNvSpPr/>
          <p:nvPr/>
        </p:nvSpPr>
        <p:spPr>
          <a:xfrm>
            <a:off x="5611409" y="2608897"/>
            <a:ext cx="125079" cy="125079"/>
          </a:xfrm>
          <a:prstGeom prst="ellipse">
            <a:avLst/>
          </a:prstGeom>
          <a:solidFill>
            <a:srgbClr val="D12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432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2DF8EF-7991-403A-9B38-BCD1E37DF37F}"/>
              </a:ext>
            </a:extLst>
          </p:cNvPr>
          <p:cNvSpPr/>
          <p:nvPr/>
        </p:nvSpPr>
        <p:spPr>
          <a:xfrm>
            <a:off x="-350016" y="90959"/>
            <a:ext cx="3854652" cy="287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  고령자를 위한 센서 및 </a:t>
            </a:r>
            <a:r>
              <a:rPr lang="en-US" altLang="ko-KR" sz="1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AI</a:t>
            </a:r>
            <a:r>
              <a:rPr lang="ko-KR" altLang="en-US" sz="1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를 활용한 모바일 키오스크 </a:t>
            </a:r>
            <a:endParaRPr lang="en-US" altLang="ko-KR" sz="1000" dirty="0"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AD9225-2B29-4DEF-AAD2-035C93E872E9}"/>
              </a:ext>
            </a:extLst>
          </p:cNvPr>
          <p:cNvSpPr txBox="1"/>
          <p:nvPr/>
        </p:nvSpPr>
        <p:spPr>
          <a:xfrm>
            <a:off x="277264" y="399319"/>
            <a:ext cx="1326946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간편주문 모듈 개발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7B4EDDB-D9AC-4525-A829-8E2360645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364" y="0"/>
            <a:ext cx="890400" cy="890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37000B4-F435-459F-A428-324B60D439F1}"/>
              </a:ext>
            </a:extLst>
          </p:cNvPr>
          <p:cNvSpPr txBox="1"/>
          <p:nvPr/>
        </p:nvSpPr>
        <p:spPr>
          <a:xfrm>
            <a:off x="1438199" y="1097468"/>
            <a:ext cx="2262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13 Team Member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5E3F185-7A5E-445D-B329-D52ED93047E7}"/>
              </a:ext>
            </a:extLst>
          </p:cNvPr>
          <p:cNvCxnSpPr>
            <a:cxnSpLocks/>
          </p:cNvCxnSpPr>
          <p:nvPr/>
        </p:nvCxnSpPr>
        <p:spPr>
          <a:xfrm>
            <a:off x="3831119" y="1158038"/>
            <a:ext cx="0" cy="278970"/>
          </a:xfrm>
          <a:prstGeom prst="line">
            <a:avLst/>
          </a:prstGeom>
          <a:ln w="28575">
            <a:solidFill>
              <a:srgbClr val="D1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35BF5AB-6F23-49DA-A627-39F356C24510}"/>
              </a:ext>
            </a:extLst>
          </p:cNvPr>
          <p:cNvSpPr txBox="1"/>
          <p:nvPr/>
        </p:nvSpPr>
        <p:spPr>
          <a:xfrm>
            <a:off x="2705360" y="2520214"/>
            <a:ext cx="964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오경석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51AB756-F68B-4026-8FDC-A76857F94A02}"/>
              </a:ext>
            </a:extLst>
          </p:cNvPr>
          <p:cNvCxnSpPr>
            <a:cxnSpLocks/>
          </p:cNvCxnSpPr>
          <p:nvPr/>
        </p:nvCxnSpPr>
        <p:spPr>
          <a:xfrm flipH="1">
            <a:off x="2922616" y="3124291"/>
            <a:ext cx="529525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13F6998-A335-4F84-9E0A-F1116254DBFF}"/>
              </a:ext>
            </a:extLst>
          </p:cNvPr>
          <p:cNvSpPr txBox="1"/>
          <p:nvPr/>
        </p:nvSpPr>
        <p:spPr>
          <a:xfrm>
            <a:off x="4860183" y="2520214"/>
            <a:ext cx="964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이지민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23ABC99-48F5-4C35-A570-2A19554B7A70}"/>
              </a:ext>
            </a:extLst>
          </p:cNvPr>
          <p:cNvCxnSpPr>
            <a:cxnSpLocks/>
          </p:cNvCxnSpPr>
          <p:nvPr/>
        </p:nvCxnSpPr>
        <p:spPr>
          <a:xfrm flipH="1">
            <a:off x="5077439" y="3102232"/>
            <a:ext cx="529525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7D9F301-F8F6-4247-ABE3-1760F91E71AD}"/>
              </a:ext>
            </a:extLst>
          </p:cNvPr>
          <p:cNvSpPr txBox="1"/>
          <p:nvPr/>
        </p:nvSpPr>
        <p:spPr>
          <a:xfrm>
            <a:off x="7015006" y="2520214"/>
            <a:ext cx="964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박성원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C7F5942-3CFE-44C4-B1AD-0D0360AB6ED6}"/>
              </a:ext>
            </a:extLst>
          </p:cNvPr>
          <p:cNvCxnSpPr>
            <a:cxnSpLocks/>
          </p:cNvCxnSpPr>
          <p:nvPr/>
        </p:nvCxnSpPr>
        <p:spPr>
          <a:xfrm flipH="1">
            <a:off x="7232262" y="3124291"/>
            <a:ext cx="529525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9E4F3E6-D758-4542-89F7-FF4D4E5A02FC}"/>
              </a:ext>
            </a:extLst>
          </p:cNvPr>
          <p:cNvSpPr txBox="1"/>
          <p:nvPr/>
        </p:nvSpPr>
        <p:spPr>
          <a:xfrm>
            <a:off x="9169829" y="2520214"/>
            <a:ext cx="964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추승윤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A7C4E63-8B4B-460C-AA22-922CD83D6F24}"/>
              </a:ext>
            </a:extLst>
          </p:cNvPr>
          <p:cNvCxnSpPr>
            <a:cxnSpLocks/>
          </p:cNvCxnSpPr>
          <p:nvPr/>
        </p:nvCxnSpPr>
        <p:spPr>
          <a:xfrm flipH="1">
            <a:off x="9387085" y="3124291"/>
            <a:ext cx="529525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1DCA199-812C-4013-BAFF-32FB65010999}"/>
              </a:ext>
            </a:extLst>
          </p:cNvPr>
          <p:cNvSpPr txBox="1"/>
          <p:nvPr/>
        </p:nvSpPr>
        <p:spPr>
          <a:xfrm>
            <a:off x="2261807" y="3399827"/>
            <a:ext cx="185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Team Leader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8B267D-928D-4528-86C4-2933AB11410F}"/>
              </a:ext>
            </a:extLst>
          </p:cNvPr>
          <p:cNvSpPr txBox="1"/>
          <p:nvPr/>
        </p:nvSpPr>
        <p:spPr>
          <a:xfrm>
            <a:off x="4416630" y="3429000"/>
            <a:ext cx="185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Programmer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FC7D35-1A2D-444D-863C-8DD365439B15}"/>
              </a:ext>
            </a:extLst>
          </p:cNvPr>
          <p:cNvSpPr txBox="1"/>
          <p:nvPr/>
        </p:nvSpPr>
        <p:spPr>
          <a:xfrm>
            <a:off x="8726276" y="3429000"/>
            <a:ext cx="185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Designer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880609-8897-45C7-8FB5-9665A5C32A6A}"/>
              </a:ext>
            </a:extLst>
          </p:cNvPr>
          <p:cNvSpPr txBox="1"/>
          <p:nvPr/>
        </p:nvSpPr>
        <p:spPr>
          <a:xfrm>
            <a:off x="6571453" y="3399827"/>
            <a:ext cx="185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Programmer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E38560D-FEA6-402C-9C59-FD1D6AF2B9E7}"/>
              </a:ext>
            </a:extLst>
          </p:cNvPr>
          <p:cNvSpPr txBox="1"/>
          <p:nvPr/>
        </p:nvSpPr>
        <p:spPr>
          <a:xfrm>
            <a:off x="2261807" y="4334494"/>
            <a:ext cx="1851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Development Generalization in Project 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3980A4E-A19E-4EA0-8955-AB7CF1A0498E}"/>
              </a:ext>
            </a:extLst>
          </p:cNvPr>
          <p:cNvSpPr txBox="1"/>
          <p:nvPr/>
        </p:nvSpPr>
        <p:spPr>
          <a:xfrm>
            <a:off x="4416630" y="4334494"/>
            <a:ext cx="1851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UI / UX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 Android App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F7E9BE-B7B5-4A20-B24F-309C1F719432}"/>
              </a:ext>
            </a:extLst>
          </p:cNvPr>
          <p:cNvSpPr txBox="1"/>
          <p:nvPr/>
        </p:nvSpPr>
        <p:spPr>
          <a:xfrm>
            <a:off x="6571453" y="4472993"/>
            <a:ext cx="1851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Voice Ordering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C8C5C8F-4F8E-42C2-90B7-BB18A67F16D4}"/>
              </a:ext>
            </a:extLst>
          </p:cNvPr>
          <p:cNvSpPr txBox="1"/>
          <p:nvPr/>
        </p:nvSpPr>
        <p:spPr>
          <a:xfrm>
            <a:off x="8726276" y="4334494"/>
            <a:ext cx="1851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UI Design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 Order sequence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26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2DF8EF-7991-403A-9B38-BCD1E37DF37F}"/>
              </a:ext>
            </a:extLst>
          </p:cNvPr>
          <p:cNvSpPr/>
          <p:nvPr/>
        </p:nvSpPr>
        <p:spPr>
          <a:xfrm>
            <a:off x="-350016" y="90959"/>
            <a:ext cx="3854652" cy="287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  고령자를 위한 센서 및 </a:t>
            </a:r>
            <a:r>
              <a:rPr lang="en-US" altLang="ko-KR" sz="1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AI</a:t>
            </a:r>
            <a:r>
              <a:rPr lang="ko-KR" altLang="en-US" sz="1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를 활용한 모바일 키오스크 </a:t>
            </a:r>
            <a:endParaRPr lang="en-US" altLang="ko-KR" sz="1000" dirty="0"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AD9225-2B29-4DEF-AAD2-035C93E872E9}"/>
              </a:ext>
            </a:extLst>
          </p:cNvPr>
          <p:cNvSpPr txBox="1"/>
          <p:nvPr/>
        </p:nvSpPr>
        <p:spPr>
          <a:xfrm>
            <a:off x="277264" y="399319"/>
            <a:ext cx="1326946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간편주문 모듈 개발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7B4EDDB-D9AC-4525-A829-8E2360645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364" y="0"/>
            <a:ext cx="890400" cy="890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37000B4-F435-459F-A428-324B60D439F1}"/>
              </a:ext>
            </a:extLst>
          </p:cNvPr>
          <p:cNvSpPr txBox="1"/>
          <p:nvPr/>
        </p:nvSpPr>
        <p:spPr>
          <a:xfrm>
            <a:off x="1241883" y="1066472"/>
            <a:ext cx="2262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Team Meeting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5E3F185-7A5E-445D-B329-D52ED93047E7}"/>
              </a:ext>
            </a:extLst>
          </p:cNvPr>
          <p:cNvCxnSpPr>
            <a:cxnSpLocks/>
          </p:cNvCxnSpPr>
          <p:nvPr/>
        </p:nvCxnSpPr>
        <p:spPr>
          <a:xfrm>
            <a:off x="3264863" y="1127042"/>
            <a:ext cx="0" cy="278970"/>
          </a:xfrm>
          <a:prstGeom prst="line">
            <a:avLst/>
          </a:prstGeom>
          <a:ln w="28575">
            <a:solidFill>
              <a:srgbClr val="D1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F5E9C9E-D240-4BEC-A984-39E8526CA943}"/>
              </a:ext>
            </a:extLst>
          </p:cNvPr>
          <p:cNvSpPr/>
          <p:nvPr/>
        </p:nvSpPr>
        <p:spPr>
          <a:xfrm>
            <a:off x="6446391" y="1642820"/>
            <a:ext cx="4819973" cy="2572718"/>
          </a:xfrm>
          <a:prstGeom prst="roundRect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BBC662-ACB8-40A4-87B4-D25B421F53EB}"/>
              </a:ext>
            </a:extLst>
          </p:cNvPr>
          <p:cNvSpPr/>
          <p:nvPr/>
        </p:nvSpPr>
        <p:spPr>
          <a:xfrm>
            <a:off x="6825286" y="1828799"/>
            <a:ext cx="4062181" cy="220075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3428B31-CF37-40E7-99DC-DDD4AE735441}"/>
              </a:ext>
            </a:extLst>
          </p:cNvPr>
          <p:cNvCxnSpPr>
            <a:cxnSpLocks/>
          </p:cNvCxnSpPr>
          <p:nvPr/>
        </p:nvCxnSpPr>
        <p:spPr>
          <a:xfrm>
            <a:off x="11066244" y="2634710"/>
            <a:ext cx="0" cy="57343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F3CBEFC-295F-4CDE-9742-BA74FA0CD8BA}"/>
              </a:ext>
            </a:extLst>
          </p:cNvPr>
          <p:cNvSpPr txBox="1"/>
          <p:nvPr/>
        </p:nvSpPr>
        <p:spPr>
          <a:xfrm>
            <a:off x="8265118" y="4598626"/>
            <a:ext cx="346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2020-03-18   18:00 ~ 18:45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368DAD-454F-4959-883B-69DD62574691}"/>
              </a:ext>
            </a:extLst>
          </p:cNvPr>
          <p:cNvSpPr txBox="1"/>
          <p:nvPr/>
        </p:nvSpPr>
        <p:spPr>
          <a:xfrm>
            <a:off x="8144267" y="4949830"/>
            <a:ext cx="359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Online Meet using Hang Out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A3ACCE-B005-428C-8AB0-4829F6166EE9}"/>
              </a:ext>
            </a:extLst>
          </p:cNvPr>
          <p:cNvSpPr txBox="1"/>
          <p:nvPr/>
        </p:nvSpPr>
        <p:spPr>
          <a:xfrm>
            <a:off x="7750268" y="5523269"/>
            <a:ext cx="3469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 latinLnBrk="0"/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오경석</a:t>
            </a: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이지민</a:t>
            </a: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박성원</a:t>
            </a: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4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추승윤</a:t>
            </a: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4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이성협</a:t>
            </a: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멘토</a:t>
            </a: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), </a:t>
            </a:r>
            <a:r>
              <a:rPr lang="ko-KR" altLang="en-US" sz="14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박찬식</a:t>
            </a: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대표</a:t>
            </a: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07A446-6173-4DA8-BD92-11587108BB98}"/>
              </a:ext>
            </a:extLst>
          </p:cNvPr>
          <p:cNvSpPr txBox="1"/>
          <p:nvPr/>
        </p:nvSpPr>
        <p:spPr>
          <a:xfrm>
            <a:off x="1322707" y="2154837"/>
            <a:ext cx="4104375" cy="653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Determining project topics and detailed progress plans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DF660B-92F6-4FE7-8646-C96259D7AA0C}"/>
              </a:ext>
            </a:extLst>
          </p:cNvPr>
          <p:cNvSpPr txBox="1"/>
          <p:nvPr/>
        </p:nvSpPr>
        <p:spPr>
          <a:xfrm>
            <a:off x="1342921" y="3102011"/>
            <a:ext cx="4104375" cy="653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Decide the responsibilities of each team member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50D164-C7CC-44C0-9874-0A41F9907227}"/>
              </a:ext>
            </a:extLst>
          </p:cNvPr>
          <p:cNvSpPr txBox="1"/>
          <p:nvPr/>
        </p:nvSpPr>
        <p:spPr>
          <a:xfrm>
            <a:off x="1322707" y="4049185"/>
            <a:ext cx="4104375" cy="653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Determine Project Development Schedule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D81E20A3-24BB-42BA-92F9-F572ED0462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391" y="4484246"/>
            <a:ext cx="1497030" cy="207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25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0666D28-1D52-8C43-A5F0-4F3CC6AF6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121" y="3120942"/>
            <a:ext cx="2404220" cy="20242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08FBCB-ED68-DD43-9429-2F559270CCB9}"/>
              </a:ext>
            </a:extLst>
          </p:cNvPr>
          <p:cNvSpPr txBox="1"/>
          <p:nvPr/>
        </p:nvSpPr>
        <p:spPr>
          <a:xfrm>
            <a:off x="4037386" y="1618951"/>
            <a:ext cx="4117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600" dirty="0"/>
              <a:t>Problem with the use of kiosk for elderly</a:t>
            </a:r>
            <a:endParaRPr kumimoji="1" lang="ko-Kore-KR" altLang="en-US" sz="16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06AD820-0CD0-D542-8317-974FBC7E5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017" y="1666644"/>
            <a:ext cx="247934" cy="247934"/>
          </a:xfrm>
          <a:prstGeom prst="rect">
            <a:avLst/>
          </a:prstGeom>
        </p:spPr>
      </p:pic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F18225C7-7FF4-4D4A-89D3-8D07D25C0536}"/>
              </a:ext>
            </a:extLst>
          </p:cNvPr>
          <p:cNvCxnSpPr>
            <a:cxnSpLocks/>
          </p:cNvCxnSpPr>
          <p:nvPr/>
        </p:nvCxnSpPr>
        <p:spPr>
          <a:xfrm>
            <a:off x="3780712" y="1974162"/>
            <a:ext cx="4769239" cy="0"/>
          </a:xfrm>
          <a:prstGeom prst="line">
            <a:avLst/>
          </a:prstGeom>
          <a:ln>
            <a:solidFill>
              <a:srgbClr val="D1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CCCC599-E6D0-CF4D-BD36-AE7E269ED0C9}"/>
              </a:ext>
            </a:extLst>
          </p:cNvPr>
          <p:cNvSpPr txBox="1"/>
          <p:nvPr/>
        </p:nvSpPr>
        <p:spPr>
          <a:xfrm>
            <a:off x="5497711" y="4396302"/>
            <a:ext cx="3854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40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디지털</a:t>
            </a:r>
            <a:r>
              <a:rPr kumimoji="1" lang="ko-KR" altLang="en-US" sz="1400">
                <a:latin typeface="Nanum Myeongjo" panose="02020603020101020101" pitchFamily="18" charset="-127"/>
                <a:ea typeface="Nanum Myeongjo" panose="02020603020101020101" pitchFamily="18" charset="-127"/>
              </a:rPr>
              <a:t> </a:t>
            </a:r>
            <a:r>
              <a:rPr kumimoji="1" lang="en-US" altLang="ko-KR" sz="140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‘</a:t>
            </a:r>
            <a:r>
              <a:rPr kumimoji="1" lang="ko-KR" altLang="en-US" sz="140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무인화</a:t>
            </a:r>
            <a:r>
              <a:rPr kumimoji="1" lang="en-US" altLang="ko-KR" sz="140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’</a:t>
            </a:r>
            <a:r>
              <a:rPr kumimoji="1" lang="ko-KR" altLang="en-US" sz="140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시대 노인을 위한 나라는 없다</a:t>
            </a:r>
            <a:r>
              <a:rPr kumimoji="1" lang="en-US" altLang="ko-KR" sz="140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.</a:t>
            </a:r>
            <a:r>
              <a:rPr kumimoji="1" lang="ko-KR" altLang="en-US" sz="140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</a:t>
            </a:r>
            <a:endParaRPr kumimoji="1" lang="ko-Kore-KR" altLang="en-US" sz="1400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BC94D7-B361-4C42-923B-636B1403DE89}"/>
              </a:ext>
            </a:extLst>
          </p:cNvPr>
          <p:cNvSpPr txBox="1"/>
          <p:nvPr/>
        </p:nvSpPr>
        <p:spPr>
          <a:xfrm>
            <a:off x="5497711" y="3157735"/>
            <a:ext cx="531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[</a:t>
            </a:r>
            <a:r>
              <a:rPr kumimoji="1" lang="ko-KR" altLang="en-US" sz="140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노인의 날 기획</a:t>
            </a:r>
            <a:r>
              <a:rPr kumimoji="1" lang="en-US" altLang="ko-KR" sz="140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]</a:t>
            </a:r>
            <a:r>
              <a:rPr kumimoji="1" lang="ko-KR" altLang="en-US" sz="140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</a:t>
            </a:r>
            <a:r>
              <a:rPr kumimoji="1" lang="en-US" altLang="ko-KR" sz="140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‘</a:t>
            </a:r>
            <a:r>
              <a:rPr kumimoji="1" lang="ko-KR" altLang="en-US" sz="140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키오스크</a:t>
            </a:r>
            <a:r>
              <a:rPr kumimoji="1" lang="en-US" altLang="ko-KR" sz="140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’</a:t>
            </a:r>
            <a:r>
              <a:rPr kumimoji="1" lang="ko-KR" altLang="en-US" sz="140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포기 무인기계가 두려운 노인들</a:t>
            </a:r>
            <a:r>
              <a:rPr kumimoji="1" lang="en-US" altLang="ko-KR" sz="140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...</a:t>
            </a:r>
            <a:endParaRPr kumimoji="1" lang="ko-Kore-KR" altLang="en-US" sz="1400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E87C2C-3A7F-7547-AC3B-11583C481288}"/>
              </a:ext>
            </a:extLst>
          </p:cNvPr>
          <p:cNvSpPr txBox="1"/>
          <p:nvPr/>
        </p:nvSpPr>
        <p:spPr>
          <a:xfrm>
            <a:off x="5497711" y="3616538"/>
            <a:ext cx="531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>
                <a:latin typeface="Nanum Myeongjo" panose="02020603020101020101" pitchFamily="18" charset="-127"/>
                <a:ea typeface="Nanum Myeongjo" panose="02020603020101020101" pitchFamily="18" charset="-127"/>
              </a:rPr>
              <a:t>[MT</a:t>
            </a:r>
            <a:r>
              <a:rPr kumimoji="1" lang="ko-KR" altLang="en-US" sz="1400">
                <a:latin typeface="Nanum Myeongjo" panose="02020603020101020101" pitchFamily="18" charset="-127"/>
                <a:ea typeface="Nanum Myeongjo" panose="02020603020101020101" pitchFamily="18" charset="-127"/>
              </a:rPr>
              <a:t>리포트</a:t>
            </a:r>
            <a:r>
              <a:rPr kumimoji="1" lang="en-US" altLang="ko-KR" sz="1400">
                <a:latin typeface="Nanum Myeongjo" panose="02020603020101020101" pitchFamily="18" charset="-127"/>
                <a:ea typeface="Nanum Myeongjo" panose="02020603020101020101" pitchFamily="18" charset="-127"/>
              </a:rPr>
              <a:t>]</a:t>
            </a:r>
            <a:r>
              <a:rPr kumimoji="1" lang="ko-KR" altLang="en-US" sz="1400">
                <a:latin typeface="Nanum Myeongjo" panose="02020603020101020101" pitchFamily="18" charset="-127"/>
                <a:ea typeface="Nanum Myeongjo" panose="02020603020101020101" pitchFamily="18" charset="-127"/>
              </a:rPr>
              <a:t> 노년층의 한탄 </a:t>
            </a:r>
            <a:r>
              <a:rPr kumimoji="1" lang="en-US" altLang="ko-KR" sz="1400">
                <a:latin typeface="Nanum Myeongjo" panose="02020603020101020101" pitchFamily="18" charset="-127"/>
                <a:ea typeface="Nanum Myeongjo" panose="02020603020101020101" pitchFamily="18" charset="-127"/>
              </a:rPr>
              <a:t>“</a:t>
            </a:r>
            <a:r>
              <a:rPr kumimoji="1" lang="ko-KR" altLang="en-US" sz="1400">
                <a:latin typeface="Nanum Myeongjo" panose="02020603020101020101" pitchFamily="18" charset="-127"/>
                <a:ea typeface="Nanum Myeongjo" panose="02020603020101020101" pitchFamily="18" charset="-127"/>
              </a:rPr>
              <a:t>밥도 못시켜 먹는 세상이 왔구먼</a:t>
            </a:r>
            <a:r>
              <a:rPr kumimoji="1" lang="en-US" altLang="ko-KR" sz="1400">
                <a:latin typeface="Nanum Myeongjo" panose="02020603020101020101" pitchFamily="18" charset="-127"/>
                <a:ea typeface="Nanum Myeongjo" panose="02020603020101020101" pitchFamily="18" charset="-127"/>
              </a:rPr>
              <a:t>...</a:t>
            </a:r>
            <a:endParaRPr kumimoji="1" lang="ko-Kore-KR" altLang="en-US" sz="140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B19256-25BD-A845-AFD8-250D68747AD4}"/>
              </a:ext>
            </a:extLst>
          </p:cNvPr>
          <p:cNvSpPr txBox="1"/>
          <p:nvPr/>
        </p:nvSpPr>
        <p:spPr>
          <a:xfrm>
            <a:off x="5497710" y="5290101"/>
            <a:ext cx="5490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무인 주문</a:t>
            </a:r>
            <a:r>
              <a:rPr kumimoji="1" lang="en-US" altLang="ko-KR" sz="140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.</a:t>
            </a:r>
            <a:r>
              <a:rPr kumimoji="1" lang="ko-KR" altLang="en-US" sz="140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계산기 들여놓자 </a:t>
            </a:r>
            <a:r>
              <a:rPr kumimoji="1" lang="en-US" altLang="ko-KR" sz="140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60</a:t>
            </a:r>
            <a:r>
              <a:rPr kumimoji="1" lang="ko-KR" altLang="en-US" sz="140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대 단골은 발길을 끊었다 </a:t>
            </a:r>
            <a:r>
              <a:rPr kumimoji="1" lang="en-US" altLang="ko-KR" sz="140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-</a:t>
            </a:r>
            <a:r>
              <a:rPr kumimoji="1" lang="ko-KR" altLang="en-US" sz="140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중앙일보</a:t>
            </a:r>
            <a:endParaRPr kumimoji="1" lang="ko-Kore-KR" altLang="en-US" sz="1400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6F5FCB-784C-6E4E-BD88-B71AE6986618}"/>
              </a:ext>
            </a:extLst>
          </p:cNvPr>
          <p:cNvSpPr txBox="1"/>
          <p:nvPr/>
        </p:nvSpPr>
        <p:spPr>
          <a:xfrm>
            <a:off x="5497711" y="4848292"/>
            <a:ext cx="531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>
                <a:latin typeface="Nanum Myeongjo" panose="02020603020101020101" pitchFamily="18" charset="-127"/>
                <a:ea typeface="Nanum Myeongjo" panose="02020603020101020101" pitchFamily="18" charset="-127"/>
              </a:rPr>
              <a:t>노인들은 우리와 다른 세상을 살고 있다 </a:t>
            </a:r>
            <a:r>
              <a:rPr kumimoji="1" lang="en-US" altLang="ko-KR" sz="1400">
                <a:latin typeface="Nanum Myeongjo" panose="02020603020101020101" pitchFamily="18" charset="-127"/>
                <a:ea typeface="Nanum Myeongjo" panose="02020603020101020101" pitchFamily="18" charset="-127"/>
              </a:rPr>
              <a:t>–</a:t>
            </a:r>
            <a:r>
              <a:rPr kumimoji="1" lang="ko-KR" altLang="en-US" sz="1400">
                <a:latin typeface="Nanum Myeongjo" panose="02020603020101020101" pitchFamily="18" charset="-127"/>
                <a:ea typeface="Nanum Myeongjo" panose="02020603020101020101" pitchFamily="18" charset="-127"/>
              </a:rPr>
              <a:t> 미디오 오늘</a:t>
            </a:r>
            <a:endParaRPr kumimoji="1" lang="ko-Kore-KR" altLang="en-US" sz="140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6566B9-1D53-8F47-B799-ED901F90B4E1}"/>
              </a:ext>
            </a:extLst>
          </p:cNvPr>
          <p:cNvSpPr txBox="1"/>
          <p:nvPr/>
        </p:nvSpPr>
        <p:spPr>
          <a:xfrm>
            <a:off x="5497711" y="2682885"/>
            <a:ext cx="531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>
                <a:latin typeface="Nanum Myeongjo" panose="02020603020101020101" pitchFamily="18" charset="-127"/>
                <a:ea typeface="Nanum Myeongjo" panose="02020603020101020101" pitchFamily="18" charset="-127"/>
              </a:rPr>
              <a:t>[</a:t>
            </a:r>
            <a:r>
              <a:rPr kumimoji="1" lang="ko-KR" altLang="en-US" sz="1400">
                <a:latin typeface="Nanum Myeongjo" panose="02020603020101020101" pitchFamily="18" charset="-127"/>
                <a:ea typeface="Nanum Myeongjo" panose="02020603020101020101" pitchFamily="18" charset="-127"/>
              </a:rPr>
              <a:t>소비자기획</a:t>
            </a:r>
            <a:r>
              <a:rPr kumimoji="1" lang="en-US" altLang="ko-KR" sz="1400">
                <a:latin typeface="Nanum Myeongjo" panose="02020603020101020101" pitchFamily="18" charset="-127"/>
                <a:ea typeface="Nanum Myeongjo" panose="02020603020101020101" pitchFamily="18" charset="-127"/>
              </a:rPr>
              <a:t>]</a:t>
            </a:r>
            <a:r>
              <a:rPr kumimoji="1" lang="ko-KR" altLang="en-US" sz="1400">
                <a:latin typeface="Nanum Myeongjo" panose="02020603020101020101" pitchFamily="18" charset="-127"/>
                <a:ea typeface="Nanum Myeongjo" panose="02020603020101020101" pitchFamily="18" charset="-127"/>
              </a:rPr>
              <a:t> 노인이나 장애인에겐 </a:t>
            </a:r>
            <a:r>
              <a:rPr kumimoji="1" lang="en-US" altLang="ko-KR" sz="1400">
                <a:latin typeface="Nanum Myeongjo" panose="02020603020101020101" pitchFamily="18" charset="-127"/>
                <a:ea typeface="Nanum Myeongjo" panose="02020603020101020101" pitchFamily="18" charset="-127"/>
              </a:rPr>
              <a:t>‘</a:t>
            </a:r>
            <a:r>
              <a:rPr kumimoji="1" lang="ko-KR" altLang="en-US" sz="1400">
                <a:latin typeface="Nanum Myeongjo" panose="02020603020101020101" pitchFamily="18" charset="-127"/>
                <a:ea typeface="Nanum Myeongjo" panose="02020603020101020101" pitchFamily="18" charset="-127"/>
              </a:rPr>
              <a:t>통곡의 벽</a:t>
            </a:r>
            <a:r>
              <a:rPr kumimoji="1" lang="en-US" altLang="ko-KR" sz="1400">
                <a:latin typeface="Nanum Myeongjo" panose="02020603020101020101" pitchFamily="18" charset="-127"/>
                <a:ea typeface="Nanum Myeongjo" panose="02020603020101020101" pitchFamily="18" charset="-127"/>
              </a:rPr>
              <a:t>’...</a:t>
            </a:r>
            <a:r>
              <a:rPr kumimoji="1" lang="ko-KR" altLang="en-US" sz="1400">
                <a:latin typeface="Nanum Myeongjo" panose="02020603020101020101" pitchFamily="18" charset="-127"/>
                <a:ea typeface="Nanum Myeongjo" panose="02020603020101020101" pitchFamily="18" charset="-127"/>
              </a:rPr>
              <a:t> 모두를 위한</a:t>
            </a:r>
            <a:r>
              <a:rPr kumimoji="1" lang="en-US" altLang="ko-KR" sz="1400">
                <a:latin typeface="Nanum Myeongjo" panose="02020603020101020101" pitchFamily="18" charset="-127"/>
                <a:ea typeface="Nanum Myeongjo" panose="02020603020101020101" pitchFamily="18" charset="-127"/>
              </a:rPr>
              <a:t>...</a:t>
            </a:r>
            <a:endParaRPr kumimoji="1" lang="ko-Kore-KR" altLang="en-US" sz="140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2DF8EF-7991-403A-9B38-BCD1E37DF37F}"/>
              </a:ext>
            </a:extLst>
          </p:cNvPr>
          <p:cNvSpPr/>
          <p:nvPr/>
        </p:nvSpPr>
        <p:spPr>
          <a:xfrm>
            <a:off x="-350016" y="90959"/>
            <a:ext cx="3854652" cy="287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  고령자를 위한 센서 및 </a:t>
            </a:r>
            <a:r>
              <a:rPr lang="en-US" altLang="ko-KR" sz="1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AI</a:t>
            </a:r>
            <a:r>
              <a:rPr lang="ko-KR" altLang="en-US" sz="1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를 활용한 모바일 키오스크 </a:t>
            </a:r>
            <a:endParaRPr lang="en-US" altLang="ko-KR" sz="1000" dirty="0"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AD9225-2B29-4DEF-AAD2-035C93E872E9}"/>
              </a:ext>
            </a:extLst>
          </p:cNvPr>
          <p:cNvSpPr txBox="1"/>
          <p:nvPr/>
        </p:nvSpPr>
        <p:spPr>
          <a:xfrm>
            <a:off x="277264" y="399319"/>
            <a:ext cx="1326946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간편주문 모듈 개발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7B4EDDB-D9AC-4525-A829-8E2360645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7876" y="0"/>
            <a:ext cx="890400" cy="890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272FD8-4073-48C8-AF70-779D5F2B13BA}"/>
              </a:ext>
            </a:extLst>
          </p:cNvPr>
          <p:cNvSpPr txBox="1"/>
          <p:nvPr/>
        </p:nvSpPr>
        <p:spPr>
          <a:xfrm rot="20496443">
            <a:off x="2473361" y="2759550"/>
            <a:ext cx="635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?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874416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2DF8EF-7991-403A-9B38-BCD1E37DF37F}"/>
              </a:ext>
            </a:extLst>
          </p:cNvPr>
          <p:cNvSpPr/>
          <p:nvPr/>
        </p:nvSpPr>
        <p:spPr>
          <a:xfrm>
            <a:off x="-350016" y="90959"/>
            <a:ext cx="3854652" cy="287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  고령자를 위한 센서 및 </a:t>
            </a:r>
            <a:r>
              <a:rPr lang="en-US" altLang="ko-KR" sz="1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AI</a:t>
            </a:r>
            <a:r>
              <a:rPr lang="ko-KR" altLang="en-US" sz="1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를 활용한 모바일 키오스크 </a:t>
            </a:r>
            <a:endParaRPr lang="en-US" altLang="ko-KR" sz="1000" dirty="0"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AD9225-2B29-4DEF-AAD2-035C93E872E9}"/>
              </a:ext>
            </a:extLst>
          </p:cNvPr>
          <p:cNvSpPr txBox="1"/>
          <p:nvPr/>
        </p:nvSpPr>
        <p:spPr>
          <a:xfrm>
            <a:off x="277264" y="399319"/>
            <a:ext cx="1326946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간편주문 모듈 개발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7B4EDDB-D9AC-4525-A829-8E2360645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364" y="0"/>
            <a:ext cx="890400" cy="890400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A16F10FF-19D8-4CD9-B407-C2B61BA39174}"/>
              </a:ext>
            </a:extLst>
          </p:cNvPr>
          <p:cNvSpPr/>
          <p:nvPr/>
        </p:nvSpPr>
        <p:spPr>
          <a:xfrm>
            <a:off x="2253352" y="1399490"/>
            <a:ext cx="3409627" cy="3006672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703D846-8A32-4687-A4EF-21BFDEEBBE1F}"/>
              </a:ext>
            </a:extLst>
          </p:cNvPr>
          <p:cNvSpPr/>
          <p:nvPr/>
        </p:nvSpPr>
        <p:spPr>
          <a:xfrm>
            <a:off x="6579120" y="1399490"/>
            <a:ext cx="3409627" cy="3006672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240CC3-7242-40CE-AEE8-8D8F6620EE67}"/>
              </a:ext>
            </a:extLst>
          </p:cNvPr>
          <p:cNvSpPr txBox="1"/>
          <p:nvPr/>
        </p:nvSpPr>
        <p:spPr>
          <a:xfrm>
            <a:off x="2508141" y="5228475"/>
            <a:ext cx="7175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Traditional kiosk are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Not Suitable</a:t>
            </a:r>
          </a:p>
          <a:p>
            <a:pPr algn="ct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older people to use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808359-B6E7-46A1-B8EC-8953970C7190}"/>
              </a:ext>
            </a:extLst>
          </p:cNvPr>
          <p:cNvSpPr txBox="1"/>
          <p:nvPr/>
        </p:nvSpPr>
        <p:spPr>
          <a:xfrm>
            <a:off x="3063205" y="4388389"/>
            <a:ext cx="1789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 for Staff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333EFF-DF69-4D1D-A808-6E4BE43B8E61}"/>
              </a:ext>
            </a:extLst>
          </p:cNvPr>
          <p:cNvSpPr txBox="1"/>
          <p:nvPr/>
        </p:nvSpPr>
        <p:spPr>
          <a:xfrm>
            <a:off x="6674738" y="4388389"/>
            <a:ext cx="3218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on the use of kiosks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966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2DF8EF-7991-403A-9B38-BCD1E37DF37F}"/>
              </a:ext>
            </a:extLst>
          </p:cNvPr>
          <p:cNvSpPr/>
          <p:nvPr/>
        </p:nvSpPr>
        <p:spPr>
          <a:xfrm>
            <a:off x="-350016" y="90959"/>
            <a:ext cx="3854652" cy="287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  고령자를 위한 센서 및 </a:t>
            </a:r>
            <a:r>
              <a:rPr lang="en-US" altLang="ko-KR" sz="1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AI</a:t>
            </a:r>
            <a:r>
              <a:rPr lang="ko-KR" altLang="en-US" sz="1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를 활용한 모바일 키오스크 </a:t>
            </a:r>
            <a:endParaRPr lang="en-US" altLang="ko-KR" sz="1000" dirty="0"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AD9225-2B29-4DEF-AAD2-035C93E872E9}"/>
              </a:ext>
            </a:extLst>
          </p:cNvPr>
          <p:cNvSpPr txBox="1"/>
          <p:nvPr/>
        </p:nvSpPr>
        <p:spPr>
          <a:xfrm>
            <a:off x="277264" y="399319"/>
            <a:ext cx="1326946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간편주문 모듈 개발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7B4EDDB-D9AC-4525-A829-8E2360645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364" y="0"/>
            <a:ext cx="890400" cy="8904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CA67DC8-75EF-4D9B-A870-96B180CB1563}"/>
              </a:ext>
            </a:extLst>
          </p:cNvPr>
          <p:cNvSpPr/>
          <p:nvPr/>
        </p:nvSpPr>
        <p:spPr>
          <a:xfrm>
            <a:off x="1780111" y="1618055"/>
            <a:ext cx="8935736" cy="1810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TOPIC</a:t>
            </a: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HeadLine-Medium" panose="02030600000101010101" pitchFamily="18" charset="-127"/>
                <a:cs typeface="Arial" panose="020B0604020202020204" pitchFamily="34" charset="0"/>
              </a:rPr>
              <a:t>Development of Mobile Kiosk Simple Ordering Module</a:t>
            </a:r>
          </a:p>
          <a:p>
            <a:pPr lvl="1"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HeadLine-Medium" panose="02030600000101010101" pitchFamily="18" charset="-127"/>
                <a:cs typeface="Arial" panose="020B0604020202020204" pitchFamily="34" charset="0"/>
              </a:rPr>
              <a:t>Using Sensor and AI for Elderly</a:t>
            </a: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B248FF-FFC2-4DA4-AD54-CAD385C1BE05}"/>
              </a:ext>
            </a:extLst>
          </p:cNvPr>
          <p:cNvSpPr/>
          <p:nvPr/>
        </p:nvSpPr>
        <p:spPr>
          <a:xfrm>
            <a:off x="5966749" y="2121361"/>
            <a:ext cx="562460" cy="36000"/>
          </a:xfrm>
          <a:prstGeom prst="rect">
            <a:avLst/>
          </a:prstGeom>
          <a:solidFill>
            <a:srgbClr val="D12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6EDC22-2DC7-4724-851F-51C41620B1DD}"/>
              </a:ext>
            </a:extLst>
          </p:cNvPr>
          <p:cNvSpPr/>
          <p:nvPr/>
        </p:nvSpPr>
        <p:spPr>
          <a:xfrm>
            <a:off x="1780111" y="3932306"/>
            <a:ext cx="8935736" cy="1195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NECESSITY</a:t>
            </a: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ct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kiosk ordering system that is convenient for elderly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626AD2B-B8B4-4B3A-8CBF-95392BC17D5C}"/>
              </a:ext>
            </a:extLst>
          </p:cNvPr>
          <p:cNvSpPr/>
          <p:nvPr/>
        </p:nvSpPr>
        <p:spPr>
          <a:xfrm>
            <a:off x="5966749" y="4445265"/>
            <a:ext cx="562460" cy="45719"/>
          </a:xfrm>
          <a:prstGeom prst="rect">
            <a:avLst/>
          </a:prstGeom>
          <a:solidFill>
            <a:srgbClr val="D12D2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540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전자기기, 실내, 앉아있는, 하얀색이(가) 표시된 사진&#10;&#10;자동 생성된 설명">
            <a:extLst>
              <a:ext uri="{FF2B5EF4-FFF2-40B4-BE49-F238E27FC236}">
                <a16:creationId xmlns:a16="http://schemas.microsoft.com/office/drawing/2014/main" id="{03B56D1E-BE96-4A56-B05A-06B2F44E5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143500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2DF8EF-7991-403A-9B38-BCD1E37DF37F}"/>
              </a:ext>
            </a:extLst>
          </p:cNvPr>
          <p:cNvSpPr/>
          <p:nvPr/>
        </p:nvSpPr>
        <p:spPr>
          <a:xfrm>
            <a:off x="-350016" y="90959"/>
            <a:ext cx="3854652" cy="287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  고령자를 위한 센서 및 </a:t>
            </a:r>
            <a:r>
              <a:rPr lang="en-US" altLang="ko-KR" sz="1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AI</a:t>
            </a:r>
            <a:r>
              <a:rPr lang="ko-KR" altLang="en-US" sz="1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를 활용한 모바일 키오스크 </a:t>
            </a:r>
            <a:endParaRPr lang="en-US" altLang="ko-KR" sz="1000" dirty="0"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AD9225-2B29-4DEF-AAD2-035C93E872E9}"/>
              </a:ext>
            </a:extLst>
          </p:cNvPr>
          <p:cNvSpPr txBox="1"/>
          <p:nvPr/>
        </p:nvSpPr>
        <p:spPr>
          <a:xfrm>
            <a:off x="277264" y="399319"/>
            <a:ext cx="1326946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간편주문 모듈 개발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7B4EDDB-D9AC-4525-A829-8E2360645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6364" y="0"/>
            <a:ext cx="890400" cy="8904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CA67DC8-75EF-4D9B-A870-96B180CB1563}"/>
              </a:ext>
            </a:extLst>
          </p:cNvPr>
          <p:cNvSpPr/>
          <p:nvPr/>
        </p:nvSpPr>
        <p:spPr>
          <a:xfrm>
            <a:off x="7115236" y="1006329"/>
            <a:ext cx="3424315" cy="829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Development Objective</a:t>
            </a: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B248FF-FFC2-4DA4-AD54-CAD385C1BE05}"/>
              </a:ext>
            </a:extLst>
          </p:cNvPr>
          <p:cNvSpPr/>
          <p:nvPr/>
        </p:nvSpPr>
        <p:spPr>
          <a:xfrm>
            <a:off x="8558838" y="1656411"/>
            <a:ext cx="631658" cy="45719"/>
          </a:xfrm>
          <a:prstGeom prst="rect">
            <a:avLst/>
          </a:prstGeom>
          <a:solidFill>
            <a:srgbClr val="D12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1CE3A8D-CB6E-4F99-BD9B-72EE091FD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513" y="2390264"/>
            <a:ext cx="655774" cy="560612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9F73D96-931A-43B9-AC1D-288B903A3E22}"/>
              </a:ext>
            </a:extLst>
          </p:cNvPr>
          <p:cNvCxnSpPr>
            <a:cxnSpLocks/>
          </p:cNvCxnSpPr>
          <p:nvPr/>
        </p:nvCxnSpPr>
        <p:spPr>
          <a:xfrm>
            <a:off x="6788258" y="2593080"/>
            <a:ext cx="0" cy="15498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50E861F-5D3B-48AB-883E-2D65253C1295}"/>
              </a:ext>
            </a:extLst>
          </p:cNvPr>
          <p:cNvSpPr/>
          <p:nvPr/>
        </p:nvSpPr>
        <p:spPr>
          <a:xfrm>
            <a:off x="6072900" y="2486142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A.I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33E8BBE-AFBD-4BCC-A26A-D14A08EBD61C}"/>
              </a:ext>
            </a:extLst>
          </p:cNvPr>
          <p:cNvSpPr/>
          <p:nvPr/>
        </p:nvSpPr>
        <p:spPr>
          <a:xfrm>
            <a:off x="6058324" y="2468830"/>
            <a:ext cx="495946" cy="403481"/>
          </a:xfrm>
          <a:prstGeom prst="round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B34492-0BDD-46A4-9510-7982C4FADAF6}"/>
              </a:ext>
            </a:extLst>
          </p:cNvPr>
          <p:cNvSpPr txBox="1"/>
          <p:nvPr/>
        </p:nvSpPr>
        <p:spPr>
          <a:xfrm>
            <a:off x="7778541" y="2352212"/>
            <a:ext cx="3813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 Conversion of Order Systems</a:t>
            </a: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 Elderly Using Sensors and A.I</a:t>
            </a:r>
            <a:endParaRPr kumimoji="1"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C1D1FED8-BF28-402C-BD65-C9049E3A9C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726" y="3441460"/>
            <a:ext cx="891577" cy="77210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92FFCC1-97E7-4360-95BF-8031BD5A329C}"/>
              </a:ext>
            </a:extLst>
          </p:cNvPr>
          <p:cNvSpPr txBox="1"/>
          <p:nvPr/>
        </p:nvSpPr>
        <p:spPr>
          <a:xfrm>
            <a:off x="7778541" y="3658233"/>
            <a:ext cx="36391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and Intuitive UI / UX for Elderly</a:t>
            </a:r>
            <a:endParaRPr kumimoji="1"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01746719-5988-43A7-8BD1-13D0E7FC26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1660" y="4782710"/>
            <a:ext cx="828105" cy="70358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74F23A7-F96A-4680-9045-A49B224E456E}"/>
              </a:ext>
            </a:extLst>
          </p:cNvPr>
          <p:cNvSpPr txBox="1"/>
          <p:nvPr/>
        </p:nvSpPr>
        <p:spPr>
          <a:xfrm>
            <a:off x="7818761" y="4876373"/>
            <a:ext cx="38666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Ordering Assistance and Guide Services</a:t>
            </a:r>
          </a:p>
          <a:p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Voice</a:t>
            </a:r>
            <a:endParaRPr kumimoji="1"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4636D641-AF00-43FD-845F-46284B16DA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7020" y="4858434"/>
            <a:ext cx="589040" cy="495098"/>
          </a:xfrm>
          <a:prstGeom prst="rect">
            <a:avLst/>
          </a:prstGeom>
        </p:spPr>
      </p:pic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8E2CEA5-9473-4D72-BCC8-7505440DB6DC}"/>
              </a:ext>
            </a:extLst>
          </p:cNvPr>
          <p:cNvCxnSpPr>
            <a:cxnSpLocks/>
          </p:cNvCxnSpPr>
          <p:nvPr/>
        </p:nvCxnSpPr>
        <p:spPr>
          <a:xfrm>
            <a:off x="6799765" y="5054428"/>
            <a:ext cx="0" cy="15498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460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2DF8EF-7991-403A-9B38-BCD1E37DF37F}"/>
              </a:ext>
            </a:extLst>
          </p:cNvPr>
          <p:cNvSpPr/>
          <p:nvPr/>
        </p:nvSpPr>
        <p:spPr>
          <a:xfrm>
            <a:off x="-350016" y="90959"/>
            <a:ext cx="3854652" cy="287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  고령자를 위한 센서 및 </a:t>
            </a:r>
            <a:r>
              <a:rPr lang="en-US" altLang="ko-KR" sz="1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AI</a:t>
            </a:r>
            <a:r>
              <a:rPr lang="ko-KR" altLang="en-US" sz="1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를 활용한 모바일 키오스크 </a:t>
            </a:r>
            <a:endParaRPr lang="en-US" altLang="ko-KR" sz="1000" dirty="0"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AD9225-2B29-4DEF-AAD2-035C93E872E9}"/>
              </a:ext>
            </a:extLst>
          </p:cNvPr>
          <p:cNvSpPr txBox="1"/>
          <p:nvPr/>
        </p:nvSpPr>
        <p:spPr>
          <a:xfrm>
            <a:off x="277264" y="399319"/>
            <a:ext cx="1326946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간편주문 모듈 개발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7B4EDDB-D9AC-4525-A829-8E2360645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364" y="0"/>
            <a:ext cx="890400" cy="89040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316D3F97-B3B7-4D1D-9455-6EE09760951B}"/>
              </a:ext>
            </a:extLst>
          </p:cNvPr>
          <p:cNvGrpSpPr/>
          <p:nvPr/>
        </p:nvGrpSpPr>
        <p:grpSpPr>
          <a:xfrm>
            <a:off x="4324036" y="1405591"/>
            <a:ext cx="2273065" cy="4276303"/>
            <a:chOff x="4419244" y="326694"/>
            <a:chExt cx="3133492" cy="5895019"/>
          </a:xfrm>
        </p:grpSpPr>
        <p:sp>
          <p:nvSpPr>
            <p:cNvPr id="27" name="모서리가 둥근 직사각형 4">
              <a:extLst>
                <a:ext uri="{FF2B5EF4-FFF2-40B4-BE49-F238E27FC236}">
                  <a16:creationId xmlns:a16="http://schemas.microsoft.com/office/drawing/2014/main" id="{140C9347-585A-494D-B8F4-3F15744346A9}"/>
                </a:ext>
              </a:extLst>
            </p:cNvPr>
            <p:cNvSpPr/>
            <p:nvPr/>
          </p:nvSpPr>
          <p:spPr>
            <a:xfrm>
              <a:off x="4419244" y="326694"/>
              <a:ext cx="3133492" cy="5895019"/>
            </a:xfrm>
            <a:prstGeom prst="roundRect">
              <a:avLst>
                <a:gd name="adj" fmla="val 7735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ko-KR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36BEB4A-7DE9-4E41-8B99-DC9C7353CED3}"/>
                </a:ext>
              </a:extLst>
            </p:cNvPr>
            <p:cNvSpPr/>
            <p:nvPr/>
          </p:nvSpPr>
          <p:spPr>
            <a:xfrm>
              <a:off x="4666941" y="567681"/>
              <a:ext cx="2638098" cy="4440023"/>
            </a:xfrm>
            <a:prstGeom prst="rect">
              <a:avLst/>
            </a:prstGeom>
            <a:noFill/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1665017A-1B90-4AC4-9BAB-1BF39C721AB3}"/>
                </a:ext>
              </a:extLst>
            </p:cNvPr>
            <p:cNvGrpSpPr/>
            <p:nvPr/>
          </p:nvGrpSpPr>
          <p:grpSpPr>
            <a:xfrm>
              <a:off x="5482551" y="5479567"/>
              <a:ext cx="1006878" cy="264020"/>
              <a:chOff x="1539276" y="5249546"/>
              <a:chExt cx="705693" cy="180224"/>
            </a:xfrm>
          </p:grpSpPr>
          <p:sp>
            <p:nvSpPr>
              <p:cNvPr id="34" name="모서리가 둥근 직사각형 8">
                <a:extLst>
                  <a:ext uri="{FF2B5EF4-FFF2-40B4-BE49-F238E27FC236}">
                    <a16:creationId xmlns:a16="http://schemas.microsoft.com/office/drawing/2014/main" id="{0B73284C-62DC-4BD7-8D4D-489A67A94DA2}"/>
                  </a:ext>
                </a:extLst>
              </p:cNvPr>
              <p:cNvSpPr/>
              <p:nvPr/>
            </p:nvSpPr>
            <p:spPr>
              <a:xfrm>
                <a:off x="1539276" y="5249546"/>
                <a:ext cx="705693" cy="180224"/>
              </a:xfrm>
              <a:prstGeom prst="roundRect">
                <a:avLst>
                  <a:gd name="adj" fmla="val 7735"/>
                </a:avLst>
              </a:prstGeom>
              <a:solidFill>
                <a:schemeClr val="bg1"/>
              </a:solidFill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FBD27DD8-0596-47DE-B241-87C4A6A54E2B}"/>
                  </a:ext>
                </a:extLst>
              </p:cNvPr>
              <p:cNvSpPr/>
              <p:nvPr/>
            </p:nvSpPr>
            <p:spPr>
              <a:xfrm>
                <a:off x="1617096" y="5320370"/>
                <a:ext cx="551674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EF221B4D-1D78-4064-811C-BF83561882E1}"/>
                </a:ext>
              </a:extLst>
            </p:cNvPr>
            <p:cNvGrpSpPr/>
            <p:nvPr/>
          </p:nvGrpSpPr>
          <p:grpSpPr>
            <a:xfrm>
              <a:off x="5997279" y="4838901"/>
              <a:ext cx="114986" cy="111377"/>
              <a:chOff x="6315205" y="4732020"/>
              <a:chExt cx="114986" cy="11137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A0F7DC05-FB9D-4EB0-8BA7-1E2E00CBCA3A}"/>
                  </a:ext>
                </a:extLst>
              </p:cNvPr>
              <p:cNvSpPr/>
              <p:nvPr/>
            </p:nvSpPr>
            <p:spPr>
              <a:xfrm>
                <a:off x="6344648" y="4759524"/>
                <a:ext cx="62631" cy="5636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62643632-3662-498D-9D32-5862A40299FA}"/>
                  </a:ext>
                </a:extLst>
              </p:cNvPr>
              <p:cNvSpPr/>
              <p:nvPr/>
            </p:nvSpPr>
            <p:spPr>
              <a:xfrm>
                <a:off x="6315205" y="4732020"/>
                <a:ext cx="114986" cy="11137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</p:grpSp>
      <p:pic>
        <p:nvPicPr>
          <p:cNvPr id="41" name="그림 40" descr="표지판, 음식, 플레이트이(가) 표시된 사진&#10;&#10;자동 생성된 설명">
            <a:extLst>
              <a:ext uri="{FF2B5EF4-FFF2-40B4-BE49-F238E27FC236}">
                <a16:creationId xmlns:a16="http://schemas.microsoft.com/office/drawing/2014/main" id="{6C8DB3EE-8F3B-4077-B6D0-6EFFEABBE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562" y="2825082"/>
            <a:ext cx="1193974" cy="1116000"/>
          </a:xfrm>
          <a:prstGeom prst="rect">
            <a:avLst/>
          </a:prstGeom>
        </p:spPr>
      </p:pic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220E36A-B4E5-4C80-8F2E-BCC10B6479A8}"/>
              </a:ext>
            </a:extLst>
          </p:cNvPr>
          <p:cNvCxnSpPr>
            <a:cxnSpLocks/>
          </p:cNvCxnSpPr>
          <p:nvPr/>
        </p:nvCxnSpPr>
        <p:spPr>
          <a:xfrm>
            <a:off x="5746901" y="4698741"/>
            <a:ext cx="116354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19F3715-4B96-45B3-B96B-E1903858AB5B}"/>
              </a:ext>
            </a:extLst>
          </p:cNvPr>
          <p:cNvSpPr txBox="1"/>
          <p:nvPr/>
        </p:nvSpPr>
        <p:spPr>
          <a:xfrm>
            <a:off x="6910444" y="4544852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>
                <a:latin typeface="Arial" panose="020B0604020202020204" pitchFamily="34" charset="0"/>
                <a:cs typeface="Arial" panose="020B0604020202020204" pitchFamily="34" charset="0"/>
              </a:rPr>
              <a:t>Camera</a:t>
            </a:r>
            <a:endParaRPr kumimoji="1" lang="ko-Kore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21283E76-426F-4962-AF6D-DFA731D63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908" y="2514704"/>
            <a:ext cx="2388471" cy="2058076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6BB5E07-61C9-4488-B99A-1B4D1C7C6D2D}"/>
              </a:ext>
            </a:extLst>
          </p:cNvPr>
          <p:cNvCxnSpPr/>
          <p:nvPr/>
        </p:nvCxnSpPr>
        <p:spPr>
          <a:xfrm flipH="1" flipV="1">
            <a:off x="2603715" y="2665708"/>
            <a:ext cx="2856853" cy="201308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5DE5537-E7D6-46D1-A75B-EF726637A821}"/>
              </a:ext>
            </a:extLst>
          </p:cNvPr>
          <p:cNvCxnSpPr>
            <a:cxnSpLocks/>
            <a:stCxn id="38" idx="2"/>
            <a:endCxn id="47" idx="4"/>
          </p:cNvCxnSpPr>
          <p:nvPr/>
        </p:nvCxnSpPr>
        <p:spPr>
          <a:xfrm flipH="1" flipV="1">
            <a:off x="2619214" y="3798135"/>
            <a:ext cx="2849544" cy="92105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106568C4-258F-4528-A959-B5B453CB5B6C}"/>
              </a:ext>
            </a:extLst>
          </p:cNvPr>
          <p:cNvSpPr/>
          <p:nvPr/>
        </p:nvSpPr>
        <p:spPr>
          <a:xfrm>
            <a:off x="2541722" y="2665708"/>
            <a:ext cx="154983" cy="1132427"/>
          </a:xfrm>
          <a:prstGeom prst="ellipse">
            <a:avLst/>
          </a:prstGeom>
          <a:solidFill>
            <a:srgbClr val="E69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D1BC3548-28E7-4A08-B86D-A168688486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6221" y="2385402"/>
            <a:ext cx="655774" cy="560612"/>
          </a:xfrm>
          <a:prstGeom prst="rect">
            <a:avLst/>
          </a:prstGeom>
        </p:spPr>
      </p:pic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65B3097-C981-43E1-A42E-7EC6E94AF0F8}"/>
              </a:ext>
            </a:extLst>
          </p:cNvPr>
          <p:cNvCxnSpPr>
            <a:cxnSpLocks/>
          </p:cNvCxnSpPr>
          <p:nvPr/>
        </p:nvCxnSpPr>
        <p:spPr>
          <a:xfrm>
            <a:off x="9318966" y="2588218"/>
            <a:ext cx="0" cy="15498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BE60D65-F924-4057-A74B-F73FB13EDE5A}"/>
              </a:ext>
            </a:extLst>
          </p:cNvPr>
          <p:cNvSpPr/>
          <p:nvPr/>
        </p:nvSpPr>
        <p:spPr>
          <a:xfrm>
            <a:off x="8603608" y="2481280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A.I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824E78F-B459-4F38-A6A6-0B0E06EDD15C}"/>
              </a:ext>
            </a:extLst>
          </p:cNvPr>
          <p:cNvSpPr/>
          <p:nvPr/>
        </p:nvSpPr>
        <p:spPr>
          <a:xfrm>
            <a:off x="8589032" y="2463968"/>
            <a:ext cx="495946" cy="403481"/>
          </a:xfrm>
          <a:prstGeom prst="round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551072-44AB-4756-9C5F-A3DC0DB90840}"/>
              </a:ext>
            </a:extLst>
          </p:cNvPr>
          <p:cNvSpPr txBox="1"/>
          <p:nvPr/>
        </p:nvSpPr>
        <p:spPr>
          <a:xfrm>
            <a:off x="7452499" y="3296214"/>
            <a:ext cx="3813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 Conversion of Order Systems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 Elderly Using Hardware Camera</a:t>
            </a:r>
            <a:endParaRPr kumimoji="1"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26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2DF8EF-7991-403A-9B38-BCD1E37DF37F}"/>
              </a:ext>
            </a:extLst>
          </p:cNvPr>
          <p:cNvSpPr/>
          <p:nvPr/>
        </p:nvSpPr>
        <p:spPr>
          <a:xfrm>
            <a:off x="-350016" y="90959"/>
            <a:ext cx="3854652" cy="287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  고령자를 위한 센서 및 </a:t>
            </a:r>
            <a:r>
              <a:rPr lang="en-US" altLang="ko-KR" sz="1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AI</a:t>
            </a:r>
            <a:r>
              <a:rPr lang="ko-KR" altLang="en-US" sz="1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를 활용한 모바일 키오스크 </a:t>
            </a:r>
            <a:endParaRPr lang="en-US" altLang="ko-KR" sz="1000" dirty="0"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AD9225-2B29-4DEF-AAD2-035C93E872E9}"/>
              </a:ext>
            </a:extLst>
          </p:cNvPr>
          <p:cNvSpPr txBox="1"/>
          <p:nvPr/>
        </p:nvSpPr>
        <p:spPr>
          <a:xfrm>
            <a:off x="277264" y="399319"/>
            <a:ext cx="1326946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간편주문 모듈 개발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7B4EDDB-D9AC-4525-A829-8E2360645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364" y="0"/>
            <a:ext cx="890400" cy="890400"/>
          </a:xfrm>
          <a:prstGeom prst="rect">
            <a:avLst/>
          </a:prstGeom>
        </p:spPr>
      </p:pic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65B3097-C981-43E1-A42E-7EC6E94AF0F8}"/>
              </a:ext>
            </a:extLst>
          </p:cNvPr>
          <p:cNvCxnSpPr>
            <a:cxnSpLocks/>
          </p:cNvCxnSpPr>
          <p:nvPr/>
        </p:nvCxnSpPr>
        <p:spPr>
          <a:xfrm>
            <a:off x="9042408" y="2785578"/>
            <a:ext cx="0" cy="27809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877CD1B0-303C-4359-8995-E4B87E096F13}"/>
              </a:ext>
            </a:extLst>
          </p:cNvPr>
          <p:cNvGrpSpPr/>
          <p:nvPr/>
        </p:nvGrpSpPr>
        <p:grpSpPr>
          <a:xfrm>
            <a:off x="1336951" y="1473714"/>
            <a:ext cx="4829862" cy="4198778"/>
            <a:chOff x="1336951" y="1473714"/>
            <a:chExt cx="4829862" cy="419877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E8D0C70-CAB0-436C-8F5C-10A7BE36C87F}"/>
                </a:ext>
              </a:extLst>
            </p:cNvPr>
            <p:cNvGrpSpPr/>
            <p:nvPr/>
          </p:nvGrpSpPr>
          <p:grpSpPr>
            <a:xfrm>
              <a:off x="1336951" y="1473714"/>
              <a:ext cx="2231857" cy="4198778"/>
              <a:chOff x="669740" y="1489212"/>
              <a:chExt cx="2231857" cy="4198778"/>
            </a:xfrm>
          </p:grpSpPr>
          <p:sp>
            <p:nvSpPr>
              <p:cNvPr id="73" name="모서리가 둥근 직사각형 4">
                <a:extLst>
                  <a:ext uri="{FF2B5EF4-FFF2-40B4-BE49-F238E27FC236}">
                    <a16:creationId xmlns:a16="http://schemas.microsoft.com/office/drawing/2014/main" id="{EAA1300F-3355-47FC-93E7-316C53ADBD66}"/>
                  </a:ext>
                </a:extLst>
              </p:cNvPr>
              <p:cNvSpPr/>
              <p:nvPr/>
            </p:nvSpPr>
            <p:spPr>
              <a:xfrm>
                <a:off x="669740" y="1489212"/>
                <a:ext cx="2231857" cy="4198778"/>
              </a:xfrm>
              <a:prstGeom prst="roundRect">
                <a:avLst>
                  <a:gd name="adj" fmla="val 7735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ko-KR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DFEA7538-F48F-479D-8BF0-CB4C74BA8276}"/>
                  </a:ext>
                </a:extLst>
              </p:cNvPr>
              <p:cNvSpPr/>
              <p:nvPr/>
            </p:nvSpPr>
            <p:spPr>
              <a:xfrm>
                <a:off x="827818" y="1661440"/>
                <a:ext cx="1879008" cy="3162445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BF3C68C3-1695-47B3-BBFE-E514235B529A}"/>
                  </a:ext>
                </a:extLst>
              </p:cNvPr>
              <p:cNvGrpSpPr/>
              <p:nvPr/>
            </p:nvGrpSpPr>
            <p:grpSpPr>
              <a:xfrm>
                <a:off x="1408743" y="5159973"/>
                <a:ext cx="717158" cy="188051"/>
                <a:chOff x="1539276" y="5249546"/>
                <a:chExt cx="705693" cy="180224"/>
              </a:xfrm>
            </p:grpSpPr>
            <p:sp>
              <p:nvSpPr>
                <p:cNvPr id="76" name="모서리가 둥근 직사각형 8">
                  <a:extLst>
                    <a:ext uri="{FF2B5EF4-FFF2-40B4-BE49-F238E27FC236}">
                      <a16:creationId xmlns:a16="http://schemas.microsoft.com/office/drawing/2014/main" id="{016C8C6A-CE91-4ABC-A0B6-D047AE65F68E}"/>
                    </a:ext>
                  </a:extLst>
                </p:cNvPr>
                <p:cNvSpPr/>
                <p:nvPr/>
              </p:nvSpPr>
              <p:spPr>
                <a:xfrm>
                  <a:off x="1539276" y="5249546"/>
                  <a:ext cx="705693" cy="180224"/>
                </a:xfrm>
                <a:prstGeom prst="roundRect">
                  <a:avLst>
                    <a:gd name="adj" fmla="val 7735"/>
                  </a:avLst>
                </a:prstGeom>
                <a:solidFill>
                  <a:schemeClr val="bg1"/>
                </a:solidFill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3E233789-C101-402D-92C6-A7ED62A49CFD}"/>
                    </a:ext>
                  </a:extLst>
                </p:cNvPr>
                <p:cNvSpPr/>
                <p:nvPr/>
              </p:nvSpPr>
              <p:spPr>
                <a:xfrm>
                  <a:off x="1617096" y="5320370"/>
                  <a:ext cx="551674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2E9A23B-8EA6-4550-9A21-5EAF5A3B06AD}"/>
                  </a:ext>
                </a:extLst>
              </p:cNvPr>
              <p:cNvSpPr txBox="1"/>
              <p:nvPr/>
            </p:nvSpPr>
            <p:spPr>
              <a:xfrm>
                <a:off x="813772" y="3243571"/>
                <a:ext cx="1904873" cy="219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1400"/>
                  <a:t>아메리카노</a:t>
                </a:r>
                <a:endParaRPr kumimoji="1" lang="en-US" altLang="ko-KR" sz="1400"/>
              </a:p>
            </p:txBody>
          </p:sp>
          <p:pic>
            <p:nvPicPr>
              <p:cNvPr id="79" name="그림 78">
                <a:extLst>
                  <a:ext uri="{FF2B5EF4-FFF2-40B4-BE49-F238E27FC236}">
                    <a16:creationId xmlns:a16="http://schemas.microsoft.com/office/drawing/2014/main" id="{A3C043BD-980B-4BC4-A33F-8C1295E5BC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4675" y="2285545"/>
                <a:ext cx="1003069" cy="856029"/>
              </a:xfrm>
              <a:prstGeom prst="rect">
                <a:avLst/>
              </a:prstGeom>
            </p:spPr>
          </p:pic>
          <p:sp>
            <p:nvSpPr>
              <p:cNvPr id="80" name="모서리가 둥근 직사각형 3">
                <a:extLst>
                  <a:ext uri="{FF2B5EF4-FFF2-40B4-BE49-F238E27FC236}">
                    <a16:creationId xmlns:a16="http://schemas.microsoft.com/office/drawing/2014/main" id="{3758F07E-E25C-4AAE-AC16-061067EDFFD5}"/>
                  </a:ext>
                </a:extLst>
              </p:cNvPr>
              <p:cNvSpPr/>
              <p:nvPr/>
            </p:nvSpPr>
            <p:spPr>
              <a:xfrm>
                <a:off x="1264675" y="3982817"/>
                <a:ext cx="1003070" cy="302730"/>
              </a:xfrm>
              <a:prstGeom prst="roundRect">
                <a:avLst>
                  <a:gd name="adj" fmla="val 3147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81" name="모서리가 둥근 직사각형 24">
                <a:extLst>
                  <a:ext uri="{FF2B5EF4-FFF2-40B4-BE49-F238E27FC236}">
                    <a16:creationId xmlns:a16="http://schemas.microsoft.com/office/drawing/2014/main" id="{23996DAB-177A-487E-8F82-027D94F11537}"/>
                  </a:ext>
                </a:extLst>
              </p:cNvPr>
              <p:cNvSpPr/>
              <p:nvPr/>
            </p:nvSpPr>
            <p:spPr>
              <a:xfrm>
                <a:off x="1264675" y="4392272"/>
                <a:ext cx="1003070" cy="302730"/>
              </a:xfrm>
              <a:prstGeom prst="roundRect">
                <a:avLst>
                  <a:gd name="adj" fmla="val 3147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37D49C9-BBAB-419C-AE0D-C7097AA8557C}"/>
                  </a:ext>
                </a:extLst>
              </p:cNvPr>
              <p:cNvSpPr txBox="1"/>
              <p:nvPr/>
            </p:nvSpPr>
            <p:spPr>
              <a:xfrm>
                <a:off x="1349995" y="4013156"/>
                <a:ext cx="8146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1100" dirty="0"/>
                  <a:t>주문하기</a:t>
                </a:r>
                <a:endParaRPr kumimoji="1" lang="en-US" altLang="ko-KR" sz="11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F68A9BF-3505-483D-A76C-14548F53F1EA}"/>
                  </a:ext>
                </a:extLst>
              </p:cNvPr>
              <p:cNvSpPr txBox="1"/>
              <p:nvPr/>
            </p:nvSpPr>
            <p:spPr>
              <a:xfrm>
                <a:off x="1288865" y="4450457"/>
                <a:ext cx="96170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900" dirty="0"/>
                  <a:t>다른 메뉴 보기</a:t>
                </a:r>
                <a:endParaRPr kumimoji="1" lang="en-US" altLang="ko-KR" sz="90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92AF4BC-FA19-40D3-A55F-6D5B65493F49}"/>
                  </a:ext>
                </a:extLst>
              </p:cNvPr>
              <p:cNvSpPr txBox="1"/>
              <p:nvPr/>
            </p:nvSpPr>
            <p:spPr>
              <a:xfrm>
                <a:off x="1388737" y="3453350"/>
                <a:ext cx="7371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4,200</a:t>
                </a:r>
                <a:r>
                  <a:rPr kumimoji="1" lang="ko-KR" altLang="en-US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원</a:t>
                </a:r>
                <a:endParaRPr kumimoji="1"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97DC5DC-8598-4E9C-A0F9-9450D738EA03}"/>
                </a:ext>
              </a:extLst>
            </p:cNvPr>
            <p:cNvGrpSpPr/>
            <p:nvPr/>
          </p:nvGrpSpPr>
          <p:grpSpPr>
            <a:xfrm>
              <a:off x="3934956" y="1473714"/>
              <a:ext cx="2231857" cy="4198778"/>
              <a:chOff x="3492853" y="1489212"/>
              <a:chExt cx="2231857" cy="4198778"/>
            </a:xfrm>
          </p:grpSpPr>
          <p:sp>
            <p:nvSpPr>
              <p:cNvPr id="85" name="모서리가 둥근 직사각형 34">
                <a:extLst>
                  <a:ext uri="{FF2B5EF4-FFF2-40B4-BE49-F238E27FC236}">
                    <a16:creationId xmlns:a16="http://schemas.microsoft.com/office/drawing/2014/main" id="{F03809FE-A256-44F2-A7F0-6D290A5DACFC}"/>
                  </a:ext>
                </a:extLst>
              </p:cNvPr>
              <p:cNvSpPr/>
              <p:nvPr/>
            </p:nvSpPr>
            <p:spPr>
              <a:xfrm>
                <a:off x="3492853" y="1489212"/>
                <a:ext cx="2231857" cy="4198778"/>
              </a:xfrm>
              <a:prstGeom prst="roundRect">
                <a:avLst>
                  <a:gd name="adj" fmla="val 7735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ko-KR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5F4981F0-7159-40F8-9E7F-04D6EBFF5587}"/>
                  </a:ext>
                </a:extLst>
              </p:cNvPr>
              <p:cNvSpPr/>
              <p:nvPr/>
            </p:nvSpPr>
            <p:spPr>
              <a:xfrm>
                <a:off x="3669277" y="1660857"/>
                <a:ext cx="1879008" cy="3162445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987B5A21-4291-4B0E-BE89-C474B24D6D76}"/>
                  </a:ext>
                </a:extLst>
              </p:cNvPr>
              <p:cNvGrpSpPr/>
              <p:nvPr/>
            </p:nvGrpSpPr>
            <p:grpSpPr>
              <a:xfrm>
                <a:off x="4250203" y="5159390"/>
                <a:ext cx="717158" cy="188051"/>
                <a:chOff x="1539276" y="5249546"/>
                <a:chExt cx="705693" cy="180224"/>
              </a:xfrm>
            </p:grpSpPr>
            <p:sp>
              <p:nvSpPr>
                <p:cNvPr id="88" name="모서리가 둥근 직사각형 37">
                  <a:extLst>
                    <a:ext uri="{FF2B5EF4-FFF2-40B4-BE49-F238E27FC236}">
                      <a16:creationId xmlns:a16="http://schemas.microsoft.com/office/drawing/2014/main" id="{19039F44-E143-4E36-AAC8-64D1A799E347}"/>
                    </a:ext>
                  </a:extLst>
                </p:cNvPr>
                <p:cNvSpPr/>
                <p:nvPr/>
              </p:nvSpPr>
              <p:spPr>
                <a:xfrm>
                  <a:off x="1539276" y="5249546"/>
                  <a:ext cx="705693" cy="180224"/>
                </a:xfrm>
                <a:prstGeom prst="roundRect">
                  <a:avLst>
                    <a:gd name="adj" fmla="val 7735"/>
                  </a:avLst>
                </a:prstGeom>
                <a:solidFill>
                  <a:schemeClr val="bg1"/>
                </a:solidFill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4A72698E-7058-4353-B122-8902ADD2FEEB}"/>
                    </a:ext>
                  </a:extLst>
                </p:cNvPr>
                <p:cNvSpPr/>
                <p:nvPr/>
              </p:nvSpPr>
              <p:spPr>
                <a:xfrm>
                  <a:off x="1617096" y="5320370"/>
                  <a:ext cx="551674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59862DF-B0B5-4CCE-A5CB-9875A3B05D30}"/>
                  </a:ext>
                </a:extLst>
              </p:cNvPr>
              <p:cNvSpPr txBox="1"/>
              <p:nvPr/>
            </p:nvSpPr>
            <p:spPr>
              <a:xfrm>
                <a:off x="3655230" y="3227110"/>
                <a:ext cx="1904873" cy="219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1400"/>
                  <a:t>아메리카노</a:t>
                </a:r>
                <a:endParaRPr kumimoji="1" lang="en-US" altLang="ko-KR" sz="1400"/>
              </a:p>
            </p:txBody>
          </p:sp>
          <p:pic>
            <p:nvPicPr>
              <p:cNvPr id="91" name="그림 90">
                <a:extLst>
                  <a:ext uri="{FF2B5EF4-FFF2-40B4-BE49-F238E27FC236}">
                    <a16:creationId xmlns:a16="http://schemas.microsoft.com/office/drawing/2014/main" id="{2A6D4A7D-9A5C-427A-A1B0-281370CE56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6133" y="2273659"/>
                <a:ext cx="1003069" cy="856029"/>
              </a:xfrm>
              <a:prstGeom prst="rect">
                <a:avLst/>
              </a:prstGeom>
            </p:spPr>
          </p:pic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B7B0DE1-76D6-49E9-8DBB-F8EB7DCC0DD4}"/>
                  </a:ext>
                </a:extLst>
              </p:cNvPr>
              <p:cNvSpPr txBox="1"/>
              <p:nvPr/>
            </p:nvSpPr>
            <p:spPr>
              <a:xfrm>
                <a:off x="4239084" y="3422779"/>
                <a:ext cx="7371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4,200</a:t>
                </a:r>
                <a:r>
                  <a:rPr kumimoji="1" lang="ko-KR" altLang="en-US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원</a:t>
                </a:r>
                <a:endParaRPr kumimoji="1"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3859C37F-0C21-4042-B8DF-CA502C1656A6}"/>
                  </a:ext>
                </a:extLst>
              </p:cNvPr>
              <p:cNvSpPr txBox="1"/>
              <p:nvPr/>
            </p:nvSpPr>
            <p:spPr>
              <a:xfrm>
                <a:off x="4376619" y="4197571"/>
                <a:ext cx="40732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800" b="1" dirty="0"/>
                  <a:t>보통</a:t>
                </a:r>
                <a:endParaRPr kumimoji="1" lang="en-US" altLang="ko-KR" sz="800" b="1" dirty="0"/>
              </a:p>
            </p:txBody>
          </p:sp>
          <p:sp>
            <p:nvSpPr>
              <p:cNvPr id="94" name="모서리가 둥근 직사각형 49">
                <a:extLst>
                  <a:ext uri="{FF2B5EF4-FFF2-40B4-BE49-F238E27FC236}">
                    <a16:creationId xmlns:a16="http://schemas.microsoft.com/office/drawing/2014/main" id="{54F16F3C-903D-4A1F-9E85-F50E236DA56A}"/>
                  </a:ext>
                </a:extLst>
              </p:cNvPr>
              <p:cNvSpPr/>
              <p:nvPr/>
            </p:nvSpPr>
            <p:spPr>
              <a:xfrm>
                <a:off x="4277083" y="3829373"/>
                <a:ext cx="606396" cy="241138"/>
              </a:xfrm>
              <a:prstGeom prst="roundRect">
                <a:avLst>
                  <a:gd name="adj" fmla="val 43415"/>
                </a:avLst>
              </a:prstGeom>
              <a:solidFill>
                <a:srgbClr val="FFE003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95" name="모서리가 둥근 직사각형 50">
                <a:extLst>
                  <a:ext uri="{FF2B5EF4-FFF2-40B4-BE49-F238E27FC236}">
                    <a16:creationId xmlns:a16="http://schemas.microsoft.com/office/drawing/2014/main" id="{6DF49FCF-74E3-49F2-B8D2-80059026DDCF}"/>
                  </a:ext>
                </a:extLst>
              </p:cNvPr>
              <p:cNvSpPr/>
              <p:nvPr/>
            </p:nvSpPr>
            <p:spPr>
              <a:xfrm>
                <a:off x="4287558" y="4163717"/>
                <a:ext cx="606931" cy="241138"/>
              </a:xfrm>
              <a:prstGeom prst="roundRect">
                <a:avLst>
                  <a:gd name="adj" fmla="val 50000"/>
                </a:avLst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96" name="모서리가 둥근 직사각형 51">
                <a:extLst>
                  <a:ext uri="{FF2B5EF4-FFF2-40B4-BE49-F238E27FC236}">
                    <a16:creationId xmlns:a16="http://schemas.microsoft.com/office/drawing/2014/main" id="{ED972F36-A232-4E9A-9AB9-E7349457E774}"/>
                  </a:ext>
                </a:extLst>
              </p:cNvPr>
              <p:cNvSpPr/>
              <p:nvPr/>
            </p:nvSpPr>
            <p:spPr>
              <a:xfrm>
                <a:off x="4297257" y="4507340"/>
                <a:ext cx="611903" cy="241138"/>
              </a:xfrm>
              <a:prstGeom prst="roundRect">
                <a:avLst>
                  <a:gd name="adj" fmla="val 47516"/>
                </a:avLst>
              </a:prstGeom>
              <a:solidFill>
                <a:schemeClr val="tx1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12EA8E7-9AFC-4C37-9FB0-F97E4E2C0DE7}"/>
                  </a:ext>
                </a:extLst>
              </p:cNvPr>
              <p:cNvSpPr txBox="1"/>
              <p:nvPr/>
            </p:nvSpPr>
            <p:spPr>
              <a:xfrm>
                <a:off x="4288900" y="3867863"/>
                <a:ext cx="601023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800" b="1" dirty="0"/>
                  <a:t>달달하게</a:t>
                </a:r>
                <a:endParaRPr kumimoji="1" lang="en-US" altLang="ko-KR" sz="800" b="1" dirty="0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D78BC41-F8B4-476A-98CB-9F6F1401CA48}"/>
                  </a:ext>
                </a:extLst>
              </p:cNvPr>
              <p:cNvSpPr txBox="1"/>
              <p:nvPr/>
            </p:nvSpPr>
            <p:spPr>
              <a:xfrm>
                <a:off x="4305315" y="4530036"/>
                <a:ext cx="60693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800" b="1" dirty="0">
                    <a:solidFill>
                      <a:schemeClr val="bg1">
                        <a:lumMod val="95000"/>
                      </a:schemeClr>
                    </a:solidFill>
                  </a:rPr>
                  <a:t>진하게</a:t>
                </a:r>
                <a:endParaRPr kumimoji="1" lang="en-US" altLang="ko-KR" sz="800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9DA613F-F745-4091-A94E-6E74A424D3AB}"/>
              </a:ext>
            </a:extLst>
          </p:cNvPr>
          <p:cNvGrpSpPr/>
          <p:nvPr/>
        </p:nvGrpSpPr>
        <p:grpSpPr>
          <a:xfrm>
            <a:off x="7899061" y="2570493"/>
            <a:ext cx="992578" cy="708622"/>
            <a:chOff x="7053654" y="872813"/>
            <a:chExt cx="1649363" cy="1177514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9660634-F2B2-4812-AC7A-9DB75374ADED}"/>
                </a:ext>
              </a:extLst>
            </p:cNvPr>
            <p:cNvSpPr txBox="1"/>
            <p:nvPr/>
          </p:nvSpPr>
          <p:spPr>
            <a:xfrm>
              <a:off x="7053654" y="872813"/>
              <a:ext cx="1649363" cy="421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050" dirty="0" err="1"/>
                <a:t>가나다라마다</a:t>
              </a:r>
              <a:endParaRPr kumimoji="1" lang="ko-KR" altLang="en-US" sz="105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B15A1D1-0C85-4772-9DEE-34E7461A89C3}"/>
                </a:ext>
              </a:extLst>
            </p:cNvPr>
            <p:cNvSpPr txBox="1"/>
            <p:nvPr/>
          </p:nvSpPr>
          <p:spPr>
            <a:xfrm>
              <a:off x="7246014" y="1692325"/>
              <a:ext cx="1329720" cy="358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800" dirty="0" err="1">
                  <a:solidFill>
                    <a:schemeClr val="bg1">
                      <a:lumMod val="85000"/>
                    </a:schemeClr>
                  </a:solidFill>
                </a:rPr>
                <a:t>가나다라마다</a:t>
              </a:r>
              <a:endParaRPr kumimoji="1" lang="ko-KR" altLang="en-US" sz="8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6625E14-CF2A-4872-8CB5-0F83D5DAA7F2}"/>
                </a:ext>
              </a:extLst>
            </p:cNvPr>
            <p:cNvSpPr txBox="1"/>
            <p:nvPr/>
          </p:nvSpPr>
          <p:spPr>
            <a:xfrm>
              <a:off x="7182085" y="1308753"/>
              <a:ext cx="1457577" cy="3835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가나다라마다</a:t>
              </a:r>
              <a:endParaRPr kumimoji="1"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02" name="그림 101">
            <a:extLst>
              <a:ext uri="{FF2B5EF4-FFF2-40B4-BE49-F238E27FC236}">
                <a16:creationId xmlns:a16="http://schemas.microsoft.com/office/drawing/2014/main" id="{8114D27D-B94B-433B-B4A2-F41774AF17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305" y="2479332"/>
            <a:ext cx="1028809" cy="890943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BD602636-ACC5-4C10-9AE4-C654285FEF32}"/>
              </a:ext>
            </a:extLst>
          </p:cNvPr>
          <p:cNvSpPr txBox="1"/>
          <p:nvPr/>
        </p:nvSpPr>
        <p:spPr>
          <a:xfrm>
            <a:off x="6942313" y="3789359"/>
            <a:ext cx="420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Simple and Intuitive UI / UX for Elderly</a:t>
            </a:r>
            <a:endParaRPr kumimoji="1"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36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2DF8EF-7991-403A-9B38-BCD1E37DF37F}"/>
              </a:ext>
            </a:extLst>
          </p:cNvPr>
          <p:cNvSpPr/>
          <p:nvPr/>
        </p:nvSpPr>
        <p:spPr>
          <a:xfrm>
            <a:off x="-350016" y="90959"/>
            <a:ext cx="3854652" cy="287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  고령자를 위한 센서 및 </a:t>
            </a:r>
            <a:r>
              <a:rPr lang="en-US" altLang="ko-KR" sz="1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AI</a:t>
            </a:r>
            <a:r>
              <a:rPr lang="ko-KR" altLang="en-US" sz="1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를 활용한 모바일 키오스크 </a:t>
            </a:r>
            <a:endParaRPr lang="en-US" altLang="ko-KR" sz="1000" dirty="0"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AD9225-2B29-4DEF-AAD2-035C93E872E9}"/>
              </a:ext>
            </a:extLst>
          </p:cNvPr>
          <p:cNvSpPr txBox="1"/>
          <p:nvPr/>
        </p:nvSpPr>
        <p:spPr>
          <a:xfrm>
            <a:off x="277264" y="399319"/>
            <a:ext cx="1326946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간편주문 모듈 개발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7B4EDDB-D9AC-4525-A829-8E2360645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364" y="0"/>
            <a:ext cx="890400" cy="89040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316D3F97-B3B7-4D1D-9455-6EE09760951B}"/>
              </a:ext>
            </a:extLst>
          </p:cNvPr>
          <p:cNvGrpSpPr/>
          <p:nvPr/>
        </p:nvGrpSpPr>
        <p:grpSpPr>
          <a:xfrm>
            <a:off x="2636637" y="1434950"/>
            <a:ext cx="2273065" cy="4276303"/>
            <a:chOff x="4419244" y="326694"/>
            <a:chExt cx="3133492" cy="5895019"/>
          </a:xfrm>
        </p:grpSpPr>
        <p:sp>
          <p:nvSpPr>
            <p:cNvPr id="27" name="모서리가 둥근 직사각형 4">
              <a:extLst>
                <a:ext uri="{FF2B5EF4-FFF2-40B4-BE49-F238E27FC236}">
                  <a16:creationId xmlns:a16="http://schemas.microsoft.com/office/drawing/2014/main" id="{140C9347-585A-494D-B8F4-3F15744346A9}"/>
                </a:ext>
              </a:extLst>
            </p:cNvPr>
            <p:cNvSpPr/>
            <p:nvPr/>
          </p:nvSpPr>
          <p:spPr>
            <a:xfrm>
              <a:off x="4419244" y="326694"/>
              <a:ext cx="3133492" cy="5895019"/>
            </a:xfrm>
            <a:prstGeom prst="roundRect">
              <a:avLst>
                <a:gd name="adj" fmla="val 7735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ko-KR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36BEB4A-7DE9-4E41-8B99-DC9C7353CED3}"/>
                </a:ext>
              </a:extLst>
            </p:cNvPr>
            <p:cNvSpPr/>
            <p:nvPr/>
          </p:nvSpPr>
          <p:spPr>
            <a:xfrm>
              <a:off x="4666941" y="567681"/>
              <a:ext cx="2638098" cy="4440023"/>
            </a:xfrm>
            <a:prstGeom prst="rect">
              <a:avLst/>
            </a:prstGeom>
            <a:noFill/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1665017A-1B90-4AC4-9BAB-1BF39C721AB3}"/>
                </a:ext>
              </a:extLst>
            </p:cNvPr>
            <p:cNvGrpSpPr/>
            <p:nvPr/>
          </p:nvGrpSpPr>
          <p:grpSpPr>
            <a:xfrm>
              <a:off x="5482551" y="5479567"/>
              <a:ext cx="1006878" cy="264020"/>
              <a:chOff x="1539276" y="5249546"/>
              <a:chExt cx="705693" cy="180224"/>
            </a:xfrm>
          </p:grpSpPr>
          <p:sp>
            <p:nvSpPr>
              <p:cNvPr id="34" name="모서리가 둥근 직사각형 8">
                <a:extLst>
                  <a:ext uri="{FF2B5EF4-FFF2-40B4-BE49-F238E27FC236}">
                    <a16:creationId xmlns:a16="http://schemas.microsoft.com/office/drawing/2014/main" id="{0B73284C-62DC-4BD7-8D4D-489A67A94DA2}"/>
                  </a:ext>
                </a:extLst>
              </p:cNvPr>
              <p:cNvSpPr/>
              <p:nvPr/>
            </p:nvSpPr>
            <p:spPr>
              <a:xfrm>
                <a:off x="1539276" y="5249546"/>
                <a:ext cx="705693" cy="180224"/>
              </a:xfrm>
              <a:prstGeom prst="roundRect">
                <a:avLst>
                  <a:gd name="adj" fmla="val 7735"/>
                </a:avLst>
              </a:prstGeom>
              <a:solidFill>
                <a:schemeClr val="bg1"/>
              </a:solidFill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FBD27DD8-0596-47DE-B241-87C4A6A54E2B}"/>
                  </a:ext>
                </a:extLst>
              </p:cNvPr>
              <p:cNvSpPr/>
              <p:nvPr/>
            </p:nvSpPr>
            <p:spPr>
              <a:xfrm>
                <a:off x="1617096" y="5320370"/>
                <a:ext cx="551674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EF221B4D-1D78-4064-811C-BF83561882E1}"/>
                </a:ext>
              </a:extLst>
            </p:cNvPr>
            <p:cNvGrpSpPr/>
            <p:nvPr/>
          </p:nvGrpSpPr>
          <p:grpSpPr>
            <a:xfrm>
              <a:off x="5997279" y="4838901"/>
              <a:ext cx="114986" cy="111377"/>
              <a:chOff x="6315205" y="4732020"/>
              <a:chExt cx="114986" cy="11137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A0F7DC05-FB9D-4EB0-8BA7-1E2E00CBCA3A}"/>
                  </a:ext>
                </a:extLst>
              </p:cNvPr>
              <p:cNvSpPr/>
              <p:nvPr/>
            </p:nvSpPr>
            <p:spPr>
              <a:xfrm>
                <a:off x="6344648" y="4759524"/>
                <a:ext cx="62631" cy="5636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62643632-3662-498D-9D32-5862A40299FA}"/>
                  </a:ext>
                </a:extLst>
              </p:cNvPr>
              <p:cNvSpPr/>
              <p:nvPr/>
            </p:nvSpPr>
            <p:spPr>
              <a:xfrm>
                <a:off x="6315205" y="4732020"/>
                <a:ext cx="114986" cy="11137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</p:grpSp>
      <p:pic>
        <p:nvPicPr>
          <p:cNvPr id="41" name="그림 40" descr="표지판, 음식, 플레이트이(가) 표시된 사진&#10;&#10;자동 생성된 설명">
            <a:extLst>
              <a:ext uri="{FF2B5EF4-FFF2-40B4-BE49-F238E27FC236}">
                <a16:creationId xmlns:a16="http://schemas.microsoft.com/office/drawing/2014/main" id="{6C8DB3EE-8F3B-4077-B6D0-6EFFEABBE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163" y="2662181"/>
            <a:ext cx="1193974" cy="11160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70551072-44AB-4756-9C5F-A3DC0DB90840}"/>
              </a:ext>
            </a:extLst>
          </p:cNvPr>
          <p:cNvSpPr txBox="1"/>
          <p:nvPr/>
        </p:nvSpPr>
        <p:spPr>
          <a:xfrm>
            <a:off x="6362784" y="3485793"/>
            <a:ext cx="38666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Ordering Assistance and Guide Services</a:t>
            </a:r>
          </a:p>
          <a:p>
            <a:pPr algn="ctr"/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Voice</a:t>
            </a:r>
            <a:endParaRPr kumimoji="1"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A2EB579-9336-4225-8687-7DD9BD8300FC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2216727" y="1475053"/>
            <a:ext cx="79961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F04D4F8-01D0-4200-BDEC-A2BB3BFB173E}"/>
              </a:ext>
            </a:extLst>
          </p:cNvPr>
          <p:cNvSpPr txBox="1"/>
          <p:nvPr/>
        </p:nvSpPr>
        <p:spPr>
          <a:xfrm>
            <a:off x="1687415" y="1321164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b="1" dirty="0"/>
              <a:t>MIC</a:t>
            </a:r>
            <a:endParaRPr kumimoji="1" lang="ko-Kore-KR" altLang="en-US" sz="1400" b="1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58DF6BD-85B7-4C17-8B35-A097D907B0E1}"/>
              </a:ext>
            </a:extLst>
          </p:cNvPr>
          <p:cNvCxnSpPr>
            <a:cxnSpLocks/>
          </p:cNvCxnSpPr>
          <p:nvPr/>
        </p:nvCxnSpPr>
        <p:spPr>
          <a:xfrm>
            <a:off x="4059502" y="1579311"/>
            <a:ext cx="121170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3F6FD50-A0D2-43AE-A6C3-DC581630A3C1}"/>
              </a:ext>
            </a:extLst>
          </p:cNvPr>
          <p:cNvSpPr txBox="1"/>
          <p:nvPr/>
        </p:nvSpPr>
        <p:spPr>
          <a:xfrm>
            <a:off x="5329612" y="1425422"/>
            <a:ext cx="861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b="1" dirty="0"/>
              <a:t>Speaker</a:t>
            </a:r>
            <a:endParaRPr kumimoji="1" lang="ko-Kore-KR" altLang="en-US" sz="1400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D34AA6A-F87E-4824-A215-8F42358FABAD}"/>
              </a:ext>
            </a:extLst>
          </p:cNvPr>
          <p:cNvGrpSpPr/>
          <p:nvPr/>
        </p:nvGrpSpPr>
        <p:grpSpPr>
          <a:xfrm>
            <a:off x="7467997" y="2515468"/>
            <a:ext cx="1584400" cy="703586"/>
            <a:chOff x="5971660" y="4782710"/>
            <a:chExt cx="1584400" cy="703586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36A958D2-9ED9-4A73-9C42-EC5FE1A5B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71660" y="4782710"/>
              <a:ext cx="828105" cy="703586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60AEA005-E278-4F4E-8512-597E8747A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67020" y="4858434"/>
              <a:ext cx="589040" cy="495098"/>
            </a:xfrm>
            <a:prstGeom prst="rect">
              <a:avLst/>
            </a:prstGeom>
          </p:spPr>
        </p:pic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E464DD70-562A-481D-B4A4-2B196F1883A8}"/>
                </a:ext>
              </a:extLst>
            </p:cNvPr>
            <p:cNvCxnSpPr>
              <a:cxnSpLocks/>
            </p:cNvCxnSpPr>
            <p:nvPr/>
          </p:nvCxnSpPr>
          <p:spPr>
            <a:xfrm>
              <a:off x="6799765" y="5054428"/>
              <a:ext cx="0" cy="154983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5792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2DF8EF-7991-403A-9B38-BCD1E37DF37F}"/>
              </a:ext>
            </a:extLst>
          </p:cNvPr>
          <p:cNvSpPr/>
          <p:nvPr/>
        </p:nvSpPr>
        <p:spPr>
          <a:xfrm>
            <a:off x="-350016" y="90959"/>
            <a:ext cx="3854652" cy="287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  고령자를 위한 센서 및 </a:t>
            </a:r>
            <a:r>
              <a:rPr lang="en-US" altLang="ko-KR" sz="1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AI</a:t>
            </a:r>
            <a:r>
              <a:rPr lang="ko-KR" altLang="en-US" sz="1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를 활용한 모바일 키오스크 </a:t>
            </a:r>
            <a:endParaRPr lang="en-US" altLang="ko-KR" sz="1000" dirty="0"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AD9225-2B29-4DEF-AAD2-035C93E872E9}"/>
              </a:ext>
            </a:extLst>
          </p:cNvPr>
          <p:cNvSpPr txBox="1"/>
          <p:nvPr/>
        </p:nvSpPr>
        <p:spPr>
          <a:xfrm>
            <a:off x="277264" y="399319"/>
            <a:ext cx="1326946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간편주문 모듈 개발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7B4EDDB-D9AC-4525-A829-8E2360645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364" y="0"/>
            <a:ext cx="890400" cy="89040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316D3F97-B3B7-4D1D-9455-6EE09760951B}"/>
              </a:ext>
            </a:extLst>
          </p:cNvPr>
          <p:cNvGrpSpPr/>
          <p:nvPr/>
        </p:nvGrpSpPr>
        <p:grpSpPr>
          <a:xfrm>
            <a:off x="4318192" y="3429000"/>
            <a:ext cx="3571070" cy="6718232"/>
            <a:chOff x="4419244" y="326694"/>
            <a:chExt cx="3133492" cy="5895019"/>
          </a:xfrm>
        </p:grpSpPr>
        <p:sp>
          <p:nvSpPr>
            <p:cNvPr id="27" name="모서리가 둥근 직사각형 4">
              <a:extLst>
                <a:ext uri="{FF2B5EF4-FFF2-40B4-BE49-F238E27FC236}">
                  <a16:creationId xmlns:a16="http://schemas.microsoft.com/office/drawing/2014/main" id="{140C9347-585A-494D-B8F4-3F15744346A9}"/>
                </a:ext>
              </a:extLst>
            </p:cNvPr>
            <p:cNvSpPr/>
            <p:nvPr/>
          </p:nvSpPr>
          <p:spPr>
            <a:xfrm>
              <a:off x="4419244" y="326694"/>
              <a:ext cx="3133492" cy="5895019"/>
            </a:xfrm>
            <a:prstGeom prst="roundRect">
              <a:avLst>
                <a:gd name="adj" fmla="val 7735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ko-KR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36BEB4A-7DE9-4E41-8B99-DC9C7353CED3}"/>
                </a:ext>
              </a:extLst>
            </p:cNvPr>
            <p:cNvSpPr/>
            <p:nvPr/>
          </p:nvSpPr>
          <p:spPr>
            <a:xfrm>
              <a:off x="4666941" y="567681"/>
              <a:ext cx="2638098" cy="4440023"/>
            </a:xfrm>
            <a:prstGeom prst="rect">
              <a:avLst/>
            </a:prstGeom>
            <a:noFill/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1665017A-1B90-4AC4-9BAB-1BF39C721AB3}"/>
                </a:ext>
              </a:extLst>
            </p:cNvPr>
            <p:cNvGrpSpPr/>
            <p:nvPr/>
          </p:nvGrpSpPr>
          <p:grpSpPr>
            <a:xfrm>
              <a:off x="5482551" y="5479567"/>
              <a:ext cx="1006878" cy="264020"/>
              <a:chOff x="1539276" y="5249546"/>
              <a:chExt cx="705693" cy="180224"/>
            </a:xfrm>
          </p:grpSpPr>
          <p:sp>
            <p:nvSpPr>
              <p:cNvPr id="34" name="모서리가 둥근 직사각형 8">
                <a:extLst>
                  <a:ext uri="{FF2B5EF4-FFF2-40B4-BE49-F238E27FC236}">
                    <a16:creationId xmlns:a16="http://schemas.microsoft.com/office/drawing/2014/main" id="{0B73284C-62DC-4BD7-8D4D-489A67A94DA2}"/>
                  </a:ext>
                </a:extLst>
              </p:cNvPr>
              <p:cNvSpPr/>
              <p:nvPr/>
            </p:nvSpPr>
            <p:spPr>
              <a:xfrm>
                <a:off x="1539276" y="5249546"/>
                <a:ext cx="705693" cy="180224"/>
              </a:xfrm>
              <a:prstGeom prst="roundRect">
                <a:avLst>
                  <a:gd name="adj" fmla="val 7735"/>
                </a:avLst>
              </a:prstGeom>
              <a:solidFill>
                <a:schemeClr val="bg1"/>
              </a:solidFill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FBD27DD8-0596-47DE-B241-87C4A6A54E2B}"/>
                  </a:ext>
                </a:extLst>
              </p:cNvPr>
              <p:cNvSpPr/>
              <p:nvPr/>
            </p:nvSpPr>
            <p:spPr>
              <a:xfrm>
                <a:off x="1617096" y="5320370"/>
                <a:ext cx="551674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EF221B4D-1D78-4064-811C-BF83561882E1}"/>
                </a:ext>
              </a:extLst>
            </p:cNvPr>
            <p:cNvGrpSpPr/>
            <p:nvPr/>
          </p:nvGrpSpPr>
          <p:grpSpPr>
            <a:xfrm>
              <a:off x="5997279" y="4838901"/>
              <a:ext cx="114986" cy="111377"/>
              <a:chOff x="6315205" y="4732020"/>
              <a:chExt cx="114986" cy="11137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A0F7DC05-FB9D-4EB0-8BA7-1E2E00CBCA3A}"/>
                  </a:ext>
                </a:extLst>
              </p:cNvPr>
              <p:cNvSpPr/>
              <p:nvPr/>
            </p:nvSpPr>
            <p:spPr>
              <a:xfrm>
                <a:off x="6344648" y="4759524"/>
                <a:ext cx="62631" cy="5636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62643632-3662-498D-9D32-5862A40299FA}"/>
                  </a:ext>
                </a:extLst>
              </p:cNvPr>
              <p:cNvSpPr/>
              <p:nvPr/>
            </p:nvSpPr>
            <p:spPr>
              <a:xfrm>
                <a:off x="6315205" y="4732020"/>
                <a:ext cx="114986" cy="11137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</p:grpSp>
      <p:pic>
        <p:nvPicPr>
          <p:cNvPr id="41" name="그림 40" descr="표지판, 음식, 플레이트이(가) 표시된 사진&#10;&#10;자동 생성된 설명">
            <a:extLst>
              <a:ext uri="{FF2B5EF4-FFF2-40B4-BE49-F238E27FC236}">
                <a16:creationId xmlns:a16="http://schemas.microsoft.com/office/drawing/2014/main" id="{6C8DB3EE-8F3B-4077-B6D0-6EFFEABBE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577" y="4384200"/>
            <a:ext cx="1875778" cy="1753278"/>
          </a:xfrm>
          <a:prstGeom prst="rect">
            <a:avLst/>
          </a:prstGeom>
        </p:spPr>
      </p:pic>
      <p:pic>
        <p:nvPicPr>
          <p:cNvPr id="4" name="그림 3" descr="그리기, 시계이(가) 표시된 사진&#10;&#10;자동 생성된 설명">
            <a:extLst>
              <a:ext uri="{FF2B5EF4-FFF2-40B4-BE49-F238E27FC236}">
                <a16:creationId xmlns:a16="http://schemas.microsoft.com/office/drawing/2014/main" id="{367E925A-2B8D-4886-8FB2-7FD0677CC0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10" y="2804563"/>
            <a:ext cx="1217962" cy="1217962"/>
          </a:xfrm>
          <a:prstGeom prst="rect">
            <a:avLst/>
          </a:prstGeom>
        </p:spPr>
      </p:pic>
      <p:pic>
        <p:nvPicPr>
          <p:cNvPr id="6" name="그림 5" descr="그리기이(가) 표시된 사진&#10;&#10;자동 생성된 설명">
            <a:extLst>
              <a:ext uri="{FF2B5EF4-FFF2-40B4-BE49-F238E27FC236}">
                <a16:creationId xmlns:a16="http://schemas.microsoft.com/office/drawing/2014/main" id="{E9063622-6014-4EFA-88C0-1D47C1A07D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238" y="2804563"/>
            <a:ext cx="1248873" cy="12488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BB39D2-6223-4A01-AF5E-FA19BE8113E6}"/>
              </a:ext>
            </a:extLst>
          </p:cNvPr>
          <p:cNvSpPr txBox="1"/>
          <p:nvPr/>
        </p:nvSpPr>
        <p:spPr>
          <a:xfrm>
            <a:off x="1283293" y="4412478"/>
            <a:ext cx="185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Android Studio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FC7B76-B2F2-45BE-9E45-19A15D1C085E}"/>
              </a:ext>
            </a:extLst>
          </p:cNvPr>
          <p:cNvSpPr txBox="1"/>
          <p:nvPr/>
        </p:nvSpPr>
        <p:spPr>
          <a:xfrm>
            <a:off x="8802776" y="4412478"/>
            <a:ext cx="1859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Google</a:t>
            </a:r>
          </a:p>
          <a:p>
            <a:pPr algn="ctr"/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Speech-to-Text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0A657B05-B9DB-4BAD-93F2-469CA5F9DD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577" y="1163960"/>
            <a:ext cx="1780846" cy="157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38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598</Words>
  <Application>Microsoft Office PowerPoint</Application>
  <PresentationFormat>와이드스크린</PresentationFormat>
  <Paragraphs>152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HY헤드라인M</vt:lpstr>
      <vt:lpstr>Nanum Myeongjo</vt:lpstr>
      <vt:lpstr>돋움</vt:lpstr>
      <vt:lpstr>맑은 고딕</vt:lpstr>
      <vt:lpstr>메이플스토리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경석 오</dc:creator>
  <cp:lastModifiedBy>경석 오</cp:lastModifiedBy>
  <cp:revision>66</cp:revision>
  <dcterms:created xsi:type="dcterms:W3CDTF">2020-03-19T05:25:48Z</dcterms:created>
  <dcterms:modified xsi:type="dcterms:W3CDTF">2020-03-24T03:12:12Z</dcterms:modified>
</cp:coreProperties>
</file>