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12" userDrawn="1">
          <p15:clr>
            <a:srgbClr val="A4A3A4"/>
          </p15:clr>
        </p15:guide>
        <p15:guide id="2" pos="102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a:srgbClr val="3B2743"/>
    <a:srgbClr val="2D4A50"/>
    <a:srgbClr val="4F5C75"/>
    <a:srgbClr val="B0A38A"/>
    <a:srgbClr val="3E4176"/>
    <a:srgbClr val="2F5597"/>
    <a:srgbClr val="5D6DA9"/>
    <a:srgbClr val="99A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showGuides="1">
      <p:cViewPr varScale="1">
        <p:scale>
          <a:sx n="18" d="100"/>
          <a:sy n="18" d="100"/>
        </p:scale>
        <p:origin x="312" y="54"/>
      </p:cViewPr>
      <p:guideLst>
        <p:guide orient="horz" pos="13612"/>
        <p:guide pos="10209"/>
      </p:guideLst>
    </p:cSldViewPr>
  </p:slid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14" name="그림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20" name="그룹 19"/>
          <p:cNvGrpSpPr/>
          <p:nvPr userDrawn="1"/>
        </p:nvGrpSpPr>
        <p:grpSpPr>
          <a:xfrm>
            <a:off x="753035" y="5432613"/>
            <a:ext cx="15383436" cy="29368073"/>
            <a:chOff x="753035" y="5432613"/>
            <a:chExt cx="15383436" cy="29368073"/>
          </a:xfrm>
        </p:grpSpPr>
        <p:sp>
          <p:nvSpPr>
            <p:cNvPr id="15" name="직사각형 14"/>
            <p:cNvSpPr/>
            <p:nvPr userDrawn="1"/>
          </p:nvSpPr>
          <p:spPr>
            <a:xfrm>
              <a:off x="753035" y="5432613"/>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21" name="그림 20"/>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291444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3B2743"/>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3347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2D4A50"/>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280807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chemeClr val="tx1">
                <a:lumMod val="85000"/>
                <a:lumOff val="15000"/>
                <a:tint val="45000"/>
                <a:satMod val="400000"/>
              </a:scheme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4F5C75"/>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89078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pic>
        <p:nvPicPr>
          <p:cNvPr id="10" name="그림 9"/>
          <p:cNvPicPr>
            <a:picLocks noChangeAspect="1"/>
          </p:cNvPicPr>
          <p:nvPr userDrawn="1"/>
        </p:nvPicPr>
        <p:blipFill>
          <a:blip r:embed="rId2">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2579" y="0"/>
            <a:ext cx="32394129" cy="43200638"/>
          </a:xfrm>
          <a:prstGeom prst="rect">
            <a:avLst/>
          </a:prstGeom>
        </p:spPr>
      </p:pic>
      <p:sp>
        <p:nvSpPr>
          <p:cNvPr id="13" name="직사각형 12"/>
          <p:cNvSpPr/>
          <p:nvPr userDrawn="1"/>
        </p:nvSpPr>
        <p:spPr>
          <a:xfrm>
            <a:off x="0" y="0"/>
            <a:ext cx="32399288" cy="15759953"/>
          </a:xfrm>
          <a:prstGeom prst="rect">
            <a:avLst/>
          </a:prstGeom>
          <a:gradFill>
            <a:gsLst>
              <a:gs pos="0">
                <a:srgbClr val="002060">
                  <a:alpha val="45000"/>
                </a:srgbClr>
              </a:gs>
              <a:gs pos="100000">
                <a:srgbClr val="00206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p:cNvGrpSpPr/>
          <p:nvPr userDrawn="1"/>
        </p:nvGrpSpPr>
        <p:grpSpPr>
          <a:xfrm>
            <a:off x="753035" y="5109882"/>
            <a:ext cx="30928236" cy="37230753"/>
            <a:chOff x="753035" y="5109882"/>
            <a:chExt cx="30928236" cy="40392735"/>
          </a:xfrm>
        </p:grpSpPr>
        <p:sp>
          <p:nvSpPr>
            <p:cNvPr id="8" name="모서리가 둥근 직사각형 7"/>
            <p:cNvSpPr/>
            <p:nvPr userDrawn="1"/>
          </p:nvSpPr>
          <p:spPr>
            <a:xfrm>
              <a:off x="753035" y="1532741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userDrawn="1"/>
          </p:nvSpPr>
          <p:spPr>
            <a:xfrm>
              <a:off x="753035" y="5109882"/>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모서리가 둥근 직사각형 8"/>
            <p:cNvSpPr/>
            <p:nvPr userDrawn="1"/>
          </p:nvSpPr>
          <p:spPr>
            <a:xfrm>
              <a:off x="753035" y="25544953"/>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userDrawn="1"/>
          </p:nvSpPr>
          <p:spPr>
            <a:xfrm>
              <a:off x="753035" y="35762488"/>
              <a:ext cx="30928236" cy="9740129"/>
            </a:xfrm>
            <a:prstGeom prst="roundRect">
              <a:avLst>
                <a:gd name="adj" fmla="val 21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itle 1"/>
          <p:cNvSpPr>
            <a:spLocks noGrp="1"/>
          </p:cNvSpPr>
          <p:nvPr>
            <p:ph type="ctrTitle"/>
          </p:nvPr>
        </p:nvSpPr>
        <p:spPr>
          <a:xfrm>
            <a:off x="5881689" y="1583708"/>
            <a:ext cx="20635912" cy="3086139"/>
          </a:xfrm>
          <a:prstGeom prst="rect">
            <a:avLst/>
          </a:prstGeom>
        </p:spPr>
        <p:txBody>
          <a:bodyPr anchor="ctr">
            <a:normAutofit/>
          </a:bodyPr>
          <a:lstStyle>
            <a:lvl1pPr algn="ctr">
              <a:defRPr sz="14800">
                <a:solidFill>
                  <a:schemeClr val="bg1"/>
                </a:solidFill>
                <a:latin typeface="나눔스퀘어 ExtraBold" panose="020B0600000101010101" pitchFamily="50" charset="-127"/>
                <a:ea typeface="나눔스퀘어 ExtraBold" panose="020B0600000101010101" pitchFamily="50" charset="-127"/>
              </a:defRPr>
            </a:lvl1pPr>
          </a:lstStyle>
          <a:p>
            <a:r>
              <a:rPr lang="ko-KR" altLang="en-US" dirty="0"/>
              <a:t>마스터 제목 스타일 편집</a:t>
            </a:r>
            <a:endParaRPr lang="en-US" dirty="0"/>
          </a:p>
        </p:txBody>
      </p:sp>
      <p:grpSp>
        <p:nvGrpSpPr>
          <p:cNvPr id="14" name="그룹 13"/>
          <p:cNvGrpSpPr/>
          <p:nvPr userDrawn="1"/>
        </p:nvGrpSpPr>
        <p:grpSpPr>
          <a:xfrm>
            <a:off x="753035" y="5432613"/>
            <a:ext cx="15383436" cy="29368073"/>
            <a:chOff x="753035" y="5432613"/>
            <a:chExt cx="15383436" cy="29368073"/>
          </a:xfrm>
          <a:solidFill>
            <a:srgbClr val="3E4176"/>
          </a:solidFill>
        </p:grpSpPr>
        <p:sp>
          <p:nvSpPr>
            <p:cNvPr id="15" name="직사각형 14"/>
            <p:cNvSpPr/>
            <p:nvPr userDrawn="1"/>
          </p:nvSpPr>
          <p:spPr>
            <a:xfrm>
              <a:off x="753035" y="5432613"/>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p:cNvSpPr/>
            <p:nvPr userDrawn="1"/>
          </p:nvSpPr>
          <p:spPr>
            <a:xfrm>
              <a:off x="753035" y="14899039"/>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p:nvPr userDrawn="1"/>
          </p:nvSpPr>
          <p:spPr>
            <a:xfrm>
              <a:off x="753035" y="24258496"/>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userDrawn="1"/>
          </p:nvSpPr>
          <p:spPr>
            <a:xfrm>
              <a:off x="753035" y="33724922"/>
              <a:ext cx="15383436" cy="10757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9" name="그림 18"/>
          <p:cNvPicPr>
            <a:picLocks noChangeAspect="1"/>
          </p:cNvPicPr>
          <p:nvPr userDrawn="1"/>
        </p:nvPicPr>
        <p:blipFill>
          <a:blip r:embed="rId3"/>
          <a:stretch>
            <a:fillRect/>
          </a:stretch>
        </p:blipFill>
        <p:spPr>
          <a:xfrm>
            <a:off x="753035" y="42544074"/>
            <a:ext cx="2462997" cy="158510"/>
          </a:xfrm>
          <a:prstGeom prst="rect">
            <a:avLst/>
          </a:prstGeom>
        </p:spPr>
      </p:pic>
    </p:spTree>
    <p:extLst>
      <p:ext uri="{BB962C8B-B14F-4D97-AF65-F5344CB8AC3E}">
        <p14:creationId xmlns:p14="http://schemas.microsoft.com/office/powerpoint/2010/main" val="2220133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201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defTabSz="3239902" rtl="0" eaLnBrk="1" latinLnBrk="1"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1"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1"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1"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1" hangingPunct="1">
        <a:defRPr sz="6378" kern="1200">
          <a:solidFill>
            <a:schemeClr val="tx1"/>
          </a:solidFill>
          <a:latin typeface="+mn-lt"/>
          <a:ea typeface="+mn-ea"/>
          <a:cs typeface="+mn-cs"/>
        </a:defRPr>
      </a:lvl1pPr>
      <a:lvl2pPr marL="1619951" algn="l" defTabSz="3239902" rtl="0" eaLnBrk="1" latinLnBrk="1" hangingPunct="1">
        <a:defRPr sz="6378" kern="1200">
          <a:solidFill>
            <a:schemeClr val="tx1"/>
          </a:solidFill>
          <a:latin typeface="+mn-lt"/>
          <a:ea typeface="+mn-ea"/>
          <a:cs typeface="+mn-cs"/>
        </a:defRPr>
      </a:lvl2pPr>
      <a:lvl3pPr marL="3239902" algn="l" defTabSz="3239902" rtl="0" eaLnBrk="1" latinLnBrk="1" hangingPunct="1">
        <a:defRPr sz="6378" kern="1200">
          <a:solidFill>
            <a:schemeClr val="tx1"/>
          </a:solidFill>
          <a:latin typeface="+mn-lt"/>
          <a:ea typeface="+mn-ea"/>
          <a:cs typeface="+mn-cs"/>
        </a:defRPr>
      </a:lvl3pPr>
      <a:lvl4pPr marL="4859853" algn="l" defTabSz="3239902" rtl="0" eaLnBrk="1" latinLnBrk="1" hangingPunct="1">
        <a:defRPr sz="6378" kern="1200">
          <a:solidFill>
            <a:schemeClr val="tx1"/>
          </a:solidFill>
          <a:latin typeface="+mn-lt"/>
          <a:ea typeface="+mn-ea"/>
          <a:cs typeface="+mn-cs"/>
        </a:defRPr>
      </a:lvl4pPr>
      <a:lvl5pPr marL="6479804" algn="l" defTabSz="3239902" rtl="0" eaLnBrk="1" latinLnBrk="1" hangingPunct="1">
        <a:defRPr sz="6378" kern="1200">
          <a:solidFill>
            <a:schemeClr val="tx1"/>
          </a:solidFill>
          <a:latin typeface="+mn-lt"/>
          <a:ea typeface="+mn-ea"/>
          <a:cs typeface="+mn-cs"/>
        </a:defRPr>
      </a:lvl5pPr>
      <a:lvl6pPr marL="8099755" algn="l" defTabSz="3239902" rtl="0" eaLnBrk="1" latinLnBrk="1" hangingPunct="1">
        <a:defRPr sz="6378" kern="1200">
          <a:solidFill>
            <a:schemeClr val="tx1"/>
          </a:solidFill>
          <a:latin typeface="+mn-lt"/>
          <a:ea typeface="+mn-ea"/>
          <a:cs typeface="+mn-cs"/>
        </a:defRPr>
      </a:lvl6pPr>
      <a:lvl7pPr marL="9719706" algn="l" defTabSz="3239902" rtl="0" eaLnBrk="1" latinLnBrk="1" hangingPunct="1">
        <a:defRPr sz="6378" kern="1200">
          <a:solidFill>
            <a:schemeClr val="tx1"/>
          </a:solidFill>
          <a:latin typeface="+mn-lt"/>
          <a:ea typeface="+mn-ea"/>
          <a:cs typeface="+mn-cs"/>
        </a:defRPr>
      </a:lvl7pPr>
      <a:lvl8pPr marL="11339657" algn="l" defTabSz="3239902" rtl="0" eaLnBrk="1" latinLnBrk="1" hangingPunct="1">
        <a:defRPr sz="6378" kern="1200">
          <a:solidFill>
            <a:schemeClr val="tx1"/>
          </a:solidFill>
          <a:latin typeface="+mn-lt"/>
          <a:ea typeface="+mn-ea"/>
          <a:cs typeface="+mn-cs"/>
        </a:defRPr>
      </a:lvl8pPr>
      <a:lvl9pPr marL="12959608" algn="l" defTabSz="3239902" rtl="0" eaLnBrk="1" latinLnBrk="1"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1977" y="15001712"/>
            <a:ext cx="3103735"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Methods</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7" name="TextBox 6"/>
          <p:cNvSpPr txBox="1"/>
          <p:nvPr/>
        </p:nvSpPr>
        <p:spPr>
          <a:xfrm>
            <a:off x="1021977" y="24310802"/>
            <a:ext cx="2518959"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Results</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14" name="TextBox 13"/>
          <p:cNvSpPr txBox="1"/>
          <p:nvPr/>
        </p:nvSpPr>
        <p:spPr>
          <a:xfrm>
            <a:off x="1021977" y="7678830"/>
            <a:ext cx="14903250" cy="6285119"/>
          </a:xfrm>
          <a:prstGeom prst="rect">
            <a:avLst/>
          </a:prstGeom>
          <a:noFill/>
        </p:spPr>
        <p:txBody>
          <a:bodyPr wrap="square" rtlCol="0">
            <a:noAutofit/>
          </a:bodyPr>
          <a:lstStyle/>
          <a:p>
            <a:pPr algn="just" fontAlgn="base" latinLnBrk="1"/>
            <a:r>
              <a:rPr lang="en-US" altLang="ko-KR" b="1" spc="-100" dirty="0"/>
              <a:t>  </a:t>
            </a:r>
            <a:r>
              <a:rPr lang="en-US" altLang="ko-KR" b="1" dirty="0"/>
              <a:t>4</a:t>
            </a:r>
            <a:r>
              <a:rPr lang="ko-KR" altLang="en-US" b="1" dirty="0"/>
              <a:t>차 산업이라는 용어가 등장한 후</a:t>
            </a:r>
            <a:r>
              <a:rPr lang="en-US" altLang="ko-KR" b="1" dirty="0"/>
              <a:t>, 4</a:t>
            </a:r>
            <a:r>
              <a:rPr lang="ko-KR" altLang="en-US" b="1" dirty="0"/>
              <a:t>차 산업관련분야 시장은 매년 성장하고 있으며</a:t>
            </a:r>
            <a:r>
              <a:rPr lang="en-US" altLang="ko-KR" b="1" dirty="0"/>
              <a:t>, </a:t>
            </a:r>
            <a:r>
              <a:rPr lang="ko-KR" altLang="en-US" b="1" dirty="0"/>
              <a:t>특히 우리 생활에서 가장 흔하게 볼 수 있는 핵심 분야인 무인화 서비스 시장은 매년 비약적인 성장을 이루고 있으며 그중 각 분야의 매장에서는 높아진 인건비에 대한 해결책으로 키오스크를 사용함으로써 키오스크 시장은 국내시장 추이 </a:t>
            </a:r>
            <a:r>
              <a:rPr lang="en-US" altLang="ko-KR" b="1" dirty="0"/>
              <a:t>3000</a:t>
            </a:r>
            <a:r>
              <a:rPr lang="ko-KR" altLang="en-US" b="1" dirty="0"/>
              <a:t>억 원 규모에 연평균 </a:t>
            </a:r>
            <a:r>
              <a:rPr lang="en-US" altLang="ko-KR" b="1" dirty="0"/>
              <a:t>13.9%</a:t>
            </a:r>
            <a:r>
              <a:rPr lang="ko-KR" altLang="en-US" b="1" dirty="0"/>
              <a:t>성장 이라는 놀라운 시장 성장을 보여주고 있다</a:t>
            </a:r>
            <a:r>
              <a:rPr lang="en-US" altLang="ko-KR" b="1" dirty="0"/>
              <a:t>.</a:t>
            </a:r>
          </a:p>
          <a:p>
            <a:pPr algn="just" fontAlgn="base" latinLnBrk="1"/>
            <a:endParaRPr lang="ko-KR" altLang="en-US" b="1" dirty="0"/>
          </a:p>
          <a:p>
            <a:pPr fontAlgn="base" latinLnBrk="1"/>
            <a:r>
              <a:rPr lang="ko-KR" altLang="en-US" b="1" dirty="0"/>
              <a:t> 이러한 성장에 맞추어 공공사업 및 다양한 규모의 기업</a:t>
            </a:r>
            <a:r>
              <a:rPr lang="en-US" altLang="ko-KR" b="1" dirty="0"/>
              <a:t>, </a:t>
            </a:r>
            <a:r>
              <a:rPr lang="ko-KR" altLang="en-US" b="1" dirty="0"/>
              <a:t>스타트업 기업들은 다양한 분야에서 활용 가능한 키오스크 플랫폼을 개발 및 제공하고 있으며 공공기관</a:t>
            </a:r>
            <a:r>
              <a:rPr lang="en-US" altLang="ko-KR" b="1" dirty="0"/>
              <a:t>, </a:t>
            </a:r>
            <a:r>
              <a:rPr lang="ko-KR" altLang="en-US" b="1" dirty="0" err="1"/>
              <a:t>전시장등</a:t>
            </a:r>
            <a:r>
              <a:rPr lang="ko-KR" altLang="en-US" b="1" dirty="0"/>
              <a:t> 큰 규모의 서비스 목적으로의 활용부터 소매상점</a:t>
            </a:r>
            <a:r>
              <a:rPr lang="en-US" altLang="ko-KR" b="1" dirty="0"/>
              <a:t>, </a:t>
            </a:r>
            <a:r>
              <a:rPr lang="ko-KR" altLang="en-US" b="1" dirty="0"/>
              <a:t>브랜드 </a:t>
            </a:r>
            <a:r>
              <a:rPr lang="ko-KR" altLang="en-US" b="1" dirty="0" err="1"/>
              <a:t>매장등</a:t>
            </a:r>
            <a:r>
              <a:rPr lang="ko-KR" altLang="en-US" b="1" dirty="0"/>
              <a:t> 판매 목적을 위한 오프라인 매장에서의 활용까지 다양한 목적으로 서비스 및 사용되고 있다</a:t>
            </a:r>
            <a:r>
              <a:rPr lang="en-US" altLang="ko-KR" b="1" dirty="0"/>
              <a:t>. </a:t>
            </a:r>
            <a:r>
              <a:rPr lang="ko-KR" altLang="en-US" b="1" dirty="0"/>
              <a:t>그 중 오프라인 매장에서 서비스되는 키오스크 기기는 일반적으로 주변에서 일반 사용자들이 가장 많이 접할 수 있으며 키오스크 성장의 핵심 서비스로서 각 기업에서 다양한 인터페이스와 차별화된 서비스를 특징으로 내세우며 다양한 이용자의 니즈에 맞춘 제품을 제공하고 있다</a:t>
            </a:r>
            <a:r>
              <a:rPr lang="en-US" altLang="ko-KR" b="1" dirty="0"/>
              <a:t>. </a:t>
            </a:r>
            <a:r>
              <a:rPr lang="ko-KR" altLang="en-US" b="1" dirty="0"/>
              <a:t>이처럼 키오스크 시장은 끝없이 커지고 있으며 최신 기술의 접목으로 더욱 다양한 분야에서 사용되며 많은 성장의 가능성을 지니고 있다</a:t>
            </a:r>
            <a:r>
              <a:rPr lang="en-US" altLang="ko-KR" b="1" dirty="0"/>
              <a:t>.</a:t>
            </a:r>
            <a:endParaRPr lang="ko-KR" altLang="en-US" b="1" dirty="0"/>
          </a:p>
          <a:p>
            <a:pPr fontAlgn="base" latinLnBrk="1"/>
            <a:endParaRPr lang="ko-KR" altLang="en-US" dirty="0"/>
          </a:p>
          <a:p>
            <a:pPr fontAlgn="base" latinLnBrk="1"/>
            <a:r>
              <a:rPr lang="ko-KR" altLang="en-US" b="1" spc="-100" dirty="0"/>
              <a:t> </a:t>
            </a:r>
            <a:r>
              <a:rPr lang="ko-KR" altLang="en-US" b="1" dirty="0"/>
              <a:t>그러나 시장의 발전에도 불구하고 키오스크의 실제 사용은 키오스크의 보급률에 비해 낮은 수준이며 서비스의 제공 대상도 제한적이다</a:t>
            </a:r>
            <a:r>
              <a:rPr lang="en-US" altLang="ko-KR" b="1" dirty="0"/>
              <a:t>. </a:t>
            </a:r>
            <a:r>
              <a:rPr lang="ko-KR" altLang="en-US" b="1" dirty="0"/>
              <a:t>각각의 키오스크 제조업체들은 자사의 특화된 인터페이스와 차별화된 기능을 제공하기 위해 독자적인 제품개발을 진행하고 있으며 키오스크 제조 분야의 표준이 확립되지 않아 제공하고자 하는 매장에 특화된 제품을 재설정하여 보급하는 방법이 일반적으로 사용되고 있다</a:t>
            </a:r>
            <a:r>
              <a:rPr lang="en-US" altLang="ko-KR" b="1" dirty="0"/>
              <a:t>. </a:t>
            </a:r>
            <a:r>
              <a:rPr lang="ko-KR" altLang="en-US" b="1" dirty="0"/>
              <a:t>이러한 생산 방안은 일반 이용자의 입장에서 다양한 매장을 방문 시에 일관성 없는 인터페이스를 가진 기기의 사용방안을 즉각적으로 이해하고 활용하는데 ‘키오스크 사용경험’</a:t>
            </a:r>
            <a:r>
              <a:rPr lang="en-US" altLang="ko-KR" b="1" dirty="0"/>
              <a:t>, ‘</a:t>
            </a:r>
            <a:r>
              <a:rPr lang="ko-KR" altLang="en-US" b="1" dirty="0"/>
              <a:t>연령층에 따른 디지털 기기 </a:t>
            </a:r>
            <a:r>
              <a:rPr lang="ko-KR" altLang="en-US" b="1" dirty="0" err="1"/>
              <a:t>이해도’에</a:t>
            </a:r>
            <a:r>
              <a:rPr lang="ko-KR" altLang="en-US" b="1" dirty="0"/>
              <a:t> 따라 기기 사용이 익숙하지 않은 경우 기기의 활용이 불가 하거나 어려움을 야기하며 직원을 부르거나 주문에 걸리는 시간이 비약적으로 증가하는 등 무인화와 빠른 주문이라는 키오스크의 본래 목적에 어긋나게 되는 결과를 부를 수 있다</a:t>
            </a:r>
            <a:r>
              <a:rPr lang="en-US" altLang="ko-KR" b="1" dirty="0"/>
              <a:t>. </a:t>
            </a:r>
            <a:r>
              <a:rPr lang="ko-KR" altLang="en-US" b="1" dirty="0"/>
              <a:t>실제로 디지털 기기에 민감한 </a:t>
            </a:r>
            <a:r>
              <a:rPr lang="en-US" altLang="ko-KR" b="1" dirty="0"/>
              <a:t>20~30</a:t>
            </a:r>
            <a:r>
              <a:rPr lang="ko-KR" altLang="en-US" b="1" dirty="0"/>
              <a:t>대 연령층의 이용자의 경우에는 현재 보급되고 있는 키오스크의 다양한 서비스와 인터페이스에 즉각적으로 반응하여 본인이 원하는 기능을 사용할 수 있는 반면 상대적으로 이러한 디지털 기기의 발전에 민감하지 못한 장년층 및 </a:t>
            </a:r>
            <a:r>
              <a:rPr lang="ko-KR" altLang="en-US" b="1" dirty="0" err="1"/>
              <a:t>고령층등의</a:t>
            </a:r>
            <a:r>
              <a:rPr lang="ko-KR" altLang="en-US" b="1" dirty="0"/>
              <a:t> 디지털 취약 계층은 각각의 매장에 보급되어 있는 기기들의 서로 다른 다양한 인터페이스와 추가 서비스를 위한 기능들을 이해하기 어려워 무인 기기가 보급된 매장방문을 꺼려하고 사회적 참여도가 떨어지는 현상을 보이고 있다</a:t>
            </a:r>
            <a:r>
              <a:rPr lang="en-US" altLang="ko-KR" b="1" dirty="0"/>
              <a:t>.</a:t>
            </a:r>
            <a:endParaRPr lang="ko-KR" altLang="en-US" b="1" dirty="0"/>
          </a:p>
          <a:p>
            <a:pPr algn="just">
              <a:lnSpc>
                <a:spcPct val="120000"/>
              </a:lnSpc>
            </a:pPr>
            <a:r>
              <a:rPr lang="ko-KR" altLang="en-US" b="1" spc="-100" dirty="0"/>
              <a:t> </a:t>
            </a:r>
          </a:p>
        </p:txBody>
      </p:sp>
      <p:sp>
        <p:nvSpPr>
          <p:cNvPr id="32" name="제목 3">
            <a:extLst>
              <a:ext uri="{FF2B5EF4-FFF2-40B4-BE49-F238E27FC236}">
                <a16:creationId xmlns:a16="http://schemas.microsoft.com/office/drawing/2014/main" id="{FDFB6F69-0A9C-4395-9E0D-555E638F8C7C}"/>
              </a:ext>
            </a:extLst>
          </p:cNvPr>
          <p:cNvSpPr>
            <a:spLocks noGrp="1"/>
          </p:cNvSpPr>
          <p:nvPr>
            <p:ph type="ctrTitle"/>
          </p:nvPr>
        </p:nvSpPr>
        <p:spPr>
          <a:xfrm>
            <a:off x="5881688" y="957523"/>
            <a:ext cx="20635912" cy="3086139"/>
          </a:xfrm>
        </p:spPr>
        <p:txBody>
          <a:bodyPr>
            <a:noAutofit/>
          </a:bodyPr>
          <a:lstStyle/>
          <a:p>
            <a:pPr fontAlgn="base" latinLnBrk="0"/>
            <a:r>
              <a:rPr lang="en-US" altLang="ko-KR" sz="6000" b="1" dirty="0">
                <a:latin typeface="Arial" panose="020B0604020202020204" pitchFamily="34" charset="0"/>
                <a:cs typeface="Arial" panose="020B0604020202020204" pitchFamily="34" charset="0"/>
              </a:rPr>
              <a:t>Development of a Simple Order Module for Vitalization</a:t>
            </a:r>
            <a:br>
              <a:rPr lang="en-US" altLang="ko-KR" sz="6000" b="1" dirty="0">
                <a:latin typeface="Arial" panose="020B0604020202020204" pitchFamily="34" charset="0"/>
                <a:cs typeface="Arial" panose="020B0604020202020204" pitchFamily="34" charset="0"/>
              </a:rPr>
            </a:br>
            <a:r>
              <a:rPr lang="en-US" altLang="ko-KR" sz="6000" b="1" dirty="0">
                <a:latin typeface="Arial" panose="020B0604020202020204" pitchFamily="34" charset="0"/>
                <a:cs typeface="Arial" panose="020B0604020202020204" pitchFamily="34" charset="0"/>
              </a:rPr>
              <a:t>Use of Kiosk by Digital Vulnerable People</a:t>
            </a:r>
          </a:p>
        </p:txBody>
      </p:sp>
      <p:sp>
        <p:nvSpPr>
          <p:cNvPr id="33" name="TextBox 32">
            <a:extLst>
              <a:ext uri="{FF2B5EF4-FFF2-40B4-BE49-F238E27FC236}">
                <a16:creationId xmlns:a16="http://schemas.microsoft.com/office/drawing/2014/main" id="{A33BEDCC-29F9-487A-A0A4-2E4374182333}"/>
              </a:ext>
            </a:extLst>
          </p:cNvPr>
          <p:cNvSpPr txBox="1"/>
          <p:nvPr/>
        </p:nvSpPr>
        <p:spPr>
          <a:xfrm>
            <a:off x="1021977" y="5481195"/>
            <a:ext cx="4121834"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Background</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34" name="TextBox 33">
            <a:extLst>
              <a:ext uri="{FF2B5EF4-FFF2-40B4-BE49-F238E27FC236}">
                <a16:creationId xmlns:a16="http://schemas.microsoft.com/office/drawing/2014/main" id="{93E19092-4ABB-4271-8450-4E0B0160AEB2}"/>
              </a:ext>
            </a:extLst>
          </p:cNvPr>
          <p:cNvSpPr txBox="1"/>
          <p:nvPr/>
        </p:nvSpPr>
        <p:spPr>
          <a:xfrm>
            <a:off x="1021977" y="6770462"/>
            <a:ext cx="12556643"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디지털 취약계층의 키오스크 사용에 대한 사회적 문제</a:t>
            </a:r>
          </a:p>
        </p:txBody>
      </p:sp>
      <p:sp>
        <p:nvSpPr>
          <p:cNvPr id="35" name="직사각형 34">
            <a:extLst>
              <a:ext uri="{FF2B5EF4-FFF2-40B4-BE49-F238E27FC236}">
                <a16:creationId xmlns:a16="http://schemas.microsoft.com/office/drawing/2014/main" id="{F342D83B-A2F4-4AB0-8E88-728486BFA918}"/>
              </a:ext>
            </a:extLst>
          </p:cNvPr>
          <p:cNvSpPr/>
          <p:nvPr/>
        </p:nvSpPr>
        <p:spPr>
          <a:xfrm>
            <a:off x="26440899" y="2991109"/>
            <a:ext cx="4834147" cy="1064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b="1" dirty="0"/>
              <a:t>오경석 박성원 이지민 </a:t>
            </a:r>
            <a:r>
              <a:rPr lang="ko-KR" altLang="en-US" sz="3200" b="1" dirty="0" err="1"/>
              <a:t>추승윤</a:t>
            </a:r>
            <a:r>
              <a:rPr lang="ko-KR" altLang="en-US" sz="3200" b="1" dirty="0"/>
              <a:t> </a:t>
            </a:r>
            <a:r>
              <a:rPr lang="ko-KR" altLang="en-US" sz="3200" b="1" dirty="0" err="1"/>
              <a:t>고석주</a:t>
            </a:r>
            <a:r>
              <a:rPr lang="ko-KR" altLang="en-US" sz="3200" b="1" dirty="0"/>
              <a:t> </a:t>
            </a:r>
            <a:r>
              <a:rPr lang="ko-KR" altLang="en-US" sz="3200" b="1" dirty="0" err="1"/>
              <a:t>박찬식</a:t>
            </a:r>
            <a:endParaRPr lang="ko-KR" altLang="en-US" sz="3200" b="1" dirty="0"/>
          </a:p>
        </p:txBody>
      </p:sp>
      <p:sp>
        <p:nvSpPr>
          <p:cNvPr id="36" name="직사각형 35">
            <a:extLst>
              <a:ext uri="{FF2B5EF4-FFF2-40B4-BE49-F238E27FC236}">
                <a16:creationId xmlns:a16="http://schemas.microsoft.com/office/drawing/2014/main" id="{24DD31A6-62F0-464A-BDDF-3E9117D1AA50}"/>
              </a:ext>
            </a:extLst>
          </p:cNvPr>
          <p:cNvSpPr/>
          <p:nvPr/>
        </p:nvSpPr>
        <p:spPr>
          <a:xfrm>
            <a:off x="26858523" y="1994528"/>
            <a:ext cx="3998901" cy="1064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3200" b="1" dirty="0"/>
              <a:t>경북대학교</a:t>
            </a:r>
            <a:endParaRPr lang="en-US" altLang="ko-KR" sz="3200" b="1" dirty="0"/>
          </a:p>
          <a:p>
            <a:pPr algn="r"/>
            <a:r>
              <a:rPr lang="en-US" altLang="ko-KR" sz="3200" b="1" dirty="0"/>
              <a:t>CSP MOBILE LAB</a:t>
            </a:r>
            <a:endParaRPr lang="ko-KR" altLang="en-US" sz="3200" b="1" dirty="0"/>
          </a:p>
        </p:txBody>
      </p:sp>
      <p:sp>
        <p:nvSpPr>
          <p:cNvPr id="37" name="직사각형 36">
            <a:extLst>
              <a:ext uri="{FF2B5EF4-FFF2-40B4-BE49-F238E27FC236}">
                <a16:creationId xmlns:a16="http://schemas.microsoft.com/office/drawing/2014/main" id="{5D893ABB-97B7-4921-819F-EC1951051F4E}"/>
              </a:ext>
            </a:extLst>
          </p:cNvPr>
          <p:cNvSpPr/>
          <p:nvPr/>
        </p:nvSpPr>
        <p:spPr>
          <a:xfrm>
            <a:off x="1903928" y="1423955"/>
            <a:ext cx="3998901" cy="1986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600" b="1" dirty="0"/>
              <a:t>KNU</a:t>
            </a:r>
            <a:endParaRPr lang="ko-KR" altLang="en-US" sz="9600" b="1" dirty="0"/>
          </a:p>
        </p:txBody>
      </p:sp>
      <p:sp>
        <p:nvSpPr>
          <p:cNvPr id="38" name="직사각형 37">
            <a:extLst>
              <a:ext uri="{FF2B5EF4-FFF2-40B4-BE49-F238E27FC236}">
                <a16:creationId xmlns:a16="http://schemas.microsoft.com/office/drawing/2014/main" id="{FA122741-1FE1-4DA3-939C-09ABE03E52F1}"/>
              </a:ext>
            </a:extLst>
          </p:cNvPr>
          <p:cNvSpPr/>
          <p:nvPr/>
        </p:nvSpPr>
        <p:spPr>
          <a:xfrm>
            <a:off x="706618" y="2716208"/>
            <a:ext cx="6351240" cy="17203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t>KYUNGPOOK</a:t>
            </a:r>
          </a:p>
          <a:p>
            <a:pPr algn="ctr"/>
            <a:r>
              <a:rPr lang="en-US" altLang="ko-KR" sz="3600" dirty="0"/>
              <a:t>NATIONAL UNIVERSITY</a:t>
            </a:r>
            <a:endParaRPr lang="ko-KR" altLang="en-US" sz="3600" dirty="0"/>
          </a:p>
        </p:txBody>
      </p:sp>
      <p:sp>
        <p:nvSpPr>
          <p:cNvPr id="39" name="TextBox 38">
            <a:extLst>
              <a:ext uri="{FF2B5EF4-FFF2-40B4-BE49-F238E27FC236}">
                <a16:creationId xmlns:a16="http://schemas.microsoft.com/office/drawing/2014/main" id="{F7F85EC1-B1A8-477A-B00F-20D49EBED041}"/>
              </a:ext>
            </a:extLst>
          </p:cNvPr>
          <p:cNvSpPr txBox="1"/>
          <p:nvPr/>
        </p:nvSpPr>
        <p:spPr>
          <a:xfrm>
            <a:off x="16199644" y="11761860"/>
            <a:ext cx="14903250" cy="2276174"/>
          </a:xfrm>
          <a:prstGeom prst="rect">
            <a:avLst/>
          </a:prstGeom>
          <a:noFill/>
        </p:spPr>
        <p:txBody>
          <a:bodyPr wrap="square" rtlCol="0">
            <a:noAutofit/>
          </a:bodyPr>
          <a:lstStyle/>
          <a:p>
            <a:pPr fontAlgn="base" latinLnBrk="1"/>
            <a:r>
              <a:rPr lang="ko-KR" altLang="en-US" b="1" spc="-100" dirty="0"/>
              <a:t> </a:t>
            </a:r>
            <a:r>
              <a:rPr lang="ko-KR" altLang="en-US" b="1" dirty="0"/>
              <a:t>이 같은 문제를 바탕으로 기존의 키오스크 사용에 있어 </a:t>
            </a:r>
            <a:r>
              <a:rPr lang="en-US" altLang="ko-KR" b="1" dirty="0"/>
              <a:t>50</a:t>
            </a:r>
            <a:r>
              <a:rPr lang="ko-KR" altLang="en-US" b="1" dirty="0"/>
              <a:t>대 이상의 장년층</a:t>
            </a:r>
            <a:r>
              <a:rPr lang="en-US" altLang="ko-KR" b="1" dirty="0"/>
              <a:t>, </a:t>
            </a:r>
            <a:r>
              <a:rPr lang="ko-KR" altLang="en-US" b="1" dirty="0"/>
              <a:t>고령층들이 어려워하는 가장 기본적인 원인으로는 전체 사용 과정에 있어 복잡한 조작 과정과 많은 양의 정보 노출 및 디자인 특화에 따른 좋지 못한 정보와 그래픽 시인성에 있으며 이처럼 고령층을 배려하지 못한 인터페이스 속에 각 화면에 대해 이용자에게 어떠한 피드백도 대부분 제공되지 않는다는 문제점이 있다</a:t>
            </a:r>
            <a:r>
              <a:rPr lang="en-US" altLang="ko-KR" b="1" dirty="0"/>
              <a:t>. </a:t>
            </a:r>
            <a:r>
              <a:rPr lang="ko-KR" altLang="en-US" b="1" dirty="0"/>
              <a:t>이러한 문제는 키오스크를 사용함에 있어 장년층</a:t>
            </a:r>
            <a:r>
              <a:rPr lang="en-US" altLang="ko-KR" b="1" dirty="0"/>
              <a:t>, </a:t>
            </a:r>
            <a:r>
              <a:rPr lang="ko-KR" altLang="en-US" b="1" dirty="0"/>
              <a:t>고령층에게 서비스가 제한 될 수밖에 없으며 실제로 많은 조사 결과에서 하나의 사회적 문제로서 ‘디지털 취약계층의 키오스크 사용을 위한 해결책이 </a:t>
            </a:r>
            <a:r>
              <a:rPr lang="ko-KR" altLang="en-US" b="1" dirty="0" err="1"/>
              <a:t>필요하다’고</a:t>
            </a:r>
            <a:r>
              <a:rPr lang="ko-KR" altLang="en-US" b="1" dirty="0"/>
              <a:t> 말하고 있다</a:t>
            </a:r>
            <a:r>
              <a:rPr lang="en-US" altLang="ko-KR" b="1" dirty="0"/>
              <a:t>.</a:t>
            </a:r>
            <a:endParaRPr lang="ko-KR" altLang="en-US" b="1" dirty="0"/>
          </a:p>
        </p:txBody>
      </p:sp>
      <p:sp>
        <p:nvSpPr>
          <p:cNvPr id="52" name="TextBox 51">
            <a:extLst>
              <a:ext uri="{FF2B5EF4-FFF2-40B4-BE49-F238E27FC236}">
                <a16:creationId xmlns:a16="http://schemas.microsoft.com/office/drawing/2014/main" id="{857D5F29-F67B-49EA-AB9C-E1282FF0F68E}"/>
              </a:ext>
            </a:extLst>
          </p:cNvPr>
          <p:cNvSpPr txBox="1"/>
          <p:nvPr/>
        </p:nvSpPr>
        <p:spPr>
          <a:xfrm>
            <a:off x="1554301" y="16232533"/>
            <a:ext cx="13495803" cy="1323439"/>
          </a:xfrm>
          <a:prstGeom prst="rect">
            <a:avLst/>
          </a:prstGeom>
          <a:noFill/>
        </p:spPr>
        <p:txBody>
          <a:bodyPr wrap="square" rtlCol="0">
            <a:spAutoFit/>
          </a:bodyPr>
          <a:lstStyle/>
          <a:p>
            <a:pPr algn="ctr"/>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하드웨어 센서를 활용한 주문보조 기능 추가 및 인터페이스 재설계</a:t>
            </a:r>
          </a:p>
        </p:txBody>
      </p:sp>
      <p:sp>
        <p:nvSpPr>
          <p:cNvPr id="64" name="TextBox 63">
            <a:extLst>
              <a:ext uri="{FF2B5EF4-FFF2-40B4-BE49-F238E27FC236}">
                <a16:creationId xmlns:a16="http://schemas.microsoft.com/office/drawing/2014/main" id="{559CB549-4C49-4FD4-8FCC-F7F578A2E588}"/>
              </a:ext>
            </a:extLst>
          </p:cNvPr>
          <p:cNvSpPr txBox="1"/>
          <p:nvPr/>
        </p:nvSpPr>
        <p:spPr>
          <a:xfrm>
            <a:off x="21124440" y="14920689"/>
            <a:ext cx="3789755" cy="707886"/>
          </a:xfrm>
          <a:prstGeom prst="rect">
            <a:avLst/>
          </a:prstGeom>
          <a:noFill/>
        </p:spPr>
        <p:txBody>
          <a:bodyPr wrap="none" rtlCol="0">
            <a:spAutoFit/>
          </a:bodyPr>
          <a:lstStyle/>
          <a:p>
            <a:r>
              <a:rPr lang="en-US" altLang="ko-KR"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Face Detection</a:t>
            </a:r>
            <a:endPar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endParaRPr>
          </a:p>
        </p:txBody>
      </p:sp>
      <p:sp>
        <p:nvSpPr>
          <p:cNvPr id="67" name="TextBox 66">
            <a:extLst>
              <a:ext uri="{FF2B5EF4-FFF2-40B4-BE49-F238E27FC236}">
                <a16:creationId xmlns:a16="http://schemas.microsoft.com/office/drawing/2014/main" id="{EB04E4FB-6192-4169-BC9E-82DF6EF4F95E}"/>
              </a:ext>
            </a:extLst>
          </p:cNvPr>
          <p:cNvSpPr txBox="1"/>
          <p:nvPr/>
        </p:nvSpPr>
        <p:spPr>
          <a:xfrm>
            <a:off x="1021977" y="25478106"/>
            <a:ext cx="4236288" cy="707886"/>
          </a:xfrm>
          <a:prstGeom prst="rect">
            <a:avLst/>
          </a:prstGeom>
          <a:noFill/>
        </p:spPr>
        <p:txBody>
          <a:bodyPr wrap="none" rtlCol="0">
            <a:spAutoFit/>
          </a:bodyPr>
          <a:lstStyle/>
          <a:p>
            <a:r>
              <a:rPr lang="en-US" altLang="ko-KR"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Packet Data Test</a:t>
            </a:r>
            <a:endPar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endParaRPr>
          </a:p>
        </p:txBody>
      </p:sp>
      <p:sp>
        <p:nvSpPr>
          <p:cNvPr id="85" name="TextBox 84">
            <a:extLst>
              <a:ext uri="{FF2B5EF4-FFF2-40B4-BE49-F238E27FC236}">
                <a16:creationId xmlns:a16="http://schemas.microsoft.com/office/drawing/2014/main" id="{66AFC800-71D3-4636-BA28-E1D220633539}"/>
              </a:ext>
            </a:extLst>
          </p:cNvPr>
          <p:cNvSpPr txBox="1"/>
          <p:nvPr/>
        </p:nvSpPr>
        <p:spPr>
          <a:xfrm>
            <a:off x="17082999" y="24559958"/>
            <a:ext cx="6264664" cy="707886"/>
          </a:xfrm>
          <a:prstGeom prst="rect">
            <a:avLst/>
          </a:prstGeom>
          <a:noFill/>
        </p:spPr>
        <p:txBody>
          <a:bodyPr wrap="none" rtlCol="0">
            <a:spAutoFit/>
          </a:bodyPr>
          <a:lstStyle/>
          <a:p>
            <a:r>
              <a:rPr lang="en-US" altLang="ko-KR"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Android Application Test</a:t>
            </a:r>
            <a:endPar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endParaRPr>
          </a:p>
        </p:txBody>
      </p:sp>
      <p:sp>
        <p:nvSpPr>
          <p:cNvPr id="91" name="TextBox 90">
            <a:extLst>
              <a:ext uri="{FF2B5EF4-FFF2-40B4-BE49-F238E27FC236}">
                <a16:creationId xmlns:a16="http://schemas.microsoft.com/office/drawing/2014/main" id="{EDE819B7-8D62-457F-BD03-61BCAD6CDA9F}"/>
              </a:ext>
            </a:extLst>
          </p:cNvPr>
          <p:cNvSpPr txBox="1"/>
          <p:nvPr/>
        </p:nvSpPr>
        <p:spPr>
          <a:xfrm>
            <a:off x="1021977" y="33723979"/>
            <a:ext cx="3791423" cy="923330"/>
          </a:xfrm>
          <a:prstGeom prst="rect">
            <a:avLst/>
          </a:prstGeom>
          <a:noFill/>
        </p:spPr>
        <p:txBody>
          <a:bodyPr wrap="none" rtlCol="0">
            <a:spAutoFit/>
          </a:bodyPr>
          <a:lstStyle/>
          <a:p>
            <a:r>
              <a:rPr lang="en-US" altLang="ko-KR"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rPr>
              <a:t>Conclusion</a:t>
            </a:r>
            <a:endParaRPr lang="ko-KR" altLang="en-US" sz="5400" b="1" dirty="0">
              <a:ln>
                <a:solidFill>
                  <a:prstClr val="white">
                    <a:alpha val="10000"/>
                  </a:prstClr>
                </a:solidFill>
              </a:ln>
              <a:solidFill>
                <a:prstClr val="white"/>
              </a:solidFill>
              <a:latin typeface="나눔스퀘어 ExtraBold" panose="020B0600000101010101" pitchFamily="50" charset="-127"/>
              <a:ea typeface="나눔스퀘어 ExtraBold" panose="020B0600000101010101" pitchFamily="50" charset="-127"/>
              <a:cs typeface="+mj-cs"/>
            </a:endParaRPr>
          </a:p>
        </p:txBody>
      </p:sp>
      <p:sp>
        <p:nvSpPr>
          <p:cNvPr id="92" name="TextBox 91">
            <a:extLst>
              <a:ext uri="{FF2B5EF4-FFF2-40B4-BE49-F238E27FC236}">
                <a16:creationId xmlns:a16="http://schemas.microsoft.com/office/drawing/2014/main" id="{8A23A0C1-23AB-40D3-8747-3221CC996FB0}"/>
              </a:ext>
            </a:extLst>
          </p:cNvPr>
          <p:cNvSpPr txBox="1"/>
          <p:nvPr/>
        </p:nvSpPr>
        <p:spPr>
          <a:xfrm>
            <a:off x="1084262" y="35985110"/>
            <a:ext cx="15115382" cy="2175646"/>
          </a:xfrm>
          <a:prstGeom prst="rect">
            <a:avLst/>
          </a:prstGeom>
          <a:noFill/>
        </p:spPr>
        <p:txBody>
          <a:bodyPr wrap="square" rtlCol="0">
            <a:noAutofit/>
          </a:bodyPr>
          <a:lstStyle/>
          <a:p>
            <a:pPr fontAlgn="base" latinLnBrk="1"/>
            <a:r>
              <a:rPr lang="ko-KR" altLang="en-US" sz="2400" b="1" dirty="0"/>
              <a:t> 무인 기기의 표준 부재와 키오스크 시장의 성장 가속화로 각 기업들의 독자 개발 제품이 다양화되고 </a:t>
            </a:r>
            <a:r>
              <a:rPr lang="ko-KR" altLang="en-US" sz="2400" b="1" dirty="0" err="1"/>
              <a:t>제공하고자하는</a:t>
            </a:r>
            <a:r>
              <a:rPr lang="ko-KR" altLang="en-US" sz="2400" b="1" dirty="0"/>
              <a:t> 매장에 초점을 맞춰 커스터마이징 되어 일관된 사용 환경을 제공하지 못했으며 기능 위주의 개발이 이루어져 제품의 사용성이 더 복잡해지는 상황에서 발생한 디지털 소외계층이라는 하나의 사회적 문제를 디지털 취약계층이 사용하기 편리하도록 간편 </a:t>
            </a:r>
            <a:r>
              <a:rPr lang="ko-KR" altLang="en-US" sz="2400" b="1" dirty="0" err="1"/>
              <a:t>주문모듈을</a:t>
            </a:r>
            <a:r>
              <a:rPr lang="ko-KR" altLang="en-US" sz="2400" b="1" dirty="0"/>
              <a:t> 개발하여 해결방안을 </a:t>
            </a:r>
            <a:r>
              <a:rPr lang="ko-KR" altLang="en-US" sz="2400" b="1" dirty="0" err="1"/>
              <a:t>제시함으로서</a:t>
            </a:r>
            <a:r>
              <a:rPr lang="ko-KR" altLang="en-US" sz="2400" b="1" dirty="0"/>
              <a:t> 작은 </a:t>
            </a:r>
            <a:r>
              <a:rPr lang="en-US" altLang="ko-KR" sz="2400" b="1" dirty="0"/>
              <a:t>'</a:t>
            </a:r>
            <a:r>
              <a:rPr lang="ko-KR" altLang="en-US" sz="2400" b="1" dirty="0"/>
              <a:t>배려</a:t>
            </a:r>
            <a:r>
              <a:rPr lang="en-US" altLang="ko-KR" sz="2400" b="1" dirty="0"/>
              <a:t>'</a:t>
            </a:r>
            <a:r>
              <a:rPr lang="ko-KR" altLang="en-US" sz="2400" b="1" dirty="0"/>
              <a:t>를 통한 변화로 디지털 취약계층이라는 단어가 사라진 환경을 만들 수 있는 가능성을 확인하였다</a:t>
            </a:r>
            <a:r>
              <a:rPr lang="en-US" altLang="ko-KR" sz="2400" b="1" dirty="0"/>
              <a:t>.</a:t>
            </a:r>
            <a:endParaRPr lang="ko-KR" altLang="en-US" sz="2400" b="1" dirty="0"/>
          </a:p>
          <a:p>
            <a:pPr fontAlgn="base" latinLnBrk="1"/>
            <a:r>
              <a:rPr lang="en-US" altLang="ko-KR" sz="2400" b="1" dirty="0"/>
              <a:t> </a:t>
            </a:r>
            <a:endParaRPr lang="ko-KR" altLang="en-US" sz="2400" b="1" dirty="0"/>
          </a:p>
        </p:txBody>
      </p:sp>
      <p:sp>
        <p:nvSpPr>
          <p:cNvPr id="95" name="TextBox 94">
            <a:extLst>
              <a:ext uri="{FF2B5EF4-FFF2-40B4-BE49-F238E27FC236}">
                <a16:creationId xmlns:a16="http://schemas.microsoft.com/office/drawing/2014/main" id="{9E4746AB-6629-4CE4-B428-27582F10D1AB}"/>
              </a:ext>
            </a:extLst>
          </p:cNvPr>
          <p:cNvSpPr txBox="1"/>
          <p:nvPr/>
        </p:nvSpPr>
        <p:spPr>
          <a:xfrm>
            <a:off x="1084262" y="35167865"/>
            <a:ext cx="10836621"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디지털 취약계층이라는 단어가 더 이상 불필요</a:t>
            </a:r>
          </a:p>
        </p:txBody>
      </p:sp>
      <p:sp>
        <p:nvSpPr>
          <p:cNvPr id="54" name="제목 3">
            <a:extLst>
              <a:ext uri="{FF2B5EF4-FFF2-40B4-BE49-F238E27FC236}">
                <a16:creationId xmlns:a16="http://schemas.microsoft.com/office/drawing/2014/main" id="{EB7CF89E-EA0A-470F-B8DB-59B0C445C8B6}"/>
              </a:ext>
            </a:extLst>
          </p:cNvPr>
          <p:cNvSpPr txBox="1">
            <a:spLocks/>
          </p:cNvSpPr>
          <p:nvPr/>
        </p:nvSpPr>
        <p:spPr>
          <a:xfrm>
            <a:off x="5881688" y="2321129"/>
            <a:ext cx="20635912" cy="3086139"/>
          </a:xfrm>
          <a:prstGeom prst="rect">
            <a:avLst/>
          </a:prstGeom>
        </p:spPr>
        <p:txBody>
          <a:bodyPr anchor="ctr">
            <a:noAutofit/>
          </a:bodyPr>
          <a:lstStyle>
            <a:lvl1pPr algn="ctr" defTabSz="3239902" rtl="0" eaLnBrk="1" latinLnBrk="1" hangingPunct="1">
              <a:lnSpc>
                <a:spcPct val="90000"/>
              </a:lnSpc>
              <a:spcBef>
                <a:spcPct val="0"/>
              </a:spcBef>
              <a:buNone/>
              <a:defRPr sz="14800" kern="1200">
                <a:solidFill>
                  <a:schemeClr val="bg1"/>
                </a:solidFill>
                <a:latin typeface="나눔스퀘어 ExtraBold" panose="020B0600000101010101" pitchFamily="50" charset="-127"/>
                <a:ea typeface="나눔스퀘어 ExtraBold" panose="020B0600000101010101" pitchFamily="50" charset="-127"/>
                <a:cs typeface="+mj-cs"/>
              </a:defRPr>
            </a:lvl1pPr>
          </a:lstStyle>
          <a:p>
            <a:pPr fontAlgn="base" latinLnBrk="0"/>
            <a:r>
              <a:rPr lang="ko-KR" altLang="en-US" sz="3600" b="1" dirty="0">
                <a:latin typeface="+mj-ea"/>
                <a:ea typeface="+mj-ea"/>
              </a:rPr>
              <a:t>디지털 취약계층의 키오스크 사용 활성화를 위한 간편 </a:t>
            </a:r>
            <a:r>
              <a:rPr lang="ko-KR" altLang="en-US" sz="3600" b="1" dirty="0" err="1">
                <a:latin typeface="+mj-ea"/>
                <a:ea typeface="+mj-ea"/>
              </a:rPr>
              <a:t>주문모듈개발</a:t>
            </a:r>
            <a:endParaRPr lang="ko-KR" altLang="en-US" sz="3600" b="1" dirty="0">
              <a:latin typeface="+mj-ea"/>
              <a:ea typeface="+mj-ea"/>
            </a:endParaRPr>
          </a:p>
        </p:txBody>
      </p:sp>
      <p:sp>
        <p:nvSpPr>
          <p:cNvPr id="2" name="Rectangle 2">
            <a:extLst>
              <a:ext uri="{FF2B5EF4-FFF2-40B4-BE49-F238E27FC236}">
                <a16:creationId xmlns:a16="http://schemas.microsoft.com/office/drawing/2014/main" id="{EA96837A-2659-40BF-BC4D-F5AF1C0D473D}"/>
              </a:ext>
            </a:extLst>
          </p:cNvPr>
          <p:cNvSpPr>
            <a:spLocks noChangeArrowheads="1"/>
          </p:cNvSpPr>
          <p:nvPr/>
        </p:nvSpPr>
        <p:spPr bwMode="auto">
          <a:xfrm>
            <a:off x="16583466" y="5161454"/>
            <a:ext cx="65352737" cy="92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1025" name="_x228544936">
            <a:extLst>
              <a:ext uri="{FF2B5EF4-FFF2-40B4-BE49-F238E27FC236}">
                <a16:creationId xmlns:a16="http://schemas.microsoft.com/office/drawing/2014/main" id="{D10A8636-EE47-40A3-A426-C4B807BB2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6371" y="5957938"/>
            <a:ext cx="6375484" cy="54692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5FB51D30-6EEF-46EE-8E43-B694AE8653D7}"/>
              </a:ext>
            </a:extLst>
          </p:cNvPr>
          <p:cNvSpPr>
            <a:spLocks noChangeArrowheads="1"/>
          </p:cNvSpPr>
          <p:nvPr/>
        </p:nvSpPr>
        <p:spPr bwMode="auto">
          <a:xfrm>
            <a:off x="24177141" y="7277145"/>
            <a:ext cx="65451323" cy="92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ko-KR" altLang="en-US"/>
          </a:p>
        </p:txBody>
      </p:sp>
      <p:pic>
        <p:nvPicPr>
          <p:cNvPr id="1027" name="_x205520216">
            <a:extLst>
              <a:ext uri="{FF2B5EF4-FFF2-40B4-BE49-F238E27FC236}">
                <a16:creationId xmlns:a16="http://schemas.microsoft.com/office/drawing/2014/main" id="{F8537224-DD5D-49BE-85C9-1282F6353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465" y="6026894"/>
            <a:ext cx="7026255" cy="5021626"/>
          </a:xfrm>
          <a:prstGeom prst="rect">
            <a:avLst/>
          </a:prstGeom>
          <a:noFill/>
          <a:extLst>
            <a:ext uri="{909E8E84-426E-40DD-AFC4-6F175D3DCCD1}">
              <a14:hiddenFill xmlns:a14="http://schemas.microsoft.com/office/drawing/2010/main">
                <a:solidFill>
                  <a:srgbClr val="FFFFFF"/>
                </a:solidFill>
              </a14:hiddenFill>
            </a:ext>
          </a:extLst>
        </p:spPr>
      </p:pic>
      <p:pic>
        <p:nvPicPr>
          <p:cNvPr id="1029" name="_x228545816">
            <a:extLst>
              <a:ext uri="{FF2B5EF4-FFF2-40B4-BE49-F238E27FC236}">
                <a16:creationId xmlns:a16="http://schemas.microsoft.com/office/drawing/2014/main" id="{6A61BAEC-E336-4ADD-9BA3-79DAC361E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967" y="17555972"/>
            <a:ext cx="12535972" cy="56637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_x205519976">
            <a:extLst>
              <a:ext uri="{FF2B5EF4-FFF2-40B4-BE49-F238E27FC236}">
                <a16:creationId xmlns:a16="http://schemas.microsoft.com/office/drawing/2014/main" id="{72B809CA-3BDD-4419-ABDC-1A473C8CB1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11593" y="15060487"/>
            <a:ext cx="1950433" cy="2906734"/>
          </a:xfrm>
          <a:prstGeom prst="rect">
            <a:avLst/>
          </a:prstGeom>
          <a:noFill/>
          <a:extLst>
            <a:ext uri="{909E8E84-426E-40DD-AFC4-6F175D3DCCD1}">
              <a14:hiddenFill xmlns:a14="http://schemas.microsoft.com/office/drawing/2010/main">
                <a:solidFill>
                  <a:srgbClr val="FFFFFF"/>
                </a:solidFill>
              </a14:hiddenFill>
            </a:ext>
          </a:extLst>
        </p:spPr>
      </p:pic>
      <p:pic>
        <p:nvPicPr>
          <p:cNvPr id="1037" name="_x153820896">
            <a:extLst>
              <a:ext uri="{FF2B5EF4-FFF2-40B4-BE49-F238E27FC236}">
                <a16:creationId xmlns:a16="http://schemas.microsoft.com/office/drawing/2014/main" id="{ED20FBA0-D51E-442F-8F49-90E1E0F318D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59058" y="15064692"/>
            <a:ext cx="1952535" cy="28983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_x63590448">
            <a:extLst>
              <a:ext uri="{FF2B5EF4-FFF2-40B4-BE49-F238E27FC236}">
                <a16:creationId xmlns:a16="http://schemas.microsoft.com/office/drawing/2014/main" id="{47082FBA-D019-4813-A853-D879A2BA6D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679697" y="18322895"/>
            <a:ext cx="1748773" cy="23619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_x228858024">
            <a:extLst>
              <a:ext uri="{FF2B5EF4-FFF2-40B4-BE49-F238E27FC236}">
                <a16:creationId xmlns:a16="http://schemas.microsoft.com/office/drawing/2014/main" id="{91B4C6FF-3411-4233-8259-B28CB4D064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28470" y="18327099"/>
            <a:ext cx="1748773" cy="23619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_x228858184">
            <a:extLst>
              <a:ext uri="{FF2B5EF4-FFF2-40B4-BE49-F238E27FC236}">
                <a16:creationId xmlns:a16="http://schemas.microsoft.com/office/drawing/2014/main" id="{10C5809A-D451-474D-BAB0-5D4BB773A10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177243" y="18301858"/>
            <a:ext cx="1748773" cy="2361904"/>
          </a:xfrm>
          <a:prstGeom prst="rect">
            <a:avLst/>
          </a:prstGeom>
          <a:noFill/>
          <a:extLst>
            <a:ext uri="{909E8E84-426E-40DD-AFC4-6F175D3DCCD1}">
              <a14:hiddenFill xmlns:a14="http://schemas.microsoft.com/office/drawing/2010/main">
                <a:solidFill>
                  <a:srgbClr val="FFFFFF"/>
                </a:solidFill>
              </a14:hiddenFill>
            </a:ext>
          </a:extLst>
        </p:spPr>
      </p:pic>
      <p:pic>
        <p:nvPicPr>
          <p:cNvPr id="1033" name="_x228857384">
            <a:extLst>
              <a:ext uri="{FF2B5EF4-FFF2-40B4-BE49-F238E27FC236}">
                <a16:creationId xmlns:a16="http://schemas.microsoft.com/office/drawing/2014/main" id="{9BD75316-BDFD-46D0-B3E7-9D5E3B6A70B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538213" y="20660629"/>
            <a:ext cx="1890256" cy="25529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_x228858904">
            <a:extLst>
              <a:ext uri="{FF2B5EF4-FFF2-40B4-BE49-F238E27FC236}">
                <a16:creationId xmlns:a16="http://schemas.microsoft.com/office/drawing/2014/main" id="{6485B5A1-8813-4CC3-B52A-0994530BA30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428469" y="20695976"/>
            <a:ext cx="1748773" cy="2361903"/>
          </a:xfrm>
          <a:prstGeom prst="rect">
            <a:avLst/>
          </a:prstGeom>
          <a:noFill/>
          <a:extLst>
            <a:ext uri="{909E8E84-426E-40DD-AFC4-6F175D3DCCD1}">
              <a14:hiddenFill xmlns:a14="http://schemas.microsoft.com/office/drawing/2010/main">
                <a:solidFill>
                  <a:srgbClr val="FFFFFF"/>
                </a:solidFill>
              </a14:hiddenFill>
            </a:ext>
          </a:extLst>
        </p:spPr>
      </p:pic>
      <p:pic>
        <p:nvPicPr>
          <p:cNvPr id="1031" name="_x228857624">
            <a:extLst>
              <a:ext uri="{FF2B5EF4-FFF2-40B4-BE49-F238E27FC236}">
                <a16:creationId xmlns:a16="http://schemas.microsoft.com/office/drawing/2014/main" id="{6EC07A83-3975-458B-AC7E-35212D89DBE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0177243" y="20695975"/>
            <a:ext cx="1748772" cy="23619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6">
            <a:extLst>
              <a:ext uri="{FF2B5EF4-FFF2-40B4-BE49-F238E27FC236}">
                <a16:creationId xmlns:a16="http://schemas.microsoft.com/office/drawing/2014/main" id="{6BD4A0F6-8B05-4804-A910-A71B82110226}"/>
              </a:ext>
            </a:extLst>
          </p:cNvPr>
          <p:cNvSpPr>
            <a:spLocks noChangeArrowheads="1"/>
          </p:cNvSpPr>
          <p:nvPr/>
        </p:nvSpPr>
        <p:spPr bwMode="auto">
          <a:xfrm>
            <a:off x="25545306" y="11987693"/>
            <a:ext cx="32399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63" name="TextBox 62">
            <a:extLst>
              <a:ext uri="{FF2B5EF4-FFF2-40B4-BE49-F238E27FC236}">
                <a16:creationId xmlns:a16="http://schemas.microsoft.com/office/drawing/2014/main" id="{CE5577D8-3C50-42CC-8E65-F71967A30FE9}"/>
              </a:ext>
            </a:extLst>
          </p:cNvPr>
          <p:cNvSpPr txBox="1"/>
          <p:nvPr/>
        </p:nvSpPr>
        <p:spPr>
          <a:xfrm>
            <a:off x="21048240" y="15827129"/>
            <a:ext cx="9252727" cy="2276174"/>
          </a:xfrm>
          <a:prstGeom prst="rect">
            <a:avLst/>
          </a:prstGeom>
          <a:noFill/>
        </p:spPr>
        <p:txBody>
          <a:bodyPr wrap="square" rtlCol="0">
            <a:noAutofit/>
          </a:bodyPr>
          <a:lstStyle/>
          <a:p>
            <a:pPr fontAlgn="base" latinLnBrk="1"/>
            <a:r>
              <a:rPr lang="ko-KR" altLang="en-US" b="1" spc="-100" dirty="0"/>
              <a:t>  </a:t>
            </a:r>
            <a:r>
              <a:rPr lang="ko-KR" altLang="en-US" b="1" dirty="0"/>
              <a:t>고령층의 키오스크 사용에 있어 최초 이용하고자 키오스크를 대면한 시점부터 안내가 이루어져야 한다</a:t>
            </a:r>
            <a:r>
              <a:rPr lang="en-US" altLang="ko-KR" b="1" dirty="0"/>
              <a:t>. </a:t>
            </a:r>
            <a:r>
              <a:rPr lang="ko-KR" altLang="en-US" b="1" dirty="0"/>
              <a:t>따라서 안드로이드 태블릿의 카메라를 활용하여 </a:t>
            </a:r>
            <a:r>
              <a:rPr lang="en-US" altLang="ko-KR" b="1" dirty="0"/>
              <a:t>Face Detection </a:t>
            </a:r>
            <a:r>
              <a:rPr lang="ko-KR" altLang="en-US" b="1" dirty="0"/>
              <a:t>기능이 대기화면에서 항상 실행되며 이용자가 키오스크와 대면 시 주문 안내가 음성 피드백과 함께 제공된다</a:t>
            </a:r>
            <a:r>
              <a:rPr lang="en-US" altLang="ko-KR" b="1" dirty="0"/>
              <a:t>. </a:t>
            </a:r>
            <a:r>
              <a:rPr lang="ko-KR" altLang="en-US" b="1" dirty="0"/>
              <a:t>얼굴 인식 기능에는 </a:t>
            </a:r>
            <a:r>
              <a:rPr lang="en-US" altLang="ko-KR" b="1" dirty="0"/>
              <a:t>Open CV </a:t>
            </a:r>
            <a:r>
              <a:rPr lang="ko-KR" altLang="en-US" b="1" dirty="0"/>
              <a:t>영상 처리 알고리즘을 사용하고 눈 양쪽 끝</a:t>
            </a:r>
            <a:r>
              <a:rPr lang="en-US" altLang="ko-KR" b="1" dirty="0"/>
              <a:t>. </a:t>
            </a:r>
            <a:r>
              <a:rPr lang="ko-KR" altLang="en-US" b="1" dirty="0"/>
              <a:t>콧대</a:t>
            </a:r>
            <a:r>
              <a:rPr lang="en-US" altLang="ko-KR" b="1" dirty="0"/>
              <a:t>, </a:t>
            </a:r>
            <a:r>
              <a:rPr lang="ko-KR" altLang="en-US" b="1" dirty="0"/>
              <a:t>입술 등의 총 </a:t>
            </a:r>
            <a:r>
              <a:rPr lang="en-US" altLang="ko-KR" b="1" dirty="0"/>
              <a:t>6</a:t>
            </a:r>
            <a:r>
              <a:rPr lang="ko-KR" altLang="en-US" b="1" dirty="0"/>
              <a:t>개의 랜드마크를 사용하여 </a:t>
            </a:r>
            <a:r>
              <a:rPr lang="en-US" altLang="ko-KR" b="1" dirty="0"/>
              <a:t>1.7m </a:t>
            </a:r>
            <a:r>
              <a:rPr lang="ko-KR" altLang="en-US" b="1" dirty="0"/>
              <a:t>이내 거리에서 이용자를 인식하게 되며 인식 후에 기존의 주문과정과 고령자를 위한 간편 주문과정의 선택을 도와 어렵지 않게 원하는 방식으로 주문이 가능하다</a:t>
            </a:r>
            <a:r>
              <a:rPr lang="en-US" altLang="ko-KR" b="1" dirty="0"/>
              <a:t>. </a:t>
            </a:r>
            <a:endParaRPr lang="ko-KR" altLang="en-US" b="1" dirty="0"/>
          </a:p>
          <a:p>
            <a:pPr fontAlgn="base" latinLnBrk="1"/>
            <a:endParaRPr lang="ko-KR" altLang="en-US" b="1" dirty="0"/>
          </a:p>
        </p:txBody>
      </p:sp>
      <p:sp>
        <p:nvSpPr>
          <p:cNvPr id="65" name="TextBox 64">
            <a:extLst>
              <a:ext uri="{FF2B5EF4-FFF2-40B4-BE49-F238E27FC236}">
                <a16:creationId xmlns:a16="http://schemas.microsoft.com/office/drawing/2014/main" id="{BB5410F6-EAAF-4865-AF17-3E8BE84E404E}"/>
              </a:ext>
            </a:extLst>
          </p:cNvPr>
          <p:cNvSpPr txBox="1"/>
          <p:nvPr/>
        </p:nvSpPr>
        <p:spPr>
          <a:xfrm>
            <a:off x="22508436" y="18083997"/>
            <a:ext cx="7963462" cy="707886"/>
          </a:xfrm>
          <a:prstGeom prst="rect">
            <a:avLst/>
          </a:prstGeom>
          <a:noFill/>
        </p:spPr>
        <p:txBody>
          <a:bodyPr wrap="none" rtlCol="0">
            <a:spAutoFit/>
          </a:bodyPr>
          <a:lstStyle/>
          <a:p>
            <a:r>
              <a:rPr lang="en-US" altLang="ko-KR"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Simple UI/UX &amp; Voice Assistant</a:t>
            </a:r>
            <a:endPar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endParaRPr>
          </a:p>
        </p:txBody>
      </p:sp>
      <p:sp>
        <p:nvSpPr>
          <p:cNvPr id="68" name="TextBox 67">
            <a:extLst>
              <a:ext uri="{FF2B5EF4-FFF2-40B4-BE49-F238E27FC236}">
                <a16:creationId xmlns:a16="http://schemas.microsoft.com/office/drawing/2014/main" id="{3CE0CDA0-DB40-446B-A2A6-6D9DE76C364F}"/>
              </a:ext>
            </a:extLst>
          </p:cNvPr>
          <p:cNvSpPr txBox="1"/>
          <p:nvPr/>
        </p:nvSpPr>
        <p:spPr>
          <a:xfrm>
            <a:off x="22067498" y="18791883"/>
            <a:ext cx="9114877" cy="3831902"/>
          </a:xfrm>
          <a:prstGeom prst="rect">
            <a:avLst/>
          </a:prstGeom>
          <a:noFill/>
        </p:spPr>
        <p:txBody>
          <a:bodyPr wrap="square" rtlCol="0">
            <a:noAutofit/>
          </a:bodyPr>
          <a:lstStyle/>
          <a:p>
            <a:pPr marL="285750" indent="-285750" fontAlgn="base" latinLnBrk="1">
              <a:buFontTx/>
              <a:buChar char="-"/>
            </a:pPr>
            <a:r>
              <a:rPr lang="ko-KR" altLang="en-US" b="1" spc="-100" dirty="0"/>
              <a:t>전체적인 버튼과 글자의 크기를 증가 하고 색상 대비를 명확하게</a:t>
            </a:r>
            <a:r>
              <a:rPr lang="en-US" altLang="ko-KR" b="1" spc="-100" dirty="0"/>
              <a:t>!</a:t>
            </a:r>
          </a:p>
          <a:p>
            <a:pPr marL="285750" indent="-285750" fontAlgn="base" latinLnBrk="1">
              <a:buFontTx/>
              <a:buChar char="-"/>
            </a:pPr>
            <a:r>
              <a:rPr lang="ko-KR" altLang="en-US" b="1" spc="-100" dirty="0"/>
              <a:t>정보의 중요도에 따라 명확하게 알아보도록 크기를 조정</a:t>
            </a:r>
            <a:r>
              <a:rPr lang="en-US" altLang="ko-KR" b="1" spc="-100" dirty="0"/>
              <a:t>!</a:t>
            </a:r>
          </a:p>
          <a:p>
            <a:pPr marL="285750" indent="-285750" fontAlgn="base" latinLnBrk="1">
              <a:buFontTx/>
              <a:buChar char="-"/>
            </a:pPr>
            <a:r>
              <a:rPr lang="ko-KR" altLang="en-US" b="1" spc="-100" dirty="0"/>
              <a:t>주문과정상의 화면을 분리하고 요소를 명확하게 설명 및 한화면에 하나의 선택요소를 배치</a:t>
            </a:r>
            <a:r>
              <a:rPr lang="en-US" altLang="ko-KR" b="1" spc="-100" dirty="0"/>
              <a:t>!</a:t>
            </a:r>
          </a:p>
          <a:p>
            <a:pPr marL="285750" indent="-285750" fontAlgn="base" latinLnBrk="1">
              <a:buFontTx/>
              <a:buChar char="-"/>
            </a:pPr>
            <a:r>
              <a:rPr lang="ko-KR" altLang="en-US" b="1" spc="-100" dirty="0"/>
              <a:t>선택 과정의 간소화를 통해 주문과정 전체를 간소화</a:t>
            </a:r>
            <a:r>
              <a:rPr lang="en-US" altLang="ko-KR" b="1" spc="-100" dirty="0"/>
              <a:t>!</a:t>
            </a:r>
          </a:p>
          <a:p>
            <a:pPr marL="285750" indent="-285750" fontAlgn="base" latinLnBrk="1">
              <a:buFontTx/>
              <a:buChar char="-"/>
            </a:pPr>
            <a:r>
              <a:rPr lang="ko-KR" altLang="en-US" b="1" spc="-100" dirty="0"/>
              <a:t>레이아웃의 크고 넓은 구조 및 일관성 있는 배치와 정보 표시에 일정한 규칙 부여로 화면을 빠르게 인지하고 명확하게 사용 가능</a:t>
            </a:r>
            <a:r>
              <a:rPr lang="en-US" altLang="ko-KR" b="1" spc="-100" dirty="0"/>
              <a:t>!</a:t>
            </a:r>
          </a:p>
          <a:p>
            <a:pPr marL="285750" indent="-285750" fontAlgn="base" latinLnBrk="1">
              <a:buFontTx/>
              <a:buChar char="-"/>
            </a:pPr>
            <a:r>
              <a:rPr lang="ko-KR" altLang="en-US" b="1" spc="-100" dirty="0"/>
              <a:t>기존의 전문적 단어로 통용되던 요소를 쉬운 단어로 교체</a:t>
            </a:r>
            <a:r>
              <a:rPr lang="en-US" altLang="ko-KR" b="1" spc="-100" dirty="0"/>
              <a:t>!</a:t>
            </a:r>
          </a:p>
          <a:p>
            <a:pPr marL="285750" indent="-285750" fontAlgn="base" latinLnBrk="1">
              <a:buFontTx/>
              <a:buChar char="-"/>
            </a:pPr>
            <a:r>
              <a:rPr lang="ko-KR" altLang="en-US" b="1" spc="-100" dirty="0"/>
              <a:t>노년층의 눈에 익숙한 적외선 계열의 색을 기본으로 심리적 안정감을 주는 녹색과 청색을 사용하여 전체적인 테마를 구성</a:t>
            </a:r>
            <a:endParaRPr lang="en-US" altLang="ko-KR" b="1" spc="-100" dirty="0"/>
          </a:p>
          <a:p>
            <a:pPr marL="285750" indent="-285750" fontAlgn="base" latinLnBrk="1">
              <a:buFontTx/>
              <a:buChar char="-"/>
            </a:pPr>
            <a:r>
              <a:rPr lang="ko-KR" altLang="en-US" b="1" dirty="0"/>
              <a:t>각 요소에 특징적인 색을 사용하여 버튼 등의 기능이 어떠한 것인지 색을 통해 심리적으로 느낄 수 있도록 유도</a:t>
            </a:r>
            <a:endParaRPr lang="en-US" altLang="ko-KR" b="1" dirty="0"/>
          </a:p>
          <a:p>
            <a:pPr marL="285750" indent="-285750" fontAlgn="base" latinLnBrk="1">
              <a:buFontTx/>
              <a:buChar char="-"/>
            </a:pPr>
            <a:r>
              <a:rPr lang="ko-KR" altLang="en-US" b="1" dirty="0"/>
              <a:t>결제를 위한 카드 삽입 등의 기존 조작과 다른 동작이 필요한 경우 </a:t>
            </a:r>
            <a:r>
              <a:rPr lang="en-US" altLang="ko-KR" b="1" dirty="0"/>
              <a:t>gif</a:t>
            </a:r>
            <a:r>
              <a:rPr lang="ko-KR" altLang="en-US" b="1" dirty="0"/>
              <a:t>를 이용하여 애니메이션 그림으로 설명</a:t>
            </a:r>
          </a:p>
          <a:p>
            <a:pPr marL="285750" indent="-285750" fontAlgn="base" latinLnBrk="1">
              <a:buFontTx/>
              <a:buChar char="-"/>
            </a:pPr>
            <a:endParaRPr lang="ko-KR" altLang="en-US" dirty="0"/>
          </a:p>
          <a:p>
            <a:pPr marL="285750" indent="-285750" fontAlgn="base" latinLnBrk="1">
              <a:buFontTx/>
              <a:buChar char="-"/>
            </a:pPr>
            <a:endParaRPr lang="en-US" altLang="ko-KR" b="1" spc="-100" dirty="0"/>
          </a:p>
        </p:txBody>
      </p:sp>
      <p:sp>
        <p:nvSpPr>
          <p:cNvPr id="70" name="TextBox 69">
            <a:extLst>
              <a:ext uri="{FF2B5EF4-FFF2-40B4-BE49-F238E27FC236}">
                <a16:creationId xmlns:a16="http://schemas.microsoft.com/office/drawing/2014/main" id="{C8F68A46-6E2A-427A-AB2B-6D474177160A}"/>
              </a:ext>
            </a:extLst>
          </p:cNvPr>
          <p:cNvSpPr txBox="1"/>
          <p:nvPr/>
        </p:nvSpPr>
        <p:spPr>
          <a:xfrm>
            <a:off x="22380564" y="22581516"/>
            <a:ext cx="8842385" cy="851292"/>
          </a:xfrm>
          <a:prstGeom prst="rect">
            <a:avLst/>
          </a:prstGeom>
          <a:noFill/>
        </p:spPr>
        <p:txBody>
          <a:bodyPr wrap="square" rtlCol="0">
            <a:noAutofit/>
          </a:bodyPr>
          <a:lstStyle/>
          <a:p>
            <a:pPr fontAlgn="base" latinLnBrk="1"/>
            <a:r>
              <a:rPr lang="ko-KR" altLang="en-US" b="1" dirty="0"/>
              <a:t>고령자가 해당 진행상황 및 조작 내용을 명확하게 인지 할 수 있도록 스피커와 마이크를 이용한 </a:t>
            </a:r>
            <a:r>
              <a:rPr lang="en-US" altLang="ko-KR" b="1" dirty="0"/>
              <a:t>TTS</a:t>
            </a:r>
            <a:r>
              <a:rPr lang="ko-KR" altLang="en-US" b="1" dirty="0"/>
              <a:t>음성 안내 및 음성주문 시스템을 제공</a:t>
            </a:r>
          </a:p>
          <a:p>
            <a:pPr marL="285750" indent="-285750" fontAlgn="base" latinLnBrk="1">
              <a:buFontTx/>
              <a:buChar char="-"/>
            </a:pPr>
            <a:endParaRPr lang="en-US" altLang="ko-KR" b="1" spc="-100" dirty="0"/>
          </a:p>
        </p:txBody>
      </p:sp>
      <p:sp>
        <p:nvSpPr>
          <p:cNvPr id="73" name="TextBox 72">
            <a:extLst>
              <a:ext uri="{FF2B5EF4-FFF2-40B4-BE49-F238E27FC236}">
                <a16:creationId xmlns:a16="http://schemas.microsoft.com/office/drawing/2014/main" id="{B2184EAA-35E0-4584-945A-D9615B1881F9}"/>
              </a:ext>
            </a:extLst>
          </p:cNvPr>
          <p:cNvSpPr txBox="1"/>
          <p:nvPr/>
        </p:nvSpPr>
        <p:spPr>
          <a:xfrm>
            <a:off x="1084262" y="39601037"/>
            <a:ext cx="15115382" cy="2175646"/>
          </a:xfrm>
          <a:prstGeom prst="rect">
            <a:avLst/>
          </a:prstGeom>
          <a:noFill/>
        </p:spPr>
        <p:txBody>
          <a:bodyPr wrap="square" rtlCol="0">
            <a:noAutofit/>
          </a:bodyPr>
          <a:lstStyle/>
          <a:p>
            <a:pPr fontAlgn="base" latinLnBrk="1"/>
            <a:r>
              <a:rPr lang="ko-KR" altLang="en-US" sz="2400" b="1" dirty="0"/>
              <a:t> 현재의 키오스크 시장이 끊임없이 발전하는 만큼 새로운 기술과 문화에 대한 노년층들의 접근이 더욱 쉽지 않을 것이다</a:t>
            </a:r>
            <a:r>
              <a:rPr lang="en-US" altLang="ko-KR" sz="2400" b="1" dirty="0"/>
              <a:t>. </a:t>
            </a:r>
            <a:r>
              <a:rPr lang="ko-KR" altLang="en-US" sz="2400" b="1" dirty="0"/>
              <a:t>고령자를 위한 키오스크 사용교육 등의 프로그램 또한 시</a:t>
            </a:r>
            <a:r>
              <a:rPr lang="en-US" altLang="ko-KR" sz="2400" b="1" dirty="0"/>
              <a:t>, </a:t>
            </a:r>
            <a:r>
              <a:rPr lang="ko-KR" altLang="en-US" sz="2400" b="1" dirty="0"/>
              <a:t>도에서 시행을 하고 있지만 이는 따로 교육을 시행해야 한다는 </a:t>
            </a:r>
            <a:r>
              <a:rPr lang="en-US" altLang="ko-KR" sz="2400" b="1" dirty="0"/>
              <a:t>2</a:t>
            </a:r>
            <a:r>
              <a:rPr lang="ko-KR" altLang="en-US" sz="2400" b="1" dirty="0"/>
              <a:t>차적인 불편함을 벗어날 수 없다</a:t>
            </a:r>
            <a:r>
              <a:rPr lang="en-US" altLang="ko-KR" sz="2400" b="1" dirty="0"/>
              <a:t>. </a:t>
            </a:r>
            <a:r>
              <a:rPr lang="ko-KR" altLang="en-US" sz="2400" b="1" dirty="0"/>
              <a:t>때문에 고령자들이 키오스크의 사용에 있어 어려워하는 그 본질인 키오스크 자체를 고령자가 좀 더 편하고 직관적으로 사용할 수 있도록 바뀌어야 한다</a:t>
            </a:r>
            <a:r>
              <a:rPr lang="en-US" altLang="ko-KR" sz="2400" b="1" dirty="0"/>
              <a:t>.</a:t>
            </a:r>
            <a:endParaRPr lang="ko-KR" altLang="en-US" sz="2400" b="1" dirty="0"/>
          </a:p>
        </p:txBody>
      </p:sp>
      <p:sp>
        <p:nvSpPr>
          <p:cNvPr id="75" name="TextBox 74">
            <a:extLst>
              <a:ext uri="{FF2B5EF4-FFF2-40B4-BE49-F238E27FC236}">
                <a16:creationId xmlns:a16="http://schemas.microsoft.com/office/drawing/2014/main" id="{1184AC72-5A13-46EE-B679-85C4A412B113}"/>
              </a:ext>
            </a:extLst>
          </p:cNvPr>
          <p:cNvSpPr txBox="1"/>
          <p:nvPr/>
        </p:nvSpPr>
        <p:spPr>
          <a:xfrm>
            <a:off x="1084262" y="38795162"/>
            <a:ext cx="6370655"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키오스크의 자체 변화 필요</a:t>
            </a:r>
          </a:p>
        </p:txBody>
      </p:sp>
      <p:sp>
        <p:nvSpPr>
          <p:cNvPr id="77" name="TextBox 76">
            <a:extLst>
              <a:ext uri="{FF2B5EF4-FFF2-40B4-BE49-F238E27FC236}">
                <a16:creationId xmlns:a16="http://schemas.microsoft.com/office/drawing/2014/main" id="{FB7F8368-ACC5-40CC-AD0B-B461FCF3C735}"/>
              </a:ext>
            </a:extLst>
          </p:cNvPr>
          <p:cNvSpPr txBox="1"/>
          <p:nvPr/>
        </p:nvSpPr>
        <p:spPr>
          <a:xfrm>
            <a:off x="16679697" y="35973740"/>
            <a:ext cx="14319211" cy="2175646"/>
          </a:xfrm>
          <a:prstGeom prst="rect">
            <a:avLst/>
          </a:prstGeom>
          <a:noFill/>
        </p:spPr>
        <p:txBody>
          <a:bodyPr wrap="square" rtlCol="0">
            <a:noAutofit/>
          </a:bodyPr>
          <a:lstStyle/>
          <a:p>
            <a:pPr fontAlgn="base" latinLnBrk="1"/>
            <a:r>
              <a:rPr lang="ko-KR" altLang="en-US" sz="2400" b="1" dirty="0"/>
              <a:t>  고령자의 키오스크 사용에 있어 존재해온 기기 사용에 대한 기본 지식 및 화면에 대한 즉각적인 반응 부족으로 인해 발생했던 어려움을 해결하고 다양한 지원기능을 통해 더욱 편리하고 빠른 인지 및 습득을 유도하여 키오스크의 본래 목적인 ‘주문 시간의 </a:t>
            </a:r>
            <a:r>
              <a:rPr lang="ko-KR" altLang="en-US" sz="2400" b="1" dirty="0" err="1"/>
              <a:t>단축’을</a:t>
            </a:r>
            <a:r>
              <a:rPr lang="ko-KR" altLang="en-US" sz="2400" b="1" dirty="0"/>
              <a:t> 고령자의 사용에서도 달성할 수 있을 것이다</a:t>
            </a:r>
            <a:r>
              <a:rPr lang="en-US" altLang="ko-KR" sz="2400" b="1" dirty="0"/>
              <a:t>. </a:t>
            </a:r>
            <a:r>
              <a:rPr lang="ko-KR" altLang="en-US" sz="2400" b="1" dirty="0"/>
              <a:t>또한 이러한 키오스크의 단순화 도입을 통해 고령자가 아닌 신체적</a:t>
            </a:r>
            <a:r>
              <a:rPr lang="en-US" altLang="ko-KR" sz="2400" b="1" dirty="0"/>
              <a:t>, </a:t>
            </a:r>
            <a:r>
              <a:rPr lang="ko-KR" altLang="en-US" sz="2400" b="1" dirty="0"/>
              <a:t>정신적으로 배려가 필요한 이용자의 경우에도 어려움 없이 키오스크를 이용할 수 있을 것이다</a:t>
            </a:r>
            <a:r>
              <a:rPr lang="en-US" altLang="ko-KR" sz="2400" b="1" dirty="0"/>
              <a:t>.</a:t>
            </a:r>
            <a:endParaRPr lang="ko-KR" altLang="en-US" sz="2400" b="1" dirty="0"/>
          </a:p>
          <a:p>
            <a:pPr fontAlgn="base" latinLnBrk="1"/>
            <a:endParaRPr lang="ko-KR" altLang="en-US" sz="2400" b="1" dirty="0"/>
          </a:p>
        </p:txBody>
      </p:sp>
      <p:sp>
        <p:nvSpPr>
          <p:cNvPr id="79" name="TextBox 78">
            <a:extLst>
              <a:ext uri="{FF2B5EF4-FFF2-40B4-BE49-F238E27FC236}">
                <a16:creationId xmlns:a16="http://schemas.microsoft.com/office/drawing/2014/main" id="{73A3EA77-FF81-4257-8E78-143E020DA802}"/>
              </a:ext>
            </a:extLst>
          </p:cNvPr>
          <p:cNvSpPr txBox="1"/>
          <p:nvPr/>
        </p:nvSpPr>
        <p:spPr>
          <a:xfrm>
            <a:off x="16679697" y="35167865"/>
            <a:ext cx="6189515"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고령자도 빠르게 사용가능</a:t>
            </a:r>
          </a:p>
        </p:txBody>
      </p:sp>
      <p:sp>
        <p:nvSpPr>
          <p:cNvPr id="81" name="TextBox 80">
            <a:extLst>
              <a:ext uri="{FF2B5EF4-FFF2-40B4-BE49-F238E27FC236}">
                <a16:creationId xmlns:a16="http://schemas.microsoft.com/office/drawing/2014/main" id="{4F9DFA6D-4E6F-45A0-9D52-FED766C97B97}"/>
              </a:ext>
            </a:extLst>
          </p:cNvPr>
          <p:cNvSpPr txBox="1"/>
          <p:nvPr/>
        </p:nvSpPr>
        <p:spPr>
          <a:xfrm>
            <a:off x="16679697" y="39601037"/>
            <a:ext cx="14319211" cy="2175646"/>
          </a:xfrm>
          <a:prstGeom prst="rect">
            <a:avLst/>
          </a:prstGeom>
          <a:noFill/>
        </p:spPr>
        <p:txBody>
          <a:bodyPr wrap="square" rtlCol="0">
            <a:noAutofit/>
          </a:bodyPr>
          <a:lstStyle/>
          <a:p>
            <a:pPr fontAlgn="base" latinLnBrk="1"/>
            <a:r>
              <a:rPr lang="ko-KR" altLang="en-US" sz="2400" b="1" dirty="0"/>
              <a:t> 앞으로의 키오스크 제품에 있어 고령자 또한 사용에 어려움이 없도록 설계하는데 하나의 표준이자 가이드를 제공 할 수 있으며 다양한 보조기능의 적용이 접목 가능성을 확인하고 키오스크와 관련된 하나의 사회적 문제를 해결하는데 기여할 수 있다고 판단된다</a:t>
            </a:r>
            <a:r>
              <a:rPr lang="en-US" altLang="ko-KR" sz="2400" b="1" dirty="0"/>
              <a:t>.</a:t>
            </a:r>
            <a:endParaRPr lang="ko-KR" altLang="en-US" sz="2400" b="1" dirty="0"/>
          </a:p>
        </p:txBody>
      </p:sp>
      <p:sp>
        <p:nvSpPr>
          <p:cNvPr id="83" name="TextBox 82">
            <a:extLst>
              <a:ext uri="{FF2B5EF4-FFF2-40B4-BE49-F238E27FC236}">
                <a16:creationId xmlns:a16="http://schemas.microsoft.com/office/drawing/2014/main" id="{31680387-FCFC-4B2B-82D1-23EA2C132398}"/>
              </a:ext>
            </a:extLst>
          </p:cNvPr>
          <p:cNvSpPr txBox="1"/>
          <p:nvPr/>
        </p:nvSpPr>
        <p:spPr>
          <a:xfrm>
            <a:off x="16679697" y="38795162"/>
            <a:ext cx="9629559" cy="707886"/>
          </a:xfrm>
          <a:prstGeom prst="rect">
            <a:avLst/>
          </a:prstGeom>
          <a:noFill/>
        </p:spPr>
        <p:txBody>
          <a:bodyPr wrap="none" rtlCol="0">
            <a:spAutoFit/>
          </a:bodyPr>
          <a:lstStyle/>
          <a:p>
            <a:r>
              <a:rPr lang="ko-KR" altLang="en-US" sz="4000" b="1" dirty="0">
                <a:ln>
                  <a:solidFill>
                    <a:prstClr val="white">
                      <a:alpha val="10000"/>
                    </a:prstClr>
                  </a:solidFill>
                </a:ln>
                <a:solidFill>
                  <a:srgbClr val="820000"/>
                </a:solidFill>
                <a:latin typeface="나눔스퀘어 ExtraBold" panose="020B0600000101010101" pitchFamily="50" charset="-127"/>
                <a:ea typeface="나눔스퀘어 ExtraBold" panose="020B0600000101010101" pitchFamily="50" charset="-127"/>
                <a:cs typeface="+mj-cs"/>
              </a:rPr>
              <a:t>앞으로의 키오스크 산업에 가이드를 제시</a:t>
            </a:r>
          </a:p>
        </p:txBody>
      </p:sp>
    </p:spTree>
    <p:extLst>
      <p:ext uri="{BB962C8B-B14F-4D97-AF65-F5344CB8AC3E}">
        <p14:creationId xmlns:p14="http://schemas.microsoft.com/office/powerpoint/2010/main" val="514402781"/>
      </p:ext>
    </p:extLst>
  </p:cSld>
  <p:clrMapOvr>
    <a:masterClrMapping/>
  </p:clrMapOvr>
  <p:transition spd="slow">
    <p:wipe/>
  </p:transition>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1421</TotalTime>
  <Words>985</Words>
  <Application>Microsoft Office PowerPoint</Application>
  <PresentationFormat>사용자 지정</PresentationFormat>
  <Paragraphs>45</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나눔스퀘어 ExtraBold</vt:lpstr>
      <vt:lpstr>맑은 고딕</vt:lpstr>
      <vt:lpstr>Arial</vt:lpstr>
      <vt:lpstr>Calibri</vt:lpstr>
      <vt:lpstr>Office 테마</vt:lpstr>
      <vt:lpstr>Development of a Simple Order Module for Vitalization Use of Kiosk by Digital Vulnerable People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user;딥플의 playground</dc:creator>
  <cp:lastModifiedBy>경석 오</cp:lastModifiedBy>
  <cp:revision>48</cp:revision>
  <dcterms:created xsi:type="dcterms:W3CDTF">2018-05-26T06:48:24Z</dcterms:created>
  <dcterms:modified xsi:type="dcterms:W3CDTF">2020-05-16T10:55:03Z</dcterms:modified>
</cp:coreProperties>
</file>