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648" r:id="rId2"/>
  </p:sldMasterIdLst>
  <p:notesMasterIdLst>
    <p:notesMasterId r:id="rId23"/>
  </p:notesMasterIdLst>
  <p:sldIdLst>
    <p:sldId id="256" r:id="rId3"/>
    <p:sldId id="257" r:id="rId4"/>
    <p:sldId id="259" r:id="rId5"/>
    <p:sldId id="261" r:id="rId6"/>
    <p:sldId id="258" r:id="rId7"/>
    <p:sldId id="260" r:id="rId8"/>
    <p:sldId id="262" r:id="rId9"/>
    <p:sldId id="265" r:id="rId10"/>
    <p:sldId id="263" r:id="rId11"/>
    <p:sldId id="270" r:id="rId12"/>
    <p:sldId id="267" r:id="rId13"/>
    <p:sldId id="264" r:id="rId14"/>
    <p:sldId id="266" r:id="rId15"/>
    <p:sldId id="282" r:id="rId16"/>
    <p:sldId id="268" r:id="rId17"/>
    <p:sldId id="279" r:id="rId18"/>
    <p:sldId id="280" r:id="rId19"/>
    <p:sldId id="271" r:id="rId20"/>
    <p:sldId id="273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ément DILLY" initials="CD" lastIdx="1" clrIdx="0">
    <p:extLst>
      <p:ext uri="{19B8F6BF-5375-455C-9EA6-DF929625EA0E}">
        <p15:presenceInfo xmlns:p15="http://schemas.microsoft.com/office/powerpoint/2012/main" userId="S::clement.dilly@efrei.net::05ca1b6b-a189-4f94-b974-09201e9c39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D71B"/>
    <a:srgbClr val="DF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AE2D6-E0C2-190A-627B-A2C1B4A60DE7}" v="582" dt="2021-05-31T13:19:18.536"/>
    <p1510:client id="{05594E71-54CA-495A-B09C-CD5E4E5D984A}" v="829" dt="2021-05-31T13:53:30.448"/>
    <p1510:client id="{26FEDF32-35F7-56E4-54AE-86442CE7ADEA}" v="75" dt="2021-05-31T18:12:46.537"/>
    <p1510:client id="{2E881317-AAC2-4C8F-AECF-86AC57F1C7C0}" v="1333" dt="2021-05-31T13:51:59.766"/>
    <p1510:client id="{33C6CAC0-0468-49B9-A9DE-7145D0E94247}" v="1806" dt="2021-05-31T13:22:57.801"/>
    <p1510:client id="{82241CB1-10D9-4F4F-B0C1-149C8DC3EE8B}" v="547" dt="2021-05-31T13:48:57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8192A-55B8-4043-AEF8-D669C36ECAE5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E6C5F-7188-423D-ACC3-D08C1E0FFB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2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E6C5F-7188-423D-ACC3-D08C1E0FFBE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10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E6C5F-7188-423D-ACC3-D08C1E0FFBE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33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D0CE1-4E58-4D2E-A562-3438C5C51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2FAA0B-C36C-4062-94AE-34B5DD0E2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EC45B6-445F-4133-AD0B-FA16172B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B8559-62B0-4D90-98B9-F4EBACCD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69FB53-021F-4FE6-96E5-AD1F6D35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52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56FCD-3FEF-4CEF-B7A4-925E0194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F0FC43-C0BE-473D-B219-83C41C27D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296F7-372D-4798-9F70-6934011B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FD17FD-9C63-418A-AAD9-E6E4B8F9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2AD07-AC30-4006-9DA4-E5B1E6A6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26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2676AE-6491-4E5D-9E4A-EF1DC1B38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8E6D93-CD9C-47AD-AA70-716BF12A7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0C762C-B7B9-4590-98DA-94B0E14D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9EDF1-7872-4A44-9CAE-11932AEC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D87506-C152-4B25-A441-7B4314F0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084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F86BD-24EC-4D33-9FF9-3CBF8249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4F6C93-048A-4F59-B2F2-CA3FD409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52FAE-64D9-4053-910B-AAAB90FC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342EBE-9434-4731-9CC8-39A10B29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5E55D-0F33-4771-904D-FC87F698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067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B74F6-243E-4755-9F39-64C7C95E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D4C856-EC51-4CDA-A61F-2E3F65B5C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D4B2C3-E4E6-4450-8110-41F2E97D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144E67-59DE-4810-85FF-2E094918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BEE83D-D911-46E0-87B9-1743CB09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5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DA422-B885-47FA-80F0-FC74A25A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277D65-5622-4037-8827-AFB7D25BB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76FC79-3832-4846-813E-DF023442C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798344-4D79-4D74-95A3-51457051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D70884-61EA-4A34-A1DF-4EA57481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2C9759-D56A-43CF-9D32-57FDBE1E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17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968B8-E6A4-49F0-B73C-BC7A14E4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2EEADD-EFDB-42DF-B001-210B25A85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2D513-0169-4D51-BE37-EC2EA1BD0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63ECAB-5116-4652-AA16-25ADB8E64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5F2FB2-A29B-4310-9407-CD70741DB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7057AB-8422-41E3-AF79-E6F2F08E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5058B2-AC58-4E86-9F75-B0E83C2B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437901-3F28-494E-AC58-05EF01A7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68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BD898-FFCE-44FD-90FF-340B6B37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3392F9-E995-40AE-9EFD-21130C88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282000-3ADF-4521-A2BC-943F69D6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264810-F7A3-42E4-8B35-C64C2945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96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FD2B49-009A-41B5-B120-ED8C41B2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3C0546-94DE-4E25-BD1E-6A3C5BF1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2A4518-C242-4BAA-8FE8-32E8A098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32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FB827-35B9-4E7A-BE5C-2FB03E2E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C7737-6BFD-4A2B-9106-32DBF9D42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599754-87D5-4F2E-B423-169A8062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3D6609-8857-4BC9-96C3-9D46E833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970977-9586-4EAC-83C5-ABD101F2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BAE23F-8A5B-422A-8890-C91AC290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36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4499E-2A9B-4301-BEE3-BEE3D95A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C2E531-A92A-4958-A038-EF52715FC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8DA7CC-FA62-4726-A2DE-79FA2ABB9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08A383-E355-4139-A187-B60325DC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724E9C-25A4-48F0-8F5D-D470D827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DDB916-624E-4BF1-BB8A-1DC1298A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16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716E3F-C8BC-4EC3-985B-1B2DC744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EDBD01-28C2-4A06-B49B-7082873E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8E9648-8E3F-4356-BAA3-66E8CF2DF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A430B-7E36-4EE0-B6AC-990C05A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E6DBFF-F782-46AE-86BE-12824123F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8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png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84" descr="Formules mathématiques complexes sur un tableau noir">
            <a:extLst>
              <a:ext uri="{FF2B5EF4-FFF2-40B4-BE49-F238E27FC236}">
                <a16:creationId xmlns:a16="http://schemas.microsoft.com/office/drawing/2014/main" id="{9ECB441D-532A-4C6B-BCB9-E04881E3A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56" b="609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7C2207-5F0B-4825-8319-FEEF35D09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" y="138748"/>
            <a:ext cx="2480553" cy="91780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26BC569-6692-4090-829D-AEA49FB12E7E}"/>
              </a:ext>
            </a:extLst>
          </p:cNvPr>
          <p:cNvSpPr txBox="1"/>
          <p:nvPr/>
        </p:nvSpPr>
        <p:spPr>
          <a:xfrm>
            <a:off x="9560494" y="5383957"/>
            <a:ext cx="256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>
                <a:solidFill>
                  <a:schemeClr val="bg1"/>
                </a:solidFill>
              </a:rPr>
              <a:t>Clément </a:t>
            </a:r>
            <a:r>
              <a:rPr lang="fr-FR" err="1">
                <a:solidFill>
                  <a:schemeClr val="bg1"/>
                </a:solidFill>
              </a:rPr>
              <a:t>Dilly</a:t>
            </a:r>
            <a:endParaRPr lang="fr-FR">
              <a:solidFill>
                <a:schemeClr val="bg1"/>
              </a:solidFill>
            </a:endParaRPr>
          </a:p>
          <a:p>
            <a:pPr algn="r"/>
            <a:r>
              <a:rPr lang="fr-FR">
                <a:solidFill>
                  <a:schemeClr val="bg1"/>
                </a:solidFill>
              </a:rPr>
              <a:t>Guillaume Dumas</a:t>
            </a:r>
          </a:p>
          <a:p>
            <a:pPr algn="r"/>
            <a:r>
              <a:rPr lang="fr-FR">
                <a:solidFill>
                  <a:schemeClr val="bg1"/>
                </a:solidFill>
              </a:rPr>
              <a:t>Jérémy </a:t>
            </a:r>
            <a:r>
              <a:rPr lang="fr-FR" err="1">
                <a:solidFill>
                  <a:schemeClr val="bg1"/>
                </a:solidFill>
              </a:rPr>
              <a:t>Grelaud</a:t>
            </a:r>
            <a:endParaRPr lang="fr-FR">
              <a:solidFill>
                <a:schemeClr val="bg1"/>
              </a:solidFill>
            </a:endParaRPr>
          </a:p>
          <a:p>
            <a:pPr algn="r"/>
            <a:r>
              <a:rPr lang="fr-FR">
                <a:solidFill>
                  <a:schemeClr val="bg1"/>
                </a:solidFill>
              </a:rPr>
              <a:t>Julien Hassoun</a:t>
            </a:r>
          </a:p>
          <a:p>
            <a:pPr algn="r"/>
            <a:r>
              <a:rPr lang="fr-FR">
                <a:solidFill>
                  <a:schemeClr val="bg1"/>
                </a:solidFill>
              </a:rPr>
              <a:t>Amaury Rossignol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13D9BDD-5727-4BB9-93DF-4E7058D6F649}"/>
              </a:ext>
            </a:extLst>
          </p:cNvPr>
          <p:cNvSpPr txBox="1"/>
          <p:nvPr/>
        </p:nvSpPr>
        <p:spPr>
          <a:xfrm>
            <a:off x="87453" y="6349920"/>
            <a:ext cx="292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Examinateur : Daniel </a:t>
            </a:r>
            <a:r>
              <a:rPr lang="fr-FR" err="1">
                <a:solidFill>
                  <a:schemeClr val="bg1"/>
                </a:solidFill>
              </a:rPr>
              <a:t>Gutkin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1FF4407-5370-4893-A495-531432F80C08}"/>
              </a:ext>
            </a:extLst>
          </p:cNvPr>
          <p:cNvSpPr/>
          <p:nvPr/>
        </p:nvSpPr>
        <p:spPr>
          <a:xfrm>
            <a:off x="3466637" y="2598011"/>
            <a:ext cx="5255678" cy="175073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23949" y="2601306"/>
            <a:ext cx="5541054" cy="1655378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Haute Voltige</a:t>
            </a:r>
            <a:br>
              <a:rPr lang="de-DE" sz="4400"/>
            </a:br>
            <a:endParaRPr lang="fr-FR" sz="44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66637" y="3838733"/>
            <a:ext cx="5255678" cy="1020034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Projet Modélisation Mathématique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79563-34D6-4FAD-BF30-B82FAED0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/>
              <a:t>Zoom sur les courbes précédentes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E508C0-0D37-4BEB-99EA-FAF3281428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59" y="2031882"/>
            <a:ext cx="5224646" cy="41296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51AC619-C1CC-4E58-B5BE-7928BC5E9CA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46" y="1913488"/>
            <a:ext cx="5538395" cy="4366440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BF2AC0B-C9E5-4483-BD0D-D2CA1EAA0472}"/>
              </a:ext>
            </a:extLst>
          </p:cNvPr>
          <p:cNvCxnSpPr>
            <a:cxnSpLocks/>
          </p:cNvCxnSpPr>
          <p:nvPr/>
        </p:nvCxnSpPr>
        <p:spPr>
          <a:xfrm>
            <a:off x="2992582" y="1454728"/>
            <a:ext cx="622069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8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7962481C-121F-4CFF-BA9B-7F982E510C4A}"/>
              </a:ext>
            </a:extLst>
          </p:cNvPr>
          <p:cNvSpPr txBox="1"/>
          <p:nvPr/>
        </p:nvSpPr>
        <p:spPr>
          <a:xfrm>
            <a:off x="11353800" y="3752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450B0D2-CD54-4686-A9DC-E951CF6B62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9" y="1200071"/>
            <a:ext cx="6261844" cy="47260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96C5506-C410-411A-BC2A-A95E9FC765FE}"/>
              </a:ext>
            </a:extLst>
          </p:cNvPr>
          <p:cNvSpPr txBox="1"/>
          <p:nvPr/>
        </p:nvSpPr>
        <p:spPr>
          <a:xfrm>
            <a:off x="878978" y="562537"/>
            <a:ext cx="908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Même conditions de simulation mais avec un N 4 fois supérieur (N=40000)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4FDC35-7023-4CAB-8B8E-36624D08E0DC}"/>
              </a:ext>
            </a:extLst>
          </p:cNvPr>
          <p:cNvSpPr txBox="1"/>
          <p:nvPr/>
        </p:nvSpPr>
        <p:spPr>
          <a:xfrm>
            <a:off x="6976875" y="2131940"/>
            <a:ext cx="4561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Pour Euler, erreur plus loin dans le temps mais plus importante. </a:t>
            </a:r>
          </a:p>
          <a:p>
            <a:r>
              <a:rPr lang="fr-FR"/>
              <a:t>-&gt; Cela s’explique par la méthode d’estimation avec seulement la pente d’une tangente.</a:t>
            </a:r>
          </a:p>
          <a:p>
            <a:endParaRPr lang="fr-FR"/>
          </a:p>
          <a:p>
            <a:r>
              <a:rPr lang="fr-FR"/>
              <a:t>Pas de changement pour les autres méthodes car déjà plus précises du fait de l’estimation de plusieurs pentes de tangente limitant ainsi les erreurs.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44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49284-8B59-4F5D-B65A-77782A8D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91" y="365125"/>
            <a:ext cx="10515600" cy="895348"/>
          </a:xfrm>
          <a:ln w="28575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/>
              <a:t>IV) Modélisation de la position de M2</a:t>
            </a:r>
          </a:p>
        </p:txBody>
      </p:sp>
      <p:pic>
        <p:nvPicPr>
          <p:cNvPr id="3" name="Picture 115932102">
            <a:extLst>
              <a:ext uri="{FF2B5EF4-FFF2-40B4-BE49-F238E27FC236}">
                <a16:creationId xmlns:a16="http://schemas.microsoft.com/office/drawing/2014/main" id="{F8A6D13E-C624-4E5F-BA9A-D8907419D37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t="4398" r="28369" b="66606"/>
          <a:stretch/>
        </p:blipFill>
        <p:spPr>
          <a:xfrm>
            <a:off x="1162091" y="1582339"/>
            <a:ext cx="4933909" cy="369331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3BAE2B0-86F5-47BB-A580-DB1EABD5E812}"/>
              </a:ext>
            </a:extLst>
          </p:cNvPr>
          <p:cNvSpPr txBox="1"/>
          <p:nvPr/>
        </p:nvSpPr>
        <p:spPr>
          <a:xfrm>
            <a:off x="6604000" y="1582340"/>
            <a:ext cx="5119991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u="sng" dirty="0">
                <a:cs typeface="Calibri"/>
              </a:rPr>
              <a:t>À t fixé :</a:t>
            </a:r>
            <a:endParaRPr lang="fr-FR" u="sng" dirty="0"/>
          </a:p>
          <a:p>
            <a:r>
              <a:rPr lang="fr-FR" dirty="0"/>
              <a:t>x = a + b</a:t>
            </a:r>
            <a:endParaRPr lang="fr-FR" dirty="0">
              <a:cs typeface="Calibri"/>
            </a:endParaRPr>
          </a:p>
          <a:p>
            <a:r>
              <a:rPr lang="fr-FR" dirty="0"/>
              <a:t>y = H – (h1 + h2)   avec H = L1 + L2</a:t>
            </a:r>
            <a:endParaRPr lang="fr-FR" dirty="0">
              <a:cs typeface="Calibri"/>
            </a:endParaRPr>
          </a:p>
          <a:p>
            <a:endParaRPr lang="fr-FR"/>
          </a:p>
          <a:p>
            <a:r>
              <a:rPr lang="fr-FR" dirty="0"/>
              <a:t>On a :</a:t>
            </a:r>
            <a:endParaRPr lang="fr-FR" dirty="0">
              <a:cs typeface="Calibri"/>
            </a:endParaRPr>
          </a:p>
          <a:p>
            <a:r>
              <a:rPr lang="fr-FR" dirty="0"/>
              <a:t>a = L1 sin(y1)</a:t>
            </a:r>
            <a:endParaRPr lang="fr-FR" dirty="0">
              <a:cs typeface="Calibri"/>
            </a:endParaRPr>
          </a:p>
          <a:p>
            <a:r>
              <a:rPr lang="fr-FR" dirty="0"/>
              <a:t>b = L2 sin(y2)</a:t>
            </a:r>
            <a:endParaRPr lang="fr-FR" dirty="0">
              <a:cs typeface="Calibri"/>
            </a:endParaRPr>
          </a:p>
          <a:p>
            <a:r>
              <a:rPr lang="fr-FR" dirty="0"/>
              <a:t>h1 = L1 cos(y1)</a:t>
            </a:r>
            <a:endParaRPr lang="fr-FR" dirty="0">
              <a:cs typeface="Calibri"/>
            </a:endParaRPr>
          </a:p>
          <a:p>
            <a:r>
              <a:rPr lang="fr-FR" dirty="0"/>
              <a:t>h2 = L2 cos(y2)</a:t>
            </a:r>
            <a:endParaRPr lang="fr-FR" dirty="0">
              <a:cs typeface="Calibri"/>
            </a:endParaRPr>
          </a:p>
          <a:p>
            <a:endParaRPr lang="fr-FR"/>
          </a:p>
          <a:p>
            <a:r>
              <a:rPr lang="fr-FR" dirty="0"/>
              <a:t>Ainsi : </a:t>
            </a:r>
            <a:endParaRPr lang="fr-FR" dirty="0">
              <a:cs typeface="Calibri"/>
            </a:endParaRPr>
          </a:p>
          <a:p>
            <a:r>
              <a:rPr lang="fr-FR" dirty="0"/>
              <a:t>x = L1 sin(y1) + L2 sin(y2)</a:t>
            </a:r>
            <a:endParaRPr lang="fr-FR" dirty="0">
              <a:cs typeface="Calibri"/>
            </a:endParaRPr>
          </a:p>
          <a:p>
            <a:r>
              <a:rPr lang="fr-FR" dirty="0"/>
              <a:t>y = (L1+L2) – ( L1 cos(y1) + L2 cos(y2) )</a:t>
            </a:r>
            <a:endParaRPr lang="fr-FR" dirty="0">
              <a:cs typeface="Calibri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A05D636-F6B4-4BC9-8DDE-8365DFB0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902" y="5678775"/>
            <a:ext cx="6514800" cy="9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5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F8FFA354-F721-4A22-AED5-DB24E039B6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8680" y="405575"/>
                <a:ext cx="5001768" cy="137160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: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y1(0) = y2(0)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𝝅</m:t>
                        </m:r>
                      </m:num>
                      <m:den>
                        <m: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  <m:r>
                      <a:rPr lang="fr-FR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𝒓𝒂𝒅</m:t>
                    </m:r>
                  </m:oMath>
                </a14:m>
                <a: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b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y’1(0) = y’2(0) = 0 </a:t>
                </a:r>
                <a:b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M1 = 1kg, M2 = 60kg, L1 = 1m, L2 = 1m, g = 1</a:t>
                </a:r>
                <a:b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T=100s, N=10000 pts</a:t>
                </a:r>
                <a:endParaRPr lang="en-US" sz="360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F8FFA354-F721-4A22-AED5-DB24E039B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8680" y="405575"/>
                <a:ext cx="5001768" cy="1371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F950FC79-CF10-471D-97F3-CF7CACEF39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19" y="2182753"/>
            <a:ext cx="5290867" cy="4206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re 1">
                <a:extLst>
                  <a:ext uri="{FF2B5EF4-FFF2-40B4-BE49-F238E27FC236}">
                    <a16:creationId xmlns:a16="http://schemas.microsoft.com/office/drawing/2014/main" id="{CAA6F96A-62E6-486A-A503-EDEEB60896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1552" y="423419"/>
                <a:ext cx="5001768" cy="1371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y1(0) = y2(0)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𝝅</m:t>
                        </m:r>
                      </m:num>
                      <m:den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𝟒</m:t>
                        </m:r>
                      </m:den>
                    </m:f>
                    <m:r>
                      <a:rPr lang="fr-FR" sz="1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𝒓𝒂𝒅</m:t>
                    </m:r>
                  </m:oMath>
                </a14:m>
                <a: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b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y’1(0) = y’2(0) = 0 </a:t>
                </a:r>
                <a:b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M1 = 1kg, M2 = 60kg, L1 = 1m, L2 = 1m, g = 1</a:t>
                </a:r>
                <a:b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T=100s, N=10000 pts</a:t>
                </a:r>
                <a:endParaRPr lang="en-US" sz="3600"/>
              </a:p>
            </p:txBody>
          </p:sp>
        </mc:Choice>
        <mc:Fallback xmlns="">
          <p:sp>
            <p:nvSpPr>
              <p:cNvPr id="14" name="Titre 1">
                <a:extLst>
                  <a:ext uri="{FF2B5EF4-FFF2-40B4-BE49-F238E27FC236}">
                    <a16:creationId xmlns:a16="http://schemas.microsoft.com/office/drawing/2014/main" id="{CAA6F96A-62E6-486A-A503-EDEEB608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52" y="423419"/>
                <a:ext cx="5001768" cy="1371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 18">
            <a:extLst>
              <a:ext uri="{FF2B5EF4-FFF2-40B4-BE49-F238E27FC236}">
                <a16:creationId xmlns:a16="http://schemas.microsoft.com/office/drawing/2014/main" id="{C05FA99B-EC37-4226-9673-E27ECD7564E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30" y="4540885"/>
            <a:ext cx="219710" cy="17172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0DCEA6A-696D-4692-BDC4-9EA3246E29E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3" y="2182753"/>
            <a:ext cx="5274282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F8FFA354-F721-4A22-AED5-DB24E039B6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8680" y="405575"/>
                <a:ext cx="5001768" cy="137160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: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y1(0) = y2(0)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𝝅</m:t>
                        </m:r>
                      </m:num>
                      <m:den>
                        <m:r>
                          <a:rPr lang="fr-FR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  <m:r>
                      <a:rPr lang="fr-FR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𝒓𝒂𝒅</m:t>
                    </m:r>
                  </m:oMath>
                </a14:m>
                <a: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b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y’1(0) = y’2(0) = 0 </a:t>
                </a:r>
                <a:b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M1 = 1kg, M2 = 60kg, L1 = 1m, L2 = 1m, g = 1</a:t>
                </a:r>
                <a:b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fr-FR" sz="18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T=100s, N=10000 pts</a:t>
                </a:r>
                <a:endParaRPr lang="en-US" sz="360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F8FFA354-F721-4A22-AED5-DB24E039B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8680" y="405575"/>
                <a:ext cx="5001768" cy="1371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F950FC79-CF10-471D-97F3-CF7CACEF39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19" y="2182753"/>
            <a:ext cx="5290867" cy="4206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re 1">
                <a:extLst>
                  <a:ext uri="{FF2B5EF4-FFF2-40B4-BE49-F238E27FC236}">
                    <a16:creationId xmlns:a16="http://schemas.microsoft.com/office/drawing/2014/main" id="{CAA6F96A-62E6-486A-A503-EDEEB60896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1552" y="423419"/>
                <a:ext cx="5001768" cy="1371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y1(0) = y2(0)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𝝅</m:t>
                        </m:r>
                      </m:num>
                      <m:den>
                        <m:r>
                          <a:rPr lang="fr-FR" sz="1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𝟒</m:t>
                        </m:r>
                      </m:den>
                    </m:f>
                    <m:r>
                      <a:rPr lang="fr-FR" sz="1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1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𝒓𝒂𝒅</m:t>
                    </m:r>
                  </m:oMath>
                </a14:m>
                <a: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b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y’1(0) = y’2(0) = 0 </a:t>
                </a:r>
                <a:b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M1 = 1kg, M2 = 60kg, L1 = 1m, L2 = 1m, g = 1</a:t>
                </a:r>
                <a:b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fr-FR" sz="1800" b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T=100s, N=10000 pts</a:t>
                </a:r>
                <a:endParaRPr lang="en-US" sz="3600"/>
              </a:p>
            </p:txBody>
          </p:sp>
        </mc:Choice>
        <mc:Fallback xmlns="">
          <p:sp>
            <p:nvSpPr>
              <p:cNvPr id="14" name="Titre 1">
                <a:extLst>
                  <a:ext uri="{FF2B5EF4-FFF2-40B4-BE49-F238E27FC236}">
                    <a16:creationId xmlns:a16="http://schemas.microsoft.com/office/drawing/2014/main" id="{CAA6F96A-62E6-486A-A503-EDEEB608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52" y="423419"/>
                <a:ext cx="5001768" cy="1371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412627F8-D5D8-4D9A-B341-2A00263D315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3" y="2182753"/>
            <a:ext cx="5274282" cy="420624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05FA99B-EC37-4226-9673-E27ECD7564E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2868"/>
            <a:ext cx="4804388" cy="385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3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7A6DC-6B1B-43E1-BAB1-271023AA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21" y="2355274"/>
            <a:ext cx="3724217" cy="1356744"/>
          </a:xfrm>
          <a:ln w="28575">
            <a:solidFill>
              <a:srgbClr val="FFC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fr-FR" sz="3600"/>
              <a:t>V) Sensibilité aux conditions initiales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16574A-B5A8-4110-A866-CDEBC9376A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51" y="431576"/>
            <a:ext cx="3675888" cy="28212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F8C7205-67D7-4911-B5E3-52A9B21443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96" y="431576"/>
            <a:ext cx="3675888" cy="28212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CE3D5D9-90E7-4ECE-BB43-ED82D9697F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51" y="3475707"/>
            <a:ext cx="3675888" cy="28212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D3A56C-0F52-4BEA-BD99-43ED7EB620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333" y="3475708"/>
            <a:ext cx="3675888" cy="282124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CBB390-7AE7-4C25-812D-5EC6D7F19A09}"/>
              </a:ext>
            </a:extLst>
          </p:cNvPr>
          <p:cNvSpPr txBox="1"/>
          <p:nvPr/>
        </p:nvSpPr>
        <p:spPr>
          <a:xfrm>
            <a:off x="536190" y="4707827"/>
            <a:ext cx="3586480" cy="176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fr-FR" sz="1600" b="1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Fixés</a:t>
            </a:r>
          </a:p>
          <a:p>
            <a:pPr algn="ctr">
              <a:spcAft>
                <a:spcPts val="800"/>
              </a:spcAft>
            </a:pPr>
            <a:r>
              <a:rPr lang="fr-FR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M1 = 1kg, M2 = 60kg </a:t>
            </a:r>
          </a:p>
          <a:p>
            <a:pPr algn="ctr">
              <a:spcAft>
                <a:spcPts val="800"/>
              </a:spcAft>
            </a:pPr>
            <a:r>
              <a:rPr lang="fr-FR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L1 = 1m, L2 = 1m, g = 1</a:t>
            </a:r>
          </a:p>
          <a:p>
            <a:pPr algn="ctr">
              <a:spcAft>
                <a:spcPts val="800"/>
              </a:spcAft>
            </a:pPr>
            <a:r>
              <a:rPr lang="fr-FR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 = 100 s et N = 10 000</a:t>
            </a:r>
          </a:p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5BA674A-DE0C-4028-8368-F87F1F8E8B04}"/>
                  </a:ext>
                </a:extLst>
              </p:cNvPr>
              <p:cNvSpPr txBox="1"/>
              <p:nvPr/>
            </p:nvSpPr>
            <p:spPr>
              <a:xfrm>
                <a:off x="5014232" y="134700"/>
                <a:ext cx="2699726" cy="29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y1(0)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000" b="1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fr-FR" sz="1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𝝅</m:t>
                        </m:r>
                      </m:num>
                      <m:den>
                        <m:r>
                          <a:rPr lang="fr-FR" sz="1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𝟖</m:t>
                        </m:r>
                      </m:den>
                    </m:f>
                    <m:r>
                      <a:rPr lang="fr-FR" sz="1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fr-FR" sz="1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𝒓𝒂𝒅</m:t>
                    </m:r>
                  </m:oMath>
                </a14:m>
                <a:r>
                  <a:rPr lang="fr-FR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 y2(0)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000" b="1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fr-FR" sz="1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𝝅</m:t>
                        </m:r>
                      </m:num>
                      <m:den>
                        <m:r>
                          <a:rPr lang="fr-FR" sz="1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𝟖</m:t>
                        </m:r>
                        <m:r>
                          <a:rPr lang="fr-FR" sz="1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den>
                    </m:f>
                    <m:r>
                      <a:rPr lang="fr-FR" sz="1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𝒓𝒂𝒅</m:t>
                    </m:r>
                  </m:oMath>
                </a14:m>
                <a:r>
                  <a:rPr lang="fr-FR" sz="1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 y’1(0)=0, y’2(0)=0</a:t>
                </a:r>
                <a:endParaRPr lang="fr-FR" sz="100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5BA674A-DE0C-4028-8368-F87F1F8E8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32" y="134700"/>
                <a:ext cx="2699726" cy="296876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1769085-A32B-4AC6-8BD7-8B8951727B25}"/>
                  </a:ext>
                </a:extLst>
              </p:cNvPr>
              <p:cNvSpPr txBox="1"/>
              <p:nvPr/>
            </p:nvSpPr>
            <p:spPr>
              <a:xfrm>
                <a:off x="8798414" y="134700"/>
                <a:ext cx="2699726" cy="296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/>
                  <a:t>y1(0)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fr-FR" sz="1000" b="1" i="1">
                        <a:latin typeface="Cambria Math" panose="02040503050406030204" pitchFamily="18" charset="0"/>
                      </a:rPr>
                      <m:t>𝒓𝒂𝒅</m:t>
                    </m:r>
                  </m:oMath>
                </a14:m>
                <a:r>
                  <a:rPr lang="fr-FR" sz="1000" b="1"/>
                  <a:t>, y2(0)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fr-FR" sz="1000" b="1" i="1">
                        <a:latin typeface="Cambria Math" panose="02040503050406030204" pitchFamily="18" charset="0"/>
                      </a:rPr>
                      <m:t>𝒓𝒂𝒅</m:t>
                    </m:r>
                  </m:oMath>
                </a14:m>
                <a:r>
                  <a:rPr lang="fr-FR" sz="1000" b="1"/>
                  <a:t>, y’1(0)=0, y’2(0)=0 </a:t>
                </a:r>
                <a:endParaRPr lang="fr-FR" sz="100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1769085-A32B-4AC6-8BD7-8B8951727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14" y="134700"/>
                <a:ext cx="2699726" cy="296171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F9CD011-0305-475D-9EA6-F7B62F57037E}"/>
                  </a:ext>
                </a:extLst>
              </p:cNvPr>
              <p:cNvSpPr txBox="1"/>
              <p:nvPr/>
            </p:nvSpPr>
            <p:spPr>
              <a:xfrm>
                <a:off x="5014232" y="6371400"/>
                <a:ext cx="2819128" cy="296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/>
                  <a:t>y1(0)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fr-FR" sz="1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000" b="1" i="1">
                        <a:latin typeface="Cambria Math" panose="02040503050406030204" pitchFamily="18" charset="0"/>
                      </a:rPr>
                      <m:t>𝒓𝒂𝒅</m:t>
                    </m:r>
                  </m:oMath>
                </a14:m>
                <a:r>
                  <a:rPr lang="fr-FR" sz="1000" b="1"/>
                  <a:t>, y2(0)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fr-FR" sz="1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000" b="1" i="1">
                        <a:latin typeface="Cambria Math" panose="02040503050406030204" pitchFamily="18" charset="0"/>
                      </a:rPr>
                      <m:t>𝒓𝒂𝒅</m:t>
                    </m:r>
                  </m:oMath>
                </a14:m>
                <a:r>
                  <a:rPr lang="fr-FR" sz="1000" b="1"/>
                  <a:t>, y’1(0)=0, y’2(0)=0 </a:t>
                </a:r>
                <a:endParaRPr lang="fr-FR" sz="100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F9CD011-0305-475D-9EA6-F7B62F57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32" y="6371400"/>
                <a:ext cx="2819128" cy="296813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EB7F91C2-4B51-490C-A608-C047DC0B981A}"/>
              </a:ext>
            </a:extLst>
          </p:cNvPr>
          <p:cNvSpPr txBox="1"/>
          <p:nvPr/>
        </p:nvSpPr>
        <p:spPr>
          <a:xfrm>
            <a:off x="8956084" y="6371400"/>
            <a:ext cx="2699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/>
              <a:t>y1(0) = 75°, y2(0) = 75°, y’1(0)=0, y’2(0)=0 </a:t>
            </a:r>
            <a:endParaRPr lang="fr-FR" sz="1000"/>
          </a:p>
        </p:txBody>
      </p:sp>
      <p:pic>
        <p:nvPicPr>
          <p:cNvPr id="18" name="Picture 2" descr="Le travail peut-il devenir supportable ? - Coaching professionnel en  entrepriseCoaching professionnel en entreprise">
            <a:extLst>
              <a:ext uri="{FF2B5EF4-FFF2-40B4-BE49-F238E27FC236}">
                <a16:creationId xmlns:a16="http://schemas.microsoft.com/office/drawing/2014/main" id="{0C3ABE87-7B5D-49E9-AF5F-9026D0F1C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" y="0"/>
            <a:ext cx="1870364" cy="15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44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ACBB390-7AE7-4C25-812D-5EC6D7F19A09}"/>
              </a:ext>
            </a:extLst>
          </p:cNvPr>
          <p:cNvSpPr txBox="1"/>
          <p:nvPr/>
        </p:nvSpPr>
        <p:spPr>
          <a:xfrm>
            <a:off x="536190" y="4707827"/>
            <a:ext cx="3586480" cy="176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fr-FR" sz="1600" b="1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Fixés</a:t>
            </a:r>
          </a:p>
          <a:p>
            <a:pPr algn="ctr">
              <a:spcAft>
                <a:spcPts val="800"/>
              </a:spcAft>
            </a:pPr>
            <a:r>
              <a:rPr lang="fr-FR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M1 = 1kg, M2 = 60kg </a:t>
            </a:r>
          </a:p>
          <a:p>
            <a:pPr algn="ctr">
              <a:spcAft>
                <a:spcPts val="800"/>
              </a:spcAft>
            </a:pPr>
            <a:r>
              <a:rPr lang="fr-FR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L1 = 1m, L2 = 1m, g = 1</a:t>
            </a:r>
          </a:p>
          <a:p>
            <a:pPr algn="ctr">
              <a:spcAft>
                <a:spcPts val="800"/>
              </a:spcAft>
            </a:pPr>
            <a:r>
              <a:rPr lang="fr-FR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 = 100 s et N = 10 000</a:t>
            </a:r>
          </a:p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5BA674A-DE0C-4028-8368-F87F1F8E8B04}"/>
                  </a:ext>
                </a:extLst>
              </p:cNvPr>
              <p:cNvSpPr txBox="1"/>
              <p:nvPr/>
            </p:nvSpPr>
            <p:spPr>
              <a:xfrm>
                <a:off x="5014232" y="134700"/>
                <a:ext cx="2699726" cy="296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/>
                  <a:t>y1(0)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fr-FR" sz="1000" b="1" i="1">
                        <a:latin typeface="Cambria Math" panose="02040503050406030204" pitchFamily="18" charset="0"/>
                      </a:rPr>
                      <m:t>𝒓𝒂𝒅</m:t>
                    </m:r>
                  </m:oMath>
                </a14:m>
                <a:r>
                  <a:rPr lang="fr-FR" sz="1000" b="1"/>
                  <a:t>, y2(0)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fr-FR" sz="1000" b="1" i="1">
                        <a:latin typeface="Cambria Math" panose="02040503050406030204" pitchFamily="18" charset="0"/>
                      </a:rPr>
                      <m:t>𝒓𝒂𝒅</m:t>
                    </m:r>
                  </m:oMath>
                </a14:m>
                <a:r>
                  <a:rPr lang="fr-FR" sz="1000" b="1"/>
                  <a:t>, y’1(0)=0, y’2(0)=0 </a:t>
                </a:r>
                <a:endParaRPr lang="fr-FR" sz="100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5BA674A-DE0C-4028-8368-F87F1F8E8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32" y="134700"/>
                <a:ext cx="2699726" cy="296171"/>
              </a:xfrm>
              <a:prstGeom prst="rect">
                <a:avLst/>
              </a:prstGeom>
              <a:blipFill>
                <a:blip r:embed="rId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91769085-A32B-4AC6-8BD7-8B8951727B25}"/>
              </a:ext>
            </a:extLst>
          </p:cNvPr>
          <p:cNvSpPr txBox="1"/>
          <p:nvPr/>
        </p:nvSpPr>
        <p:spPr>
          <a:xfrm>
            <a:off x="8876622" y="154638"/>
            <a:ext cx="2699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/>
              <a:t>y1(0)=y2(0)=1.4 rad (≈80°) et M2=1kg </a:t>
            </a:r>
            <a:endParaRPr lang="fr-FR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F9CD011-0305-475D-9EA6-F7B62F57037E}"/>
                  </a:ext>
                </a:extLst>
              </p:cNvPr>
              <p:cNvSpPr txBox="1"/>
              <p:nvPr/>
            </p:nvSpPr>
            <p:spPr>
              <a:xfrm>
                <a:off x="7259293" y="6343084"/>
                <a:ext cx="2108127" cy="296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/>
                  <a:t>y1(0)=</a:t>
                </a:r>
                <a14:m>
                  <m:oMath xmlns:m="http://schemas.openxmlformats.org/officeDocument/2006/math">
                    <m:r>
                      <a:rPr lang="fr-FR" sz="1000" b="1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1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sz="1000" b="1"/>
                  <a:t>rad y2(0)=</a:t>
                </a:r>
                <a14:m>
                  <m:oMath xmlns:m="http://schemas.openxmlformats.org/officeDocument/2006/math">
                    <m:r>
                      <a:rPr lang="fr-FR" sz="1000" b="1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1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FR" sz="1000" b="1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sz="1000" b="1"/>
                  <a:t>rad et M2=1kg </a:t>
                </a:r>
                <a:endParaRPr lang="fr-FR" sz="100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F9CD011-0305-475D-9EA6-F7B62F57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93" y="6343084"/>
                <a:ext cx="2108127" cy="296171"/>
              </a:xfrm>
              <a:prstGeom prst="rect">
                <a:avLst/>
              </a:prstGeom>
              <a:blipFill>
                <a:blip r:embed="rId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>
            <a:extLst>
              <a:ext uri="{FF2B5EF4-FFF2-40B4-BE49-F238E27FC236}">
                <a16:creationId xmlns:a16="http://schemas.microsoft.com/office/drawing/2014/main" id="{644706BC-88D4-42FC-904C-48893EDF275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27" y="514916"/>
            <a:ext cx="3398558" cy="265456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583D3A7-3FDB-42B9-8998-3C138485F5F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357" y="497371"/>
            <a:ext cx="3519471" cy="26321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CB93211-3C1E-4B6A-9F84-07B69E71A75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10" y="3429000"/>
            <a:ext cx="3445694" cy="2677859"/>
          </a:xfrm>
          <a:prstGeom prst="rect">
            <a:avLst/>
          </a:prstGeom>
        </p:spPr>
      </p:pic>
      <p:pic>
        <p:nvPicPr>
          <p:cNvPr id="24" name="Picture 2" descr="Le travail peut-il devenir supportable ? - Coaching professionnel en  entrepriseCoaching professionnel en entreprise">
            <a:extLst>
              <a:ext uri="{FF2B5EF4-FFF2-40B4-BE49-F238E27FC236}">
                <a16:creationId xmlns:a16="http://schemas.microsoft.com/office/drawing/2014/main" id="{304BEB06-98E6-4743-BB48-76EF6E495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" y="0"/>
            <a:ext cx="1870364" cy="15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re 1">
            <a:extLst>
              <a:ext uri="{FF2B5EF4-FFF2-40B4-BE49-F238E27FC236}">
                <a16:creationId xmlns:a16="http://schemas.microsoft.com/office/drawing/2014/main" id="{B4BAA449-8540-4E0B-89D5-22F60FFC6E3A}"/>
              </a:ext>
            </a:extLst>
          </p:cNvPr>
          <p:cNvSpPr txBox="1">
            <a:spLocks/>
          </p:cNvSpPr>
          <p:nvPr/>
        </p:nvSpPr>
        <p:spPr>
          <a:xfrm>
            <a:off x="467321" y="2355273"/>
            <a:ext cx="3724217" cy="137159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V) Sensibilité aux conditions initiales</a:t>
            </a:r>
          </a:p>
        </p:txBody>
      </p:sp>
    </p:spTree>
    <p:extLst>
      <p:ext uri="{BB962C8B-B14F-4D97-AF65-F5344CB8AC3E}">
        <p14:creationId xmlns:p14="http://schemas.microsoft.com/office/powerpoint/2010/main" val="67407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CA07B-D35B-451A-ABE9-2C0D53A5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3752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fr-FR" sz="3600"/>
              <a:t>Parenthèse sur l’espace des phases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7A1795-7D17-4909-B771-07D18AEC3D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2812" y="1351202"/>
            <a:ext cx="3491846" cy="28659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97713B1-4D87-4663-834D-B5E7C4460967}"/>
                  </a:ext>
                </a:extLst>
              </p:cNvPr>
              <p:cNvSpPr txBox="1"/>
              <p:nvPr/>
            </p:nvSpPr>
            <p:spPr>
              <a:xfrm>
                <a:off x="5321760" y="976862"/>
                <a:ext cx="3978112" cy="736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Cas non chaotique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𝜋</m:t>
                        </m:r>
                      </m:num>
                      <m:den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2</m:t>
                        </m:r>
                      </m:den>
                    </m:f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fr-FR" sz="18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M2 = 0,75 kg </a:t>
                </a:r>
                <a:r>
                  <a:rPr lang="fr-FR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endParaRPr lang="fr-FR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97713B1-4D87-4663-834D-B5E7C4460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60" y="976862"/>
                <a:ext cx="3978112" cy="736164"/>
              </a:xfrm>
              <a:prstGeom prst="rect">
                <a:avLst/>
              </a:prstGeom>
              <a:blipFill>
                <a:blip r:embed="rId3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D2DB598-97CF-4550-B560-37D4B307ABA1}"/>
                  </a:ext>
                </a:extLst>
              </p:cNvPr>
              <p:cNvSpPr txBox="1"/>
              <p:nvPr/>
            </p:nvSpPr>
            <p:spPr>
              <a:xfrm>
                <a:off x="3378394" y="4054307"/>
                <a:ext cx="3600341" cy="484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Cas chaotique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𝜋</m:t>
                        </m:r>
                      </m:num>
                      <m:den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2</m:t>
                        </m:r>
                      </m:den>
                    </m:f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fr-FR" sz="18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M2 = </a:t>
                </a:r>
                <a:r>
                  <a:rPr lang="fr-FR"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60</a:t>
                </a:r>
                <a:r>
                  <a:rPr lang="fr-FR" sz="18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kg </a:t>
                </a:r>
                <a:r>
                  <a:rPr lang="fr-FR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  <a:endParaRPr lang="fr-FR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D2DB598-97CF-4550-B560-37D4B307A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94" y="4054307"/>
                <a:ext cx="3600341" cy="484813"/>
              </a:xfrm>
              <a:prstGeom prst="rect">
                <a:avLst/>
              </a:prstGeom>
              <a:blipFill>
                <a:blip r:embed="rId4"/>
                <a:stretch>
                  <a:fillRect l="-135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E9813224-7193-4F0E-875D-C0889C41013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389063" y="4498629"/>
            <a:ext cx="2817280" cy="23292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46DEA20-72A6-42D2-9A4D-3CF5B615340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14623" y="1419732"/>
            <a:ext cx="3179062" cy="2634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1C8C0D1-0D24-4FCF-8302-E99F1BEFF621}"/>
                  </a:ext>
                </a:extLst>
              </p:cNvPr>
              <p:cNvSpPr txBox="1"/>
              <p:nvPr/>
            </p:nvSpPr>
            <p:spPr>
              <a:xfrm>
                <a:off x="1066344" y="958813"/>
                <a:ext cx="6094428" cy="484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Cas non chaotique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𝜋</m:t>
                        </m:r>
                      </m:num>
                      <m:den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4</m:t>
                        </m:r>
                      </m:den>
                    </m:f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fr-FR" sz="18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M2 = 60kg </a:t>
                </a:r>
                <a:r>
                  <a:rPr lang="fr-FR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  <a:endParaRPr lang="fr-FR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1C8C0D1-0D24-4FCF-8302-E99F1BEFF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4" y="958813"/>
                <a:ext cx="6094428" cy="484813"/>
              </a:xfrm>
              <a:prstGeom prst="rect">
                <a:avLst/>
              </a:prstGeom>
              <a:blipFill>
                <a:blip r:embed="rId7"/>
                <a:stretch>
                  <a:fillRect l="-9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20C84AD1-7CE4-4BDC-B17D-5C01AAE58432}"/>
              </a:ext>
            </a:extLst>
          </p:cNvPr>
          <p:cNvSpPr txBox="1"/>
          <p:nvPr/>
        </p:nvSpPr>
        <p:spPr>
          <a:xfrm>
            <a:off x="6892140" y="4955943"/>
            <a:ext cx="456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L’espace des phases permet de détecter un mouvement périodique et un mouvement chaotique plus distinctement que la trajectoire de M2.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C2D1230-1688-4C38-BB0F-04144406BD49}"/>
              </a:ext>
            </a:extLst>
          </p:cNvPr>
          <p:cNvSpPr txBox="1"/>
          <p:nvPr/>
        </p:nvSpPr>
        <p:spPr>
          <a:xfrm>
            <a:off x="8901678" y="1956090"/>
            <a:ext cx="2683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Trajectoire pseudo-circulaire dans un cas où le mouvement du pendule est périodique, sinusoïdal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665B910-B7CF-491D-B846-A211776B175F}"/>
              </a:ext>
            </a:extLst>
          </p:cNvPr>
          <p:cNvCxnSpPr>
            <a:cxnSpLocks/>
          </p:cNvCxnSpPr>
          <p:nvPr/>
        </p:nvCxnSpPr>
        <p:spPr>
          <a:xfrm>
            <a:off x="2898571" y="789709"/>
            <a:ext cx="640130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6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9134D-9AF3-4BC1-AA16-8971E5F7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920"/>
            <a:ext cx="10515600" cy="948589"/>
          </a:xfrm>
          <a:ln w="28575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dirty="0">
                <a:ea typeface="+mj-lt"/>
                <a:cs typeface="+mj-lt"/>
              </a:rPr>
              <a:t>VI) Problème des trapézistes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85B9D-5E02-41E4-AC69-BCCE4988D736}"/>
              </a:ext>
            </a:extLst>
          </p:cNvPr>
          <p:cNvSpPr txBox="1"/>
          <p:nvPr/>
        </p:nvSpPr>
        <p:spPr>
          <a:xfrm>
            <a:off x="841332" y="1467634"/>
            <a:ext cx="102692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Pour cette question, nous partons avec les conditions initiales : y1(0) = y2(0) = 𝝅/𝟐, M1 = 1kg, </a:t>
            </a:r>
            <a:endParaRPr lang="fr-FR"/>
          </a:p>
          <a:p>
            <a:r>
              <a:rPr lang="fr-FR">
                <a:ea typeface="+mn-lt"/>
                <a:cs typeface="+mn-lt"/>
              </a:rPr>
              <a:t>L2 = L1 = 1m et g = 1. Nous cherchons donc la valeur de M2 afin d’obtenir un système quasi-périodique.</a:t>
            </a:r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C52D6A4-798B-493E-980B-F46D0C6CAE06}"/>
              </a:ext>
            </a:extLst>
          </p:cNvPr>
          <p:cNvSpPr txBox="1"/>
          <p:nvPr/>
        </p:nvSpPr>
        <p:spPr>
          <a:xfrm>
            <a:off x="838070" y="2111549"/>
            <a:ext cx="48308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ea typeface="+mn-lt"/>
                <a:cs typeface="+mn-lt"/>
              </a:rPr>
              <a:t>Exemple pour M2=0,1 kg : (position angulaire y2 en fonction du temps)</a:t>
            </a:r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6104101D-456E-4A9F-9199-13912FD5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70" y="2693128"/>
            <a:ext cx="4893499" cy="38890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A3D8F4-D779-4FC9-8AD2-451C8BE5DB50}"/>
              </a:ext>
            </a:extLst>
          </p:cNvPr>
          <p:cNvSpPr txBox="1"/>
          <p:nvPr/>
        </p:nvSpPr>
        <p:spPr>
          <a:xfrm>
            <a:off x="6711602" y="2108287"/>
            <a:ext cx="48308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ea typeface="+mn-lt"/>
                <a:cs typeface="+mn-lt"/>
              </a:rPr>
              <a:t>Exemple pour M2=0,8 kg : (position angulaire y2 en fonction du temps)</a:t>
            </a:r>
            <a:endParaRPr lang="fr-FR">
              <a:ea typeface="+mn-lt"/>
              <a:cs typeface="+mn-lt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FB6ADB3B-0E19-47C5-8148-11CC1BF6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687" y="2770283"/>
            <a:ext cx="4695172" cy="38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09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B98EFA6-ACB6-4818-9DD5-8FA2396A031B}"/>
              </a:ext>
            </a:extLst>
          </p:cNvPr>
          <p:cNvSpPr txBox="1"/>
          <p:nvPr/>
        </p:nvSpPr>
        <p:spPr>
          <a:xfrm>
            <a:off x="1185797" y="496866"/>
            <a:ext cx="51231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ea typeface="+mn-lt"/>
                <a:cs typeface="+mn-lt"/>
              </a:rPr>
              <a:t>Exemple pour M2=0,75 kg : (position angulaire y2 en fonction du temps)</a:t>
            </a:r>
            <a:endParaRPr lang="fr-FR">
              <a:ea typeface="+mn-lt"/>
              <a:cs typeface="+mn-lt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812F08B6-1290-4B38-9A86-E2C654D3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1" y="1316708"/>
            <a:ext cx="5791199" cy="4516857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2C7D7BDA-A33C-4078-875F-834F927B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91" y="1427992"/>
            <a:ext cx="5498925" cy="429429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1DFAFF7-23A0-428F-B667-A022D4ED2A51}"/>
              </a:ext>
            </a:extLst>
          </p:cNvPr>
          <p:cNvSpPr txBox="1"/>
          <p:nvPr/>
        </p:nvSpPr>
        <p:spPr>
          <a:xfrm>
            <a:off x="6558288" y="493604"/>
            <a:ext cx="51127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Dans le cas d’un système périodique nous obtenons la trajectoire suivante pour M2 :</a:t>
            </a:r>
          </a:p>
        </p:txBody>
      </p:sp>
    </p:spTree>
    <p:extLst>
      <p:ext uri="{BB962C8B-B14F-4D97-AF65-F5344CB8AC3E}">
        <p14:creationId xmlns:p14="http://schemas.microsoft.com/office/powerpoint/2010/main" val="343217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235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1">
            <a:extLst>
              <a:ext uri="{FF2B5EF4-FFF2-40B4-BE49-F238E27FC236}">
                <a16:creationId xmlns:a16="http://schemas.microsoft.com/office/drawing/2014/main" id="{91C2EF62-ED77-45C9-A0E7-36B1A6B4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300496"/>
            <a:ext cx="10175631" cy="1356642"/>
          </a:xfrm>
          <a:ln w="28575">
            <a:solidFill>
              <a:srgbClr val="FFC00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fr-FR" sz="3600"/>
              <a:t>I) Transformation en un système de 4 équations différentielles du 1</a:t>
            </a:r>
            <a:r>
              <a:rPr lang="fr-FR" sz="3600" baseline="30000"/>
              <a:t>er</a:t>
            </a:r>
            <a:r>
              <a:rPr lang="fr-FR" sz="3600"/>
              <a:t> ordre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2D9F25-8D4A-490D-B0A5-02C2BC38FA5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3100854"/>
            <a:ext cx="10515595" cy="23134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3347A2-DF69-4AD8-AF79-04159BC5733B}"/>
              </a:ext>
            </a:extLst>
          </p:cNvPr>
          <p:cNvSpPr txBox="1"/>
          <p:nvPr/>
        </p:nvSpPr>
        <p:spPr>
          <a:xfrm>
            <a:off x="1086005" y="2577830"/>
            <a:ext cx="572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Système de 2 équations différentielles du second ordre : </a:t>
            </a:r>
          </a:p>
        </p:txBody>
      </p:sp>
    </p:spTree>
    <p:extLst>
      <p:ext uri="{BB962C8B-B14F-4D97-AF65-F5344CB8AC3E}">
        <p14:creationId xmlns:p14="http://schemas.microsoft.com/office/powerpoint/2010/main" val="22926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59730-FE5D-4BB3-98D1-02050E3A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094509"/>
            <a:ext cx="3262191" cy="1233055"/>
          </a:xfrm>
          <a:ln w="28575">
            <a:solidFill>
              <a:srgbClr val="FFC000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549AFE-AD26-4F8A-9884-EB460C5E35CB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La simulation d’un </a:t>
            </a:r>
            <a:r>
              <a:rPr lang="en-US" sz="2200" err="1"/>
              <a:t>mouvement</a:t>
            </a:r>
            <a:r>
              <a:rPr lang="en-US" sz="2200"/>
              <a:t> </a:t>
            </a:r>
            <a:r>
              <a:rPr lang="en-US" sz="2200" err="1"/>
              <a:t>chaotique</a:t>
            </a:r>
            <a:r>
              <a:rPr lang="en-US" sz="2200"/>
              <a:t> </a:t>
            </a:r>
            <a:r>
              <a:rPr lang="en-US" sz="2200" err="1"/>
              <a:t>dépend</a:t>
            </a:r>
            <a:r>
              <a:rPr lang="en-US" sz="2200"/>
              <a:t> </a:t>
            </a:r>
            <a:r>
              <a:rPr lang="en-US" sz="2200" err="1"/>
              <a:t>en</a:t>
            </a:r>
            <a:r>
              <a:rPr lang="en-US" sz="2200"/>
              <a:t> </a:t>
            </a:r>
            <a:r>
              <a:rPr lang="en-US" sz="2200" err="1"/>
              <a:t>grande</a:t>
            </a:r>
            <a:r>
              <a:rPr lang="en-US" sz="2200"/>
              <a:t> </a:t>
            </a:r>
            <a:r>
              <a:rPr lang="en-US" sz="2200" err="1"/>
              <a:t>partie</a:t>
            </a:r>
            <a:r>
              <a:rPr lang="en-US" sz="2200"/>
              <a:t> 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Des conditions </a:t>
            </a:r>
            <a:r>
              <a:rPr lang="en-US" sz="2200" err="1"/>
              <a:t>initiales</a:t>
            </a:r>
            <a:endParaRPr lang="en-US" sz="22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De la </a:t>
            </a:r>
            <a:r>
              <a:rPr lang="en-US" sz="2200" err="1"/>
              <a:t>méthode</a:t>
            </a:r>
            <a:r>
              <a:rPr lang="en-US" sz="2200"/>
              <a:t> </a:t>
            </a:r>
            <a:r>
              <a:rPr lang="en-US" sz="2200" err="1"/>
              <a:t>d’approximation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Nous </a:t>
            </a:r>
            <a:r>
              <a:rPr lang="en-US" sz="2200" err="1"/>
              <a:t>pouvons</a:t>
            </a:r>
            <a:r>
              <a:rPr lang="en-US" sz="2200"/>
              <a:t> </a:t>
            </a:r>
            <a:r>
              <a:rPr lang="fr-FR" sz="2200"/>
              <a:t>obtenir</a:t>
            </a:r>
            <a:r>
              <a:rPr lang="en-US" sz="2200"/>
              <a:t> un </a:t>
            </a:r>
            <a:r>
              <a:rPr lang="en-US" sz="2200" err="1"/>
              <a:t>mouvement</a:t>
            </a:r>
            <a:r>
              <a:rPr lang="en-US" sz="2200"/>
              <a:t> stable avec un rapport de M2=3/4 M1 et des conditions </a:t>
            </a:r>
            <a:r>
              <a:rPr lang="en-US" sz="2200" err="1"/>
              <a:t>initiales</a:t>
            </a:r>
            <a:r>
              <a:rPr lang="en-US" sz="2200"/>
              <a:t> </a:t>
            </a:r>
            <a:r>
              <a:rPr lang="en-US" sz="2200" err="1"/>
              <a:t>particulières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0 = 0</a:t>
            </a:r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630826D2-5791-4A75-885A-E73B72242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7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2C5094B-8DF1-43A7-ADAC-AE9F3F6DC37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" t="22968"/>
          <a:stretch/>
        </p:blipFill>
        <p:spPr bwMode="auto">
          <a:xfrm>
            <a:off x="580357" y="2415486"/>
            <a:ext cx="4956185" cy="18373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D6859BC-02A0-482E-B399-7AF354D0055C}"/>
              </a:ext>
            </a:extLst>
          </p:cNvPr>
          <p:cNvSpPr txBox="1"/>
          <p:nvPr/>
        </p:nvSpPr>
        <p:spPr>
          <a:xfrm>
            <a:off x="957097" y="475747"/>
            <a:ext cx="3374257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Détermination de y’3(t)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22514F9-48EE-423F-AD65-CC69DE2E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95" y="1125893"/>
            <a:ext cx="4447659" cy="534582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86FC11F-A073-4EBD-B9B2-DE7473EB8121}"/>
              </a:ext>
            </a:extLst>
          </p:cNvPr>
          <p:cNvCxnSpPr>
            <a:cxnSpLocks/>
          </p:cNvCxnSpPr>
          <p:nvPr/>
        </p:nvCxnSpPr>
        <p:spPr>
          <a:xfrm>
            <a:off x="6096000" y="475747"/>
            <a:ext cx="0" cy="359748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59A7086-E508-4EC4-95BB-30022AE2D38C}"/>
              </a:ext>
            </a:extLst>
          </p:cNvPr>
          <p:cNvSpPr txBox="1"/>
          <p:nvPr/>
        </p:nvSpPr>
        <p:spPr>
          <a:xfrm>
            <a:off x="7641873" y="475747"/>
            <a:ext cx="3279248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Détermination de y’4(t) :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867B1F6-97A6-43F5-98CD-78A72D42E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092" y="1125893"/>
            <a:ext cx="4838700" cy="56197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8817DD0-1A58-417C-B1A3-562BCD30411F}"/>
              </a:ext>
            </a:extLst>
          </p:cNvPr>
          <p:cNvSpPr txBox="1"/>
          <p:nvPr/>
        </p:nvSpPr>
        <p:spPr>
          <a:xfrm>
            <a:off x="512262" y="1848956"/>
            <a:ext cx="336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Après simplifications on obtient 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F094491-C190-4448-97C8-21F45089DF6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"/>
          <a:stretch/>
        </p:blipFill>
        <p:spPr bwMode="auto">
          <a:xfrm>
            <a:off x="6432252" y="2252719"/>
            <a:ext cx="5698490" cy="1796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76DF0CC-D19D-478E-ADBA-9270B6B3E762}"/>
              </a:ext>
            </a:extLst>
          </p:cNvPr>
          <p:cNvSpPr txBox="1"/>
          <p:nvPr/>
        </p:nvSpPr>
        <p:spPr>
          <a:xfrm>
            <a:off x="6684092" y="1846608"/>
            <a:ext cx="336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Après simplifications on obtient :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2202056-FDF3-457D-AFBF-2689AC512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524" y="4217803"/>
            <a:ext cx="9075713" cy="2482718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E17B10B-8E93-4A3E-A5A6-AF7EBD18A863}"/>
              </a:ext>
            </a:extLst>
          </p:cNvPr>
          <p:cNvSpPr txBox="1"/>
          <p:nvPr/>
        </p:nvSpPr>
        <p:spPr>
          <a:xfrm>
            <a:off x="546310" y="4830347"/>
            <a:ext cx="238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Finalement on obtient le système suivant :</a:t>
            </a:r>
          </a:p>
        </p:txBody>
      </p:sp>
    </p:spTree>
    <p:extLst>
      <p:ext uri="{BB962C8B-B14F-4D97-AF65-F5344CB8AC3E}">
        <p14:creationId xmlns:p14="http://schemas.microsoft.com/office/powerpoint/2010/main" val="234815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4E058-18A9-42ED-94E5-A2885010365A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28575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/>
              <a:t>II) Expression du système différentiel selon les 4 schémas (explicites)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C2B2F9-C84F-4201-8AEB-082CFA1C50B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5"/>
          <a:stretch/>
        </p:blipFill>
        <p:spPr bwMode="auto">
          <a:xfrm>
            <a:off x="928567" y="3176856"/>
            <a:ext cx="4893013" cy="29730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0B86894-D731-4916-A9BA-1348625650B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7" t="18917" b="8383"/>
          <a:stretch/>
        </p:blipFill>
        <p:spPr bwMode="auto">
          <a:xfrm>
            <a:off x="6096000" y="3176856"/>
            <a:ext cx="3295630" cy="28449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1FEBD4-7DC3-42EF-8906-D37325AF2E4D}"/>
              </a:ext>
            </a:extLst>
          </p:cNvPr>
          <p:cNvSpPr txBox="1"/>
          <p:nvPr/>
        </p:nvSpPr>
        <p:spPr>
          <a:xfrm>
            <a:off x="928567" y="2110606"/>
            <a:ext cx="892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Avant d’exprimer les schémas explicites du système différentiel, rappelons tout d’abord la définition de l’application F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47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53362-FC11-4088-8BA4-B75E310F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>
            <a:normAutofit/>
          </a:bodyPr>
          <a:lstStyle/>
          <a:p>
            <a:r>
              <a:rPr lang="fr-FR" sz="3600">
                <a:cs typeface="Calibri Light"/>
              </a:rPr>
              <a:t>a. Euler</a:t>
            </a:r>
            <a:endParaRPr lang="fr-FR" sz="3600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A1245E-559D-4D05-8D55-9A4270C57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652" y="1825625"/>
            <a:ext cx="3848557" cy="4351338"/>
          </a:xfr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CDBAEE-61F5-4E00-B1CA-23424EF9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043" y="2662429"/>
            <a:ext cx="4914378" cy="268136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ABF00C-EBA3-43A9-908E-EFDE2971BA45}"/>
              </a:ext>
            </a:extLst>
          </p:cNvPr>
          <p:cNvSpPr txBox="1"/>
          <p:nvPr/>
        </p:nvSpPr>
        <p:spPr>
          <a:xfrm>
            <a:off x="5663852" y="19895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On obtient donc :</a:t>
            </a:r>
            <a:endParaRPr lang="fr-FR">
              <a:cs typeface="Calibri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98F9FA3-7655-4645-979C-D6BC67DD5078}"/>
              </a:ext>
            </a:extLst>
          </p:cNvPr>
          <p:cNvCxnSpPr>
            <a:cxnSpLocks/>
          </p:cNvCxnSpPr>
          <p:nvPr/>
        </p:nvCxnSpPr>
        <p:spPr>
          <a:xfrm>
            <a:off x="838200" y="1205346"/>
            <a:ext cx="200198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Bonhomme Blanc Banque d'images et photos libres de droit - iStock">
            <a:extLst>
              <a:ext uri="{FF2B5EF4-FFF2-40B4-BE49-F238E27FC236}">
                <a16:creationId xmlns:a16="http://schemas.microsoft.com/office/drawing/2014/main" id="{3043C610-B7FC-4702-8CBE-1331DA6DF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287" y="-4161"/>
            <a:ext cx="2439714" cy="182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08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593CA-DDD6-40D8-8D1E-8B356B36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89" y="20356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>
                <a:cs typeface="Calibri Light"/>
              </a:rPr>
              <a:t>b. Point milieu (ou Euler amélioré)</a:t>
            </a:r>
            <a:endParaRPr lang="fr-FR" sz="3600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00A59B-2C5A-4243-AABD-0E21BCEB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75" y="1732376"/>
            <a:ext cx="7413049" cy="175134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1609C9A-FEEB-40C4-98BA-05177C5B539E}"/>
              </a:ext>
            </a:extLst>
          </p:cNvPr>
          <p:cNvSpPr txBox="1"/>
          <p:nvPr/>
        </p:nvSpPr>
        <p:spPr>
          <a:xfrm>
            <a:off x="841332" y="37431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On obtient donc :</a:t>
            </a:r>
            <a:endParaRPr lang="fr-FR">
              <a:cs typeface="Calibri"/>
            </a:endParaRP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FE5F64-C2BA-4AFA-9911-B40F2BB0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89" y="4315779"/>
            <a:ext cx="2743200" cy="1941660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A0F10C-E3D9-47C8-A913-69E63C8AB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531" y="4177006"/>
            <a:ext cx="3954049" cy="2149591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AB3A884-D614-4067-92D0-DB39B0D96E64}"/>
              </a:ext>
            </a:extLst>
          </p:cNvPr>
          <p:cNvCxnSpPr>
            <a:cxnSpLocks/>
          </p:cNvCxnSpPr>
          <p:nvPr/>
        </p:nvCxnSpPr>
        <p:spPr>
          <a:xfrm>
            <a:off x="841332" y="1316182"/>
            <a:ext cx="737754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FE9732C-C262-416F-BC9E-9D2B46C41258}"/>
              </a:ext>
            </a:extLst>
          </p:cNvPr>
          <p:cNvSpPr txBox="1"/>
          <p:nvPr/>
        </p:nvSpPr>
        <p:spPr>
          <a:xfrm>
            <a:off x="8215745" y="5172486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Avec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0FDC288-DB9C-42AD-8F77-7C6BEE47AE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09"/>
          <a:stretch/>
        </p:blipFill>
        <p:spPr>
          <a:xfrm>
            <a:off x="8922327" y="4573997"/>
            <a:ext cx="2523262" cy="1752600"/>
          </a:xfrm>
          <a:prstGeom prst="rect">
            <a:avLst/>
          </a:prstGeom>
        </p:spPr>
      </p:pic>
      <p:pic>
        <p:nvPicPr>
          <p:cNvPr id="16" name="Picture 4" descr="Bonhomme Blanc Banque d'images et photos libres de droit - iStock">
            <a:extLst>
              <a:ext uri="{FF2B5EF4-FFF2-40B4-BE49-F238E27FC236}">
                <a16:creationId xmlns:a16="http://schemas.microsoft.com/office/drawing/2014/main" id="{19C3E782-5A00-4DB9-9AC8-854AC41B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287" y="-4161"/>
            <a:ext cx="2439714" cy="182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7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23647-C7AB-4868-8C7B-2320045F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618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>
                <a:ea typeface="+mj-lt"/>
                <a:cs typeface="+mj-lt"/>
              </a:rPr>
              <a:t>c. </a:t>
            </a:r>
            <a:r>
              <a:rPr lang="fr-FR" sz="3600" err="1">
                <a:ea typeface="+mj-lt"/>
                <a:cs typeface="+mj-lt"/>
              </a:rPr>
              <a:t>Heun</a:t>
            </a:r>
            <a:r>
              <a:rPr lang="fr-FR" sz="3600">
                <a:ea typeface="+mj-lt"/>
                <a:cs typeface="+mj-lt"/>
              </a:rPr>
              <a:t> (ou trapèze amélioré)</a:t>
            </a:r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DBF6AC-DC1E-4DCD-AF11-1BFFA920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458" y="1852813"/>
            <a:ext cx="7111084" cy="13681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CBA25C5-78E8-457E-BFED-70A5D8F89630}"/>
              </a:ext>
            </a:extLst>
          </p:cNvPr>
          <p:cNvSpPr txBox="1"/>
          <p:nvPr/>
        </p:nvSpPr>
        <p:spPr>
          <a:xfrm>
            <a:off x="997906" y="3336098"/>
            <a:ext cx="1949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On obtient donc :</a:t>
            </a:r>
          </a:p>
        </p:txBody>
      </p:sp>
      <p:pic>
        <p:nvPicPr>
          <p:cNvPr id="7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8968F8-2C49-41F7-8AF8-F8D9F5F6E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1" t="47222" r="-844" b="278"/>
          <a:stretch/>
        </p:blipFill>
        <p:spPr>
          <a:xfrm>
            <a:off x="1288473" y="3862876"/>
            <a:ext cx="4190526" cy="2343263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C9166CA-792C-49B2-AC8B-8AC515C0674B}"/>
              </a:ext>
            </a:extLst>
          </p:cNvPr>
          <p:cNvCxnSpPr>
            <a:cxnSpLocks/>
          </p:cNvCxnSpPr>
          <p:nvPr/>
        </p:nvCxnSpPr>
        <p:spPr>
          <a:xfrm>
            <a:off x="838200" y="1316182"/>
            <a:ext cx="661554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10051E1F-CC5B-4F3D-9E8E-4A6249235E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7"/>
          <a:stretch/>
        </p:blipFill>
        <p:spPr>
          <a:xfrm>
            <a:off x="7218218" y="4047541"/>
            <a:ext cx="2706398" cy="196777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E30AA15-B96B-4A5F-9FA9-8B2C1C502DB2}"/>
              </a:ext>
            </a:extLst>
          </p:cNvPr>
          <p:cNvSpPr txBox="1"/>
          <p:nvPr/>
        </p:nvSpPr>
        <p:spPr>
          <a:xfrm>
            <a:off x="6511636" y="4846764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Avec</a:t>
            </a:r>
          </a:p>
        </p:txBody>
      </p:sp>
      <p:pic>
        <p:nvPicPr>
          <p:cNvPr id="15" name="Picture 4" descr="Bonhomme Blanc Banque d'images et photos libres de droit - iStock">
            <a:extLst>
              <a:ext uri="{FF2B5EF4-FFF2-40B4-BE49-F238E27FC236}">
                <a16:creationId xmlns:a16="http://schemas.microsoft.com/office/drawing/2014/main" id="{E8342D31-3CA8-433F-A1A6-83AC7378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287" y="-4161"/>
            <a:ext cx="2439714" cy="182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1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DE214-0BBE-4748-902A-AAC00CDE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61"/>
            <a:ext cx="2833255" cy="1325563"/>
          </a:xfrm>
        </p:spPr>
        <p:txBody>
          <a:bodyPr>
            <a:normAutofit/>
          </a:bodyPr>
          <a:lstStyle/>
          <a:p>
            <a:r>
              <a:rPr lang="fr-FR" sz="3600">
                <a:cs typeface="Calibri Light"/>
              </a:rPr>
              <a:t>d. RK4</a:t>
            </a:r>
            <a:endParaRPr lang="fr-FR" sz="3600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D0B40BB-6C51-4F92-A57C-E11D8172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4988"/>
            <a:ext cx="5070951" cy="4003969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849460C6-F2B3-4B8A-BB8E-CA98BEE4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430265"/>
            <a:ext cx="5634624" cy="215820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CEAE083-4B5E-4383-9558-807E9B3BE293}"/>
              </a:ext>
            </a:extLst>
          </p:cNvPr>
          <p:cNvSpPr txBox="1"/>
          <p:nvPr/>
        </p:nvSpPr>
        <p:spPr>
          <a:xfrm>
            <a:off x="6248400" y="272023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On obtient donc :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1CF28FB-7860-43F4-9C07-9387A9CFE59C}"/>
              </a:ext>
            </a:extLst>
          </p:cNvPr>
          <p:cNvCxnSpPr>
            <a:cxnSpLocks/>
          </p:cNvCxnSpPr>
          <p:nvPr/>
        </p:nvCxnSpPr>
        <p:spPr>
          <a:xfrm>
            <a:off x="838200" y="1316182"/>
            <a:ext cx="1752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Bonhomme Blanc Banque d'images et photos libres de droit - iStock">
            <a:extLst>
              <a:ext uri="{FF2B5EF4-FFF2-40B4-BE49-F238E27FC236}">
                <a16:creationId xmlns:a16="http://schemas.microsoft.com/office/drawing/2014/main" id="{09672D15-7435-466C-8AB4-407F4EAE3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287" y="-4161"/>
            <a:ext cx="2439714" cy="182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57EF7-EC5C-444D-94A6-A4041FEC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020"/>
          </a:xfrm>
          <a:ln w="28575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/>
              <a:t>III) Simulation de la position angulaire en fonction du temps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7C9265-28B7-4E80-877C-57BCF93A6973}"/>
              </a:ext>
            </a:extLst>
          </p:cNvPr>
          <p:cNvSpPr txBox="1"/>
          <p:nvPr/>
        </p:nvSpPr>
        <p:spPr>
          <a:xfrm>
            <a:off x="838200" y="1836871"/>
            <a:ext cx="1160707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/>
              <a:t>Soit y2 la position angulaire par rapport à l’axe y en fonction du temps t de la masse M2.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1C331C-9281-438F-9E64-AD4A8EE6B3AF}"/>
              </a:ext>
            </a:extLst>
          </p:cNvPr>
          <p:cNvSpPr txBox="1"/>
          <p:nvPr/>
        </p:nvSpPr>
        <p:spPr>
          <a:xfrm>
            <a:off x="7405091" y="3429000"/>
            <a:ext cx="4359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Pour la suite, nous allons fixer les valeurs suivantes : M1=1kg; L1=L2=1m; g=1 m/s²</a:t>
            </a:r>
          </a:p>
          <a:p>
            <a:r>
              <a:rPr lang="fr-FR" sz="2000"/>
              <a:t>M2=60kg, T=100s, N=10000, </a:t>
            </a:r>
          </a:p>
          <a:p>
            <a:r>
              <a:rPr lang="fr-FR" sz="2000"/>
              <a:t>y1(0) = y2(0) = 45°, y3(0) = y4(0) = 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F0CAF2-396C-4DFB-8EF1-6628740E2F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7" y="2298536"/>
            <a:ext cx="6800040" cy="43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2356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Grand écran</PresentationFormat>
  <Slides>20</Slides>
  <Notes>2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2" baseType="lpstr">
      <vt:lpstr>1_Thème Office</vt:lpstr>
      <vt:lpstr>Thème Office</vt:lpstr>
      <vt:lpstr>Haute Voltige </vt:lpstr>
      <vt:lpstr>I) Transformation en un système de 4 équations différentielles du 1er ordre</vt:lpstr>
      <vt:lpstr>Présentation PowerPoint</vt:lpstr>
      <vt:lpstr>II) Expression du système différentiel selon les 4 schémas (explicites)</vt:lpstr>
      <vt:lpstr>a. Euler</vt:lpstr>
      <vt:lpstr>b. Point milieu (ou Euler amélioré)</vt:lpstr>
      <vt:lpstr>c. Heun (ou trapèze amélioré)</vt:lpstr>
      <vt:lpstr>d. RK4</vt:lpstr>
      <vt:lpstr>III) Simulation de la position angulaire en fonction du temps</vt:lpstr>
      <vt:lpstr>Zoom sur les courbes précédentes</vt:lpstr>
      <vt:lpstr>Présentation PowerPoint</vt:lpstr>
      <vt:lpstr>IV) Modélisation de la position de M2</vt:lpstr>
      <vt:lpstr>y1(0) = y2(0) = π/2  rad  y’1(0) = y’2(0) = 0  M1 = 1kg, M2 = 60kg, L1 = 1m, L2 = 1m, g = 1 T=100s, N=10000 pts</vt:lpstr>
      <vt:lpstr>y1(0) = y2(0) = π/2  rad  y’1(0) = y’2(0) = 0  M1 = 1kg, M2 = 60kg, L1 = 1m, L2 = 1m, g = 1 T=100s, N=10000 pts</vt:lpstr>
      <vt:lpstr>V) Sensibilité aux conditions initiales</vt:lpstr>
      <vt:lpstr>Présentation PowerPoint</vt:lpstr>
      <vt:lpstr>Parenthèse sur l’espace des phases </vt:lpstr>
      <vt:lpstr>VI) Problème des trapézistes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20</cp:revision>
  <dcterms:created xsi:type="dcterms:W3CDTF">2021-05-31T11:58:26Z</dcterms:created>
  <dcterms:modified xsi:type="dcterms:W3CDTF">2021-05-31T18:12:49Z</dcterms:modified>
</cp:coreProperties>
</file>