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8"/>
  </p:notesMasterIdLst>
  <p:sldIdLst>
    <p:sldId id="262" r:id="rId3"/>
    <p:sldId id="344" r:id="rId4"/>
    <p:sldId id="260" r:id="rId5"/>
    <p:sldId id="261" r:id="rId6"/>
    <p:sldId id="263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4"/>
    <p:restoredTop sz="97286"/>
  </p:normalViewPr>
  <p:slideViewPr>
    <p:cSldViewPr snapToGrid="0" snapToObjects="1">
      <p:cViewPr varScale="1">
        <p:scale>
          <a:sx n="175" d="100"/>
          <a:sy n="175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5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5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5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6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2046EE7-FB3A-4E54-AE39-D59CEB40E9F6}" type="slidenum"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dirty="0"/>
          </a:p>
        </p:txBody>
      </p:sp>
      <p:sp>
        <p:nvSpPr>
          <p:cNvPr id="7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2856208-E807-4E69-B977-B9738A4AFC2D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3815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br>
              <a:rPr lang="en-US" sz="2000" dirty="0"/>
            </a:br>
            <a:r>
              <a:rPr lang="en-US" sz="2000" dirty="0"/>
              <a:t>https://</a:t>
            </a:r>
            <a:r>
              <a:rPr lang="en-US" sz="2000" dirty="0" err="1"/>
              <a:t>developers.google.com</a:t>
            </a:r>
            <a:r>
              <a:rPr lang="en-US" sz="2000" dirty="0"/>
              <a:t>/web/progressive-web-apps/</a:t>
            </a:r>
          </a:p>
          <a:p>
            <a:r>
              <a:rPr lang="en-US" sz="2000" dirty="0"/>
              <a:t>https://</a:t>
            </a:r>
            <a:r>
              <a:rPr lang="en-US" sz="2000" dirty="0" err="1"/>
              <a:t>pwa.rocks</a:t>
            </a:r>
            <a:endParaRPr lang="en-US" sz="2000" dirty="0"/>
          </a:p>
        </p:txBody>
      </p:sp>
      <p:sp>
        <p:nvSpPr>
          <p:cNvPr id="7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2856208-E807-4E69-B977-B9738A4AFC2D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152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br>
              <a:rPr lang="en-US" sz="2000" dirty="0"/>
            </a:br>
            <a:r>
              <a:rPr lang="en-US" sz="2000" dirty="0"/>
              <a:t>https://</a:t>
            </a:r>
            <a:r>
              <a:rPr lang="en-US" sz="2000" dirty="0" err="1"/>
              <a:t>developers.google.com</a:t>
            </a:r>
            <a:r>
              <a:rPr lang="en-US" sz="2000" dirty="0"/>
              <a:t>/web/progressive-web-apps/</a:t>
            </a:r>
          </a:p>
          <a:p>
            <a:r>
              <a:rPr lang="en-US" sz="2000" dirty="0"/>
              <a:t>https://</a:t>
            </a:r>
            <a:r>
              <a:rPr lang="en-US" sz="2000" dirty="0" err="1"/>
              <a:t>pwa.rocks</a:t>
            </a:r>
            <a:endParaRPr lang="en-US" sz="2000" dirty="0"/>
          </a:p>
        </p:txBody>
      </p:sp>
      <p:sp>
        <p:nvSpPr>
          <p:cNvPr id="7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2856208-E807-4E69-B977-B9738A4AFC2D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3729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dirty="0"/>
          </a:p>
        </p:txBody>
      </p:sp>
      <p:sp>
        <p:nvSpPr>
          <p:cNvPr id="7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2856208-E807-4E69-B977-B9738A4AFC2D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1299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38120" y="434520"/>
            <a:ext cx="8273520" cy="405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34880" y="1043640"/>
            <a:ext cx="8277120" cy="162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4880" y="2824200"/>
            <a:ext cx="8277120" cy="162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38120" y="434520"/>
            <a:ext cx="8273520" cy="405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34880" y="1043640"/>
            <a:ext cx="4039200" cy="162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6400" y="1043640"/>
            <a:ext cx="4039200" cy="162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676400" y="2824200"/>
            <a:ext cx="4039200" cy="162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34880" y="2824200"/>
            <a:ext cx="4039200" cy="162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38120" y="434520"/>
            <a:ext cx="8273520" cy="405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34880" y="1043640"/>
            <a:ext cx="2665080" cy="162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233520" y="1043640"/>
            <a:ext cx="2665080" cy="162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32160" y="1043640"/>
            <a:ext cx="2665080" cy="162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032160" y="2824200"/>
            <a:ext cx="2665080" cy="162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3233520" y="2824200"/>
            <a:ext cx="2665080" cy="162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434880" y="2824200"/>
            <a:ext cx="2665080" cy="162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2" y="3694625"/>
            <a:ext cx="8061325" cy="273729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2" y="4259973"/>
            <a:ext cx="8061325" cy="194156"/>
          </a:xfrm>
        </p:spPr>
        <p:txBody>
          <a:bodyPr anchor="b">
            <a:spAutoFit/>
          </a:bodyPr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539752" y="4601766"/>
            <a:ext cx="80613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900"/>
          </a:p>
        </p:txBody>
      </p:sp>
      <p:pic>
        <p:nvPicPr>
          <p:cNvPr id="4105" name="Picture 9" descr="TU_Logo_lang_RGB_rot_PP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90" y="404813"/>
            <a:ext cx="2160587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446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TUB ODS VL "Advanced Web Technologies"</a:t>
            </a:r>
            <a:endParaRPr lang="de-DE" altLang="de-DE" b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dirty="0" err="1"/>
              <a:t>page</a:t>
            </a:r>
            <a:r>
              <a:rPr lang="de-DE" altLang="de-DE" dirty="0"/>
              <a:t> </a:t>
            </a:r>
            <a:fld id="{57711D8C-2300-4BDC-9A3D-EEFE05B08627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06844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TUB ODS VL "Advanced Web Technologies"</a:t>
            </a:r>
            <a:endParaRPr lang="de-DE" altLang="de-DE" b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F6098553-0C1A-40D1-8543-579787EF8B5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99202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2" y="1443040"/>
            <a:ext cx="3954463" cy="305038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43040"/>
            <a:ext cx="3954462" cy="305038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TUB ODS VL "Advanced Web Technologies"</a:t>
            </a:r>
            <a:endParaRPr lang="de-DE" altLang="de-DE" b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94977000-A8AC-4AE1-AD0D-523B6219E10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92315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TUB ODS VL "Advanced Web Technologies"</a:t>
            </a:r>
            <a:endParaRPr lang="de-DE" altLang="de-DE" b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37D233A2-0DA3-46F1-BD14-84F36C7335A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873029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TUB ODS VL "Advanced Web Technologies"</a:t>
            </a:r>
            <a:endParaRPr lang="de-DE" altLang="de-DE" b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C9AAE31C-A2F6-4CE5-A3E2-A26D5181E9D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73579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TUB ODS VL "Advanced Web Technologies"</a:t>
            </a:r>
            <a:endParaRPr lang="de-DE" altLang="de-DE" b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BB6D48EA-F96F-4613-B161-C4EDBF484DF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9688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38120" y="434520"/>
            <a:ext cx="8273520" cy="405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434880" y="1043640"/>
            <a:ext cx="8277120" cy="3408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TUB ODS VL "Advanced Web Technologies"</a:t>
            </a:r>
            <a:endParaRPr lang="de-DE" altLang="de-DE" b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64DDFEC1-02AC-4A66-B5EF-D3CA756341E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13501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TUB ODS VL "Advanced Web Technologies"</a:t>
            </a:r>
            <a:endParaRPr lang="de-DE" altLang="de-DE" b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C6F0508C-9475-4F88-B334-7B03F764A74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921996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TUB ODS VL "Advanced Web Technologies"</a:t>
            </a:r>
            <a:endParaRPr lang="de-DE" altLang="de-DE" b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66A15D07-A6C8-40F3-8F1D-DF3868160A6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21325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6540" y="1017985"/>
            <a:ext cx="2014537" cy="347543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1017985"/>
            <a:ext cx="5894388" cy="3475434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TUB ODS VL "Advanced Web Technologies"</a:t>
            </a:r>
            <a:endParaRPr lang="de-DE" altLang="de-DE" b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DD80D9C0-A279-41AF-924B-689F837134C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879002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Withou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6"/>
          <p:cNvSpPr>
            <a:spLocks noGrp="1"/>
          </p:cNvSpPr>
          <p:nvPr>
            <p:ph sz="quarter" idx="13"/>
          </p:nvPr>
        </p:nvSpPr>
        <p:spPr>
          <a:xfrm>
            <a:off x="434754" y="942841"/>
            <a:ext cx="8277447" cy="3510098"/>
          </a:xfrm>
        </p:spPr>
        <p:txBody>
          <a:bodyPr/>
          <a:lstStyle>
            <a:lvl1pPr marL="157282" indent="-157282">
              <a:defRPr sz="1200"/>
            </a:lvl1pPr>
            <a:lvl2pPr marL="351971" indent="-161533">
              <a:defRPr sz="1200"/>
            </a:lvl2pPr>
            <a:lvl3pPr marL="522854" indent="-165784"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448333" y="4633836"/>
            <a:ext cx="8263868" cy="19351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050" b="1">
                <a:solidFill>
                  <a:srgbClr val="16BAE7"/>
                </a:solidFill>
              </a:rPr>
              <a:pPr algn="r"/>
              <a:t>‹Nr.›</a:t>
            </a:fld>
            <a:endParaRPr lang="de-DE" sz="1050" b="1" dirty="0">
              <a:solidFill>
                <a:srgbClr val="16BAE7"/>
              </a:solidFill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28625" y="4841513"/>
            <a:ext cx="8283573" cy="1765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525">
                <a:solidFill>
                  <a:srgbClr val="C7C9CA"/>
                </a:solidFill>
              </a:defRPr>
            </a:lvl1pPr>
          </a:lstStyle>
          <a:p>
            <a:r>
              <a:rPr lang="en-US"/>
              <a:t>TUB ODS VL "Advanced Web Technologies"</a:t>
            </a:r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38155" y="434457"/>
            <a:ext cx="8274047" cy="405805"/>
          </a:xfrm>
          <a:solidFill>
            <a:schemeClr val="accent1"/>
          </a:solidFill>
        </p:spPr>
        <p:txBody>
          <a:bodyPr wrap="square" lIns="108000" tIns="0" rIns="0" bIns="0" anchor="ctr">
            <a:noAutofit/>
          </a:bodyPr>
          <a:lstStyle>
            <a:lvl1pPr algn="l"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092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38120" y="434520"/>
            <a:ext cx="8273520" cy="405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34880" y="1043640"/>
            <a:ext cx="8277120" cy="340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38120" y="434520"/>
            <a:ext cx="8273520" cy="405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34880" y="1043640"/>
            <a:ext cx="4039200" cy="340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6400" y="1043640"/>
            <a:ext cx="4039200" cy="340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38120" y="434520"/>
            <a:ext cx="8273520" cy="405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438120" y="434520"/>
            <a:ext cx="8273520" cy="188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38120" y="434520"/>
            <a:ext cx="8273520" cy="405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34880" y="1043640"/>
            <a:ext cx="4039200" cy="162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34880" y="2824200"/>
            <a:ext cx="4039200" cy="162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6400" y="1043640"/>
            <a:ext cx="4039200" cy="340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38120" y="434520"/>
            <a:ext cx="8273520" cy="405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34880" y="1043640"/>
            <a:ext cx="4039200" cy="340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6400" y="1043640"/>
            <a:ext cx="4039200" cy="162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6400" y="2824200"/>
            <a:ext cx="4039200" cy="162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38120" y="434520"/>
            <a:ext cx="8273520" cy="405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34880" y="1043640"/>
            <a:ext cx="4039200" cy="162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6400" y="1043640"/>
            <a:ext cx="4039200" cy="162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34880" y="2824200"/>
            <a:ext cx="8277120" cy="162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9179280" y="1796760"/>
            <a:ext cx="981000" cy="3346560"/>
          </a:xfrm>
          <a:prstGeom prst="rect">
            <a:avLst/>
          </a:prstGeom>
          <a:solidFill>
            <a:schemeClr val="bg1"/>
          </a:solidFill>
          <a:ln w="223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"/>
          <p:cNvSpPr/>
          <p:nvPr/>
        </p:nvSpPr>
        <p:spPr>
          <a:xfrm>
            <a:off x="9239040" y="2825280"/>
            <a:ext cx="348480" cy="340920"/>
          </a:xfrm>
          <a:prstGeom prst="rect">
            <a:avLst/>
          </a:prstGeom>
          <a:solidFill>
            <a:schemeClr val="accent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 rot="10800000">
            <a:off x="9587880" y="5074560"/>
            <a:ext cx="348480" cy="340920"/>
          </a:xfrm>
          <a:prstGeom prst="rect">
            <a:avLst/>
          </a:prstGeom>
          <a:solidFill>
            <a:schemeClr val="accent6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 rot="10800000">
            <a:off x="9587880" y="4597560"/>
            <a:ext cx="348480" cy="340920"/>
          </a:xfrm>
          <a:prstGeom prst="rect">
            <a:avLst/>
          </a:prstGeom>
          <a:solidFill>
            <a:schemeClr val="accent5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 rot="10800000">
            <a:off x="9587880" y="4120560"/>
            <a:ext cx="348480" cy="340920"/>
          </a:xfrm>
          <a:prstGeom prst="rect">
            <a:avLst/>
          </a:prstGeom>
          <a:solidFill>
            <a:schemeClr val="accent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 rot="10800000">
            <a:off x="9587880" y="3643560"/>
            <a:ext cx="348480" cy="34092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9239040" y="1871640"/>
            <a:ext cx="348480" cy="340920"/>
          </a:xfrm>
          <a:prstGeom prst="rect">
            <a:avLst/>
          </a:prstGeom>
          <a:solidFill>
            <a:schemeClr val="tx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 rot="10800000">
            <a:off x="9587880" y="2689920"/>
            <a:ext cx="348480" cy="34092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9649440" y="2445120"/>
            <a:ext cx="510480" cy="15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de-DE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Akzent 1</a:t>
            </a:r>
          </a:p>
        </p:txBody>
      </p:sp>
      <p:sp>
        <p:nvSpPr>
          <p:cNvPr id="9" name="CustomShape 10"/>
          <p:cNvSpPr/>
          <p:nvPr/>
        </p:nvSpPr>
        <p:spPr>
          <a:xfrm>
            <a:off x="9649440" y="2922120"/>
            <a:ext cx="510480" cy="15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de-DE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Akzent 2</a:t>
            </a:r>
          </a:p>
        </p:txBody>
      </p:sp>
      <p:sp>
        <p:nvSpPr>
          <p:cNvPr id="10" name="CustomShape 11"/>
          <p:cNvSpPr/>
          <p:nvPr/>
        </p:nvSpPr>
        <p:spPr>
          <a:xfrm>
            <a:off x="9649440" y="3398760"/>
            <a:ext cx="510480" cy="15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de-DE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Akzent 3</a:t>
            </a:r>
          </a:p>
        </p:txBody>
      </p:sp>
      <p:sp>
        <p:nvSpPr>
          <p:cNvPr id="11" name="CustomShape 12"/>
          <p:cNvSpPr/>
          <p:nvPr/>
        </p:nvSpPr>
        <p:spPr>
          <a:xfrm>
            <a:off x="9649440" y="3875760"/>
            <a:ext cx="510480" cy="15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de-DE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Akzent 4</a:t>
            </a:r>
          </a:p>
        </p:txBody>
      </p:sp>
      <p:sp>
        <p:nvSpPr>
          <p:cNvPr id="12" name="CustomShape 13"/>
          <p:cNvSpPr/>
          <p:nvPr/>
        </p:nvSpPr>
        <p:spPr>
          <a:xfrm>
            <a:off x="9649440" y="4352040"/>
            <a:ext cx="510480" cy="15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de-DE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Akzent 5</a:t>
            </a:r>
          </a:p>
        </p:txBody>
      </p:sp>
      <p:sp>
        <p:nvSpPr>
          <p:cNvPr id="13" name="CustomShape 14"/>
          <p:cNvSpPr/>
          <p:nvPr/>
        </p:nvSpPr>
        <p:spPr>
          <a:xfrm>
            <a:off x="9649440" y="4835160"/>
            <a:ext cx="510480" cy="15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de-DE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Akzent 6</a:t>
            </a:r>
          </a:p>
        </p:txBody>
      </p:sp>
      <p:sp>
        <p:nvSpPr>
          <p:cNvPr id="14" name="CustomShape 15"/>
          <p:cNvSpPr/>
          <p:nvPr/>
        </p:nvSpPr>
        <p:spPr>
          <a:xfrm>
            <a:off x="9649440" y="1820520"/>
            <a:ext cx="510480" cy="34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Hinter-grund /</a:t>
            </a:r>
          </a:p>
          <a:p>
            <a:pPr>
              <a:lnSpc>
                <a:spcPct val="100000"/>
              </a:lnSpc>
            </a:pPr>
            <a:r>
              <a:rPr lang="de-DE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2</a:t>
            </a:r>
          </a:p>
        </p:txBody>
      </p:sp>
      <p:pic>
        <p:nvPicPr>
          <p:cNvPr id="15" name="Bild 12"/>
          <p:cNvPicPr/>
          <p:nvPr/>
        </p:nvPicPr>
        <p:blipFill>
          <a:blip r:embed="rId14"/>
          <a:stretch/>
        </p:blipFill>
        <p:spPr>
          <a:xfrm>
            <a:off x="438480" y="4565880"/>
            <a:ext cx="1220040" cy="334080"/>
          </a:xfrm>
          <a:prstGeom prst="rect">
            <a:avLst/>
          </a:prstGeom>
          <a:ln>
            <a:noFill/>
          </a:ln>
        </p:spPr>
      </p:pic>
      <p:sp>
        <p:nvSpPr>
          <p:cNvPr id="16" name="CustomShape 16"/>
          <p:cNvSpPr/>
          <p:nvPr/>
        </p:nvSpPr>
        <p:spPr>
          <a:xfrm>
            <a:off x="448200" y="4633920"/>
            <a:ext cx="8263440" cy="19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E35083D7-8070-4C8E-BEA2-B67C4A6B61D5}" type="slidenum">
              <a:rPr lang="de-DE" sz="1400" b="1" strike="noStrike" spc="-1">
                <a:solidFill>
                  <a:srgbClr val="16BAE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17"/>
          <p:cNvSpPr>
            <a:spLocks noGrp="1"/>
          </p:cNvSpPr>
          <p:nvPr>
            <p:ph type="body"/>
          </p:nvPr>
        </p:nvSpPr>
        <p:spPr>
          <a:xfrm>
            <a:off x="434880" y="1043640"/>
            <a:ext cx="8277120" cy="3408840"/>
          </a:xfrm>
          <a:prstGeom prst="rect">
            <a:avLst/>
          </a:prstGeom>
        </p:spPr>
        <p:txBody>
          <a:bodyPr lIns="108000" tIns="0" rIns="0" bIns="0"/>
          <a:lstStyle/>
          <a:p>
            <a:pPr indent="-215640">
              <a:lnSpc>
                <a:spcPct val="100000"/>
              </a:lnSpc>
              <a:buClr>
                <a:srgbClr val="262626"/>
              </a:buClr>
              <a:buFont typeface="Arial"/>
              <a:buAutoNum type="arabicPeriod"/>
            </a:pPr>
            <a:r>
              <a:rPr lang="de-DE" sz="1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  <a:p>
            <a:pPr marL="270000" lvl="1" indent="-269640">
              <a:lnSpc>
                <a:spcPct val="100000"/>
              </a:lnSpc>
              <a:spcBef>
                <a:spcPts val="300"/>
              </a:spcBef>
              <a:buClr>
                <a:srgbClr val="262626"/>
              </a:buClr>
              <a:buFont typeface="Arial"/>
              <a:buAutoNum type="arabicPeriod"/>
            </a:pPr>
            <a:r>
              <a:rPr lang="de-DE" sz="15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</a:p>
          <a:p>
            <a:pPr marL="270000" lvl="2" indent="-269640">
              <a:lnSpc>
                <a:spcPct val="100000"/>
              </a:lnSpc>
              <a:spcBef>
                <a:spcPts val="320"/>
              </a:spcBef>
              <a:buClr>
                <a:srgbClr val="262626"/>
              </a:buClr>
              <a:buFont typeface="Arial"/>
              <a:buAutoNum type="arabicPeriod"/>
            </a:pPr>
            <a:r>
              <a:rPr lang="de-DE" sz="1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01120" lvl="3" indent="-2660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</a:p>
          <a:p>
            <a:pPr marL="2056680" lvl="4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»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</a:p>
        </p:txBody>
      </p:sp>
      <p:sp>
        <p:nvSpPr>
          <p:cNvPr id="18" name="PlaceHolder 18"/>
          <p:cNvSpPr>
            <a:spLocks noGrp="1"/>
          </p:cNvSpPr>
          <p:nvPr>
            <p:ph type="ftr"/>
          </p:nvPr>
        </p:nvSpPr>
        <p:spPr>
          <a:xfrm>
            <a:off x="428760" y="4841640"/>
            <a:ext cx="8283240" cy="17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de-DE" sz="700" b="0" strike="noStrike" spc="-1">
                <a:solidFill>
                  <a:srgbClr val="C7C9C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Fraunhofer FOKUS</a:t>
            </a:r>
            <a:endParaRPr lang="de-DE" sz="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" name="PlaceHolder 19"/>
          <p:cNvSpPr>
            <a:spLocks noGrp="1"/>
          </p:cNvSpPr>
          <p:nvPr>
            <p:ph type="title"/>
          </p:nvPr>
        </p:nvSpPr>
        <p:spPr>
          <a:xfrm>
            <a:off x="438120" y="434520"/>
            <a:ext cx="8273520" cy="405360"/>
          </a:xfrm>
          <a:prstGeom prst="rect">
            <a:avLst/>
          </a:prstGeom>
        </p:spPr>
        <p:txBody>
          <a:bodyPr lIns="108000" tIns="0" rIns="0" bIns="0"/>
          <a:lstStyle/>
          <a:p>
            <a:pPr>
              <a:lnSpc>
                <a:spcPts val="2951"/>
              </a:lnSpc>
            </a:pPr>
            <a:r>
              <a:rPr lang="en-US" sz="2000" b="1" strike="noStrike" cap="all" spc="7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2" y="1017985"/>
            <a:ext cx="80613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 durch Klicken hinzufügen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2" y="1443040"/>
            <a:ext cx="8061325" cy="3050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 durck Klicken hinzufügen</a:t>
            </a:r>
          </a:p>
          <a:p>
            <a:pPr lvl="1"/>
            <a:r>
              <a:rPr lang="de-DE" altLang="de-DE"/>
              <a:t>Xxx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1" y="4779169"/>
            <a:ext cx="6624638" cy="11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750" b="1">
                <a:solidFill>
                  <a:schemeClr val="accent1"/>
                </a:solidFill>
              </a:defRPr>
            </a:lvl1pPr>
          </a:lstStyle>
          <a:p>
            <a:r>
              <a:rPr lang="en-US" altLang="de-DE"/>
              <a:t>TUB ODS VL "Advanced Web Technologies"</a:t>
            </a:r>
            <a:endParaRPr lang="de-DE" altLang="de-DE" b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9751" y="4918472"/>
            <a:ext cx="6624638" cy="11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750">
                <a:solidFill>
                  <a:schemeClr val="accent1"/>
                </a:solidFill>
              </a:defRPr>
            </a:lvl1pPr>
          </a:lstStyle>
          <a:p>
            <a:r>
              <a:rPr lang="de-DE" altLang="de-DE"/>
              <a:t>Seite </a:t>
            </a:r>
            <a:fld id="{5ACA3F08-CEBB-4CD1-AF13-348C7B61C98E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031" name="Picture 7" descr="TU_Logo_lang_RGB_rot_PPT-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52" y="404813"/>
            <a:ext cx="13684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983" y="4550106"/>
            <a:ext cx="896878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5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/>
  <p:txStyles>
    <p:titleStyle>
      <a:lvl1pPr algn="l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</a:defRPr>
      </a:lvl5pPr>
      <a:lvl6pPr marL="342900" algn="l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</a:defRPr>
      </a:lvl6pPr>
      <a:lvl7pPr marL="685800" algn="l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</a:defRPr>
      </a:lvl7pPr>
      <a:lvl8pPr marL="1028700" algn="l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</a:defRPr>
      </a:lvl8pPr>
      <a:lvl9pPr marL="1371600" algn="l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1" fontAlgn="base" hangingPunct="1">
        <a:lnSpc>
          <a:spcPts val="1650"/>
        </a:lnSpc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+mn-lt"/>
          <a:ea typeface="+mn-ea"/>
          <a:cs typeface="+mn-cs"/>
        </a:defRPr>
      </a:lvl1pPr>
      <a:lvl2pPr marL="588169" indent="-18335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050">
          <a:solidFill>
            <a:srgbClr val="000000"/>
          </a:solidFill>
          <a:latin typeface="+mn-lt"/>
        </a:defRPr>
      </a:lvl2pPr>
      <a:lvl3pPr marL="894160" indent="-171450" algn="l" rtl="0" eaLnBrk="1" fontAlgn="base" hangingPunct="1">
        <a:spcBef>
          <a:spcPct val="20000"/>
        </a:spcBef>
        <a:spcAft>
          <a:spcPct val="0"/>
        </a:spcAft>
        <a:buChar char="•"/>
        <a:defRPr sz="105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05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05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05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05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05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05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locust.io/" TargetMode="External"/><Relationship Id="rId3" Type="http://schemas.openxmlformats.org/officeDocument/2006/relationships/hyperlink" Target="https://github.com/PearInc/PearPlayer.js" TargetMode="External"/><Relationship Id="rId7" Type="http://schemas.openxmlformats.org/officeDocument/2006/relationships/hyperlink" Target="https://github.com/muxinc/bot-watch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ions/webrtc" TargetMode="External"/><Relationship Id="rId5" Type="http://schemas.openxmlformats.org/officeDocument/2006/relationships/hyperlink" Target="https://github.com/Novage/p2p-media-loader/" TargetMode="External"/><Relationship Id="rId10" Type="http://schemas.openxmlformats.org/officeDocument/2006/relationships/hyperlink" Target="https://jagt.github.io/clumsy/" TargetMode="External"/><Relationship Id="rId4" Type="http://schemas.openxmlformats.org/officeDocument/2006/relationships/hyperlink" Target="https://github.com/cdnbye/hlsjs-p2p-engine" TargetMode="External"/><Relationship Id="rId9" Type="http://schemas.openxmlformats.org/officeDocument/2006/relationships/hyperlink" Target="https://github.com/tylertreat/comca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434880" y="1043639"/>
            <a:ext cx="8277120" cy="3676641"/>
          </a:xfrm>
          <a:prstGeom prst="rect">
            <a:avLst/>
          </a:prstGeom>
          <a:noFill/>
          <a:ln>
            <a:noFill/>
          </a:ln>
        </p:spPr>
        <p:txBody>
          <a:bodyPr lIns="108000" tIns="0" rIns="0" bIns="0"/>
          <a:lstStyle/>
          <a:p>
            <a:pPr marL="438135" indent="-285750">
              <a:buFont typeface="Arial" panose="020B0604020202020204" pitchFamily="34" charset="0"/>
              <a:buChar char="•"/>
            </a:pP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Attendees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?</a:t>
            </a:r>
          </a:p>
          <a:p>
            <a:pPr marL="438135" indent="-285750">
              <a:buFont typeface="Arial" panose="020B0604020202020204" pitchFamily="34" charset="0"/>
              <a:buChar char="•"/>
            </a:pP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Have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you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registered 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for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the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AWT 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module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(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qispos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, Nov 30th)? </a:t>
            </a:r>
          </a:p>
          <a:p>
            <a:pPr marL="438135" indent="-285750">
              <a:buFont typeface="Arial" panose="020B0604020202020204" pitchFamily="34" charset="0"/>
              <a:buChar char="•"/>
            </a:pPr>
            <a:r>
              <a:rPr lang="de-DE" sz="1600" strike="sng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Form </a:t>
            </a:r>
            <a:r>
              <a:rPr lang="de-DE" sz="1600" strike="sng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groups</a:t>
            </a:r>
            <a:r>
              <a:rPr lang="de-DE" sz="1600" strike="sng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(2-3 </a:t>
            </a:r>
            <a:r>
              <a:rPr lang="de-DE" sz="1600" strike="sng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members</a:t>
            </a:r>
            <a:r>
              <a:rPr lang="de-DE" sz="1600" strike="sng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438135" indent="-285750">
              <a:buFont typeface="Arial" panose="020B0604020202020204" pitchFamily="34" charset="0"/>
              <a:buChar char="•"/>
            </a:pPr>
            <a:endParaRPr lang="de-DE" sz="1600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</a:endParaRPr>
          </a:p>
          <a:p>
            <a:pPr marL="438135" indent="-285750">
              <a:buFont typeface="Arial" panose="020B0604020202020204" pitchFamily="34" charset="0"/>
              <a:buChar char="•"/>
            </a:pP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Presentations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(15m 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max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de-DE" sz="1400" b="1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2019-11-12 12pm, EW201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Present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your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topic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research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you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have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done</a:t>
            </a:r>
            <a:endParaRPr lang="de-DE" sz="1400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de-DE" sz="1400" b="1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2019-12-17 12pm, H0106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: Early 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demo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/ prototype 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would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be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great</a:t>
            </a:r>
            <a:endParaRPr lang="de-DE" sz="1400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de-DE" sz="1400" b="1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2020-02-04 12pm, MA001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focus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on 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demo</a:t>
            </a:r>
            <a:endParaRPr lang="de-DE" sz="1400" spc="-1">
              <a:solidFill>
                <a:srgbClr val="262626"/>
              </a:solidFill>
              <a:uFill>
                <a:solidFill>
                  <a:srgbClr val="FFFFFF"/>
                </a:solidFill>
              </a:uFill>
            </a:endParaRPr>
          </a:p>
          <a:p>
            <a:pPr marL="438135" indent="-285750">
              <a:buFont typeface="Arial" panose="020B0604020202020204" pitchFamily="34" charset="0"/>
              <a:buChar char="•"/>
            </a:pPr>
            <a:endParaRPr lang="de-DE" sz="1400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</a:endParaRPr>
          </a:p>
          <a:p>
            <a:pPr marL="438135" indent="-285750">
              <a:buFont typeface="Arial" panose="020B0604020202020204" pitchFamily="34" charset="0"/>
              <a:buChar char="•"/>
            </a:pP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Project 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documentation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: 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Use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IEEE Paper 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template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: https://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www.ieee.org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conferences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publishing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templates.html</a:t>
            </a:r>
            <a:endParaRPr lang="de-DE" sz="1400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English 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preferred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!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3 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pages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per 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group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member</a:t>
            </a:r>
            <a:endParaRPr lang="de-DE" sz="1400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</a:endParaRPr>
          </a:p>
          <a:p>
            <a:pPr marL="438135" indent="-285750">
              <a:buFont typeface="Arial" panose="020B0604020202020204" pitchFamily="34" charset="0"/>
              <a:buChar char="•"/>
            </a:pPr>
            <a:endParaRPr lang="de-DE" sz="1400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</a:endParaRPr>
          </a:p>
          <a:p>
            <a:pPr marL="438135" indent="-285750">
              <a:buFont typeface="Arial" panose="020B0604020202020204" pitchFamily="34" charset="0"/>
              <a:buChar char="•"/>
            </a:pP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Documentation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and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code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delivery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by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2020-02-28 10pm</a:t>
            </a: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428760" y="4841640"/>
            <a:ext cx="8283240" cy="176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de-DE" sz="700" b="0" strike="noStrike" spc="-1">
                <a:solidFill>
                  <a:srgbClr val="C7C9C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Fraunhofer FOKUS</a:t>
            </a:r>
            <a:endParaRPr lang="de-DE" sz="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" name="TextShape 3"/>
          <p:cNvSpPr txBox="1"/>
          <p:nvPr/>
        </p:nvSpPr>
        <p:spPr>
          <a:xfrm>
            <a:off x="438120" y="434520"/>
            <a:ext cx="8273520" cy="405360"/>
          </a:xfrm>
          <a:prstGeom prst="rect">
            <a:avLst/>
          </a:prstGeom>
          <a:solidFill>
            <a:srgbClr val="16BAE7"/>
          </a:solidFill>
          <a:ln>
            <a:noFill/>
          </a:ln>
        </p:spPr>
        <p:txBody>
          <a:bodyPr lIns="108000" tIns="0" rIns="0" bIns="0"/>
          <a:lstStyle/>
          <a:p>
            <a:pPr>
              <a:lnSpc>
                <a:spcPts val="2951"/>
              </a:lnSpc>
            </a:pPr>
            <a:r>
              <a:rPr lang="en-US" sz="2000" b="1" cap="all" spc="7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AWT Project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09302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 &amp; Grading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750" b="1" i="0" u="none" strike="noStrike" kern="1200" cap="none" spc="0" normalizeH="0" baseline="0" noProof="0" dirty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TUB ODS VL "Advanced Web Technologies"</a:t>
            </a:r>
            <a:endParaRPr kumimoji="0" lang="en-US" altLang="de-DE" sz="75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750" b="0" i="0" u="none" strike="noStrike" kern="1200" cap="none" spc="0" normalizeH="0" baseline="0" noProof="0" dirty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page </a:t>
            </a:r>
            <a:fld id="{57711D8C-2300-4BDC-9A3D-EEFE05B08627}" type="slidenum">
              <a:rPr kumimoji="0" lang="en-US" altLang="de-DE" sz="75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de-DE" sz="75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1763688" y="2179319"/>
          <a:ext cx="5400600" cy="125652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5400600">
                  <a:extLst>
                    <a:ext uri="{9D8B030D-6E8A-4147-A177-3AD203B41FA5}">
                      <a16:colId xmlns:a16="http://schemas.microsoft.com/office/drawing/2014/main" val="106307620"/>
                    </a:ext>
                  </a:extLst>
                </a:gridCol>
              </a:tblGrid>
              <a:tr h="3141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b="1" dirty="0">
                          <a:effectLst/>
                        </a:rPr>
                        <a:t>3</a:t>
                      </a:r>
                      <a:r>
                        <a:rPr lang="de-DE" sz="1100" b="1" baseline="0" dirty="0">
                          <a:effectLst/>
                        </a:rPr>
                        <a:t> </a:t>
                      </a:r>
                      <a:r>
                        <a:rPr lang="de-DE" sz="1100" b="1" baseline="0" dirty="0" err="1">
                          <a:effectLst/>
                        </a:rPr>
                        <a:t>major</a:t>
                      </a:r>
                      <a:r>
                        <a:rPr lang="de-DE" sz="1100" b="1" baseline="0" dirty="0">
                          <a:effectLst/>
                        </a:rPr>
                        <a:t> </a:t>
                      </a:r>
                      <a:r>
                        <a:rPr lang="de-DE" sz="1100" b="1" baseline="0" dirty="0" err="1">
                          <a:effectLst/>
                        </a:rPr>
                        <a:t>assessments</a:t>
                      </a:r>
                      <a:r>
                        <a:rPr lang="de-DE" sz="1100" b="1" dirty="0">
                          <a:effectLst/>
                        </a:rPr>
                        <a:t>:</a:t>
                      </a:r>
                      <a:endParaRPr lang="de-DE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3338" marR="33338" marT="0" marB="0" anchor="ctr"/>
                </a:tc>
                <a:extLst>
                  <a:ext uri="{0D108BD9-81ED-4DB2-BD59-A6C34878D82A}">
                    <a16:rowId xmlns:a16="http://schemas.microsoft.com/office/drawing/2014/main" val="2443613281"/>
                  </a:ext>
                </a:extLst>
              </a:tr>
              <a:tr h="3141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b="0" dirty="0">
                          <a:effectLst/>
                        </a:rPr>
                        <a:t>- 3 </a:t>
                      </a:r>
                      <a:r>
                        <a:rPr lang="de-DE" sz="1100" b="0" dirty="0" err="1">
                          <a:effectLst/>
                        </a:rPr>
                        <a:t>presentations</a:t>
                      </a:r>
                      <a:r>
                        <a:rPr lang="de-DE" sz="1100" b="0" dirty="0">
                          <a:effectLst/>
                        </a:rPr>
                        <a:t> (</a:t>
                      </a:r>
                      <a:r>
                        <a:rPr lang="de-DE" sz="1100" b="0" dirty="0" err="1">
                          <a:effectLst/>
                        </a:rPr>
                        <a:t>each</a:t>
                      </a:r>
                      <a:r>
                        <a:rPr lang="de-DE" sz="1100" b="0" dirty="0">
                          <a:effectLst/>
                        </a:rPr>
                        <a:t> </a:t>
                      </a:r>
                      <a:r>
                        <a:rPr lang="de-DE" sz="1100" b="0" dirty="0" err="1">
                          <a:effectLst/>
                        </a:rPr>
                        <a:t>brings</a:t>
                      </a:r>
                      <a:r>
                        <a:rPr lang="de-DE" sz="1100" b="0" dirty="0">
                          <a:effectLst/>
                        </a:rPr>
                        <a:t> </a:t>
                      </a:r>
                      <a:r>
                        <a:rPr lang="de-DE" sz="1100" b="0" dirty="0" err="1">
                          <a:effectLst/>
                        </a:rPr>
                        <a:t>up</a:t>
                      </a:r>
                      <a:r>
                        <a:rPr lang="de-DE" sz="1100" b="0" dirty="0">
                          <a:effectLst/>
                        </a:rPr>
                        <a:t> </a:t>
                      </a:r>
                      <a:r>
                        <a:rPr lang="de-DE" sz="1100" b="0" dirty="0" err="1">
                          <a:effectLst/>
                        </a:rPr>
                        <a:t>to</a:t>
                      </a:r>
                      <a:r>
                        <a:rPr lang="de-DE" sz="1100" b="0" dirty="0">
                          <a:effectLst/>
                        </a:rPr>
                        <a:t> 10 </a:t>
                      </a:r>
                      <a:r>
                        <a:rPr lang="de-DE" sz="1100" b="0" dirty="0" err="1">
                          <a:effectLst/>
                        </a:rPr>
                        <a:t>assessment</a:t>
                      </a:r>
                      <a:r>
                        <a:rPr lang="de-DE" sz="1100" b="0" dirty="0">
                          <a:effectLst/>
                        </a:rPr>
                        <a:t> </a:t>
                      </a:r>
                      <a:r>
                        <a:rPr lang="de-DE" sz="1100" b="0" dirty="0" err="1">
                          <a:effectLst/>
                        </a:rPr>
                        <a:t>points</a:t>
                      </a:r>
                      <a:r>
                        <a:rPr lang="de-DE" sz="1100" b="0" dirty="0">
                          <a:effectLst/>
                        </a:rPr>
                        <a:t>)</a:t>
                      </a:r>
                      <a:endParaRPr lang="de-DE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3338" marR="33338" marT="0" marB="0" anchor="ctr"/>
                </a:tc>
                <a:extLst>
                  <a:ext uri="{0D108BD9-81ED-4DB2-BD59-A6C34878D82A}">
                    <a16:rowId xmlns:a16="http://schemas.microsoft.com/office/drawing/2014/main" val="532580134"/>
                  </a:ext>
                </a:extLst>
              </a:tr>
              <a:tr h="3141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b="0" dirty="0">
                          <a:effectLst/>
                        </a:rPr>
                        <a:t>- 1 </a:t>
                      </a:r>
                      <a:r>
                        <a:rPr lang="de-DE" sz="1100" b="0" dirty="0" err="1">
                          <a:effectLst/>
                        </a:rPr>
                        <a:t>documentation</a:t>
                      </a:r>
                      <a:r>
                        <a:rPr lang="de-DE" sz="1100" b="0" dirty="0">
                          <a:effectLst/>
                        </a:rPr>
                        <a:t> (30 </a:t>
                      </a:r>
                      <a:r>
                        <a:rPr lang="de-DE" sz="1100" b="0" dirty="0" err="1">
                          <a:effectLst/>
                        </a:rPr>
                        <a:t>assessment</a:t>
                      </a:r>
                      <a:r>
                        <a:rPr lang="de-DE" sz="1100" b="0" dirty="0">
                          <a:effectLst/>
                        </a:rPr>
                        <a:t> </a:t>
                      </a:r>
                      <a:r>
                        <a:rPr lang="de-DE" sz="1100" b="0" dirty="0" err="1">
                          <a:effectLst/>
                        </a:rPr>
                        <a:t>points</a:t>
                      </a:r>
                      <a:r>
                        <a:rPr lang="de-DE" sz="1100" b="0" dirty="0">
                          <a:effectLst/>
                        </a:rPr>
                        <a:t>)</a:t>
                      </a:r>
                      <a:endParaRPr lang="de-DE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3338" marR="33338" marT="0" marB="0" anchor="ctr"/>
                </a:tc>
                <a:extLst>
                  <a:ext uri="{0D108BD9-81ED-4DB2-BD59-A6C34878D82A}">
                    <a16:rowId xmlns:a16="http://schemas.microsoft.com/office/drawing/2014/main" val="2385274352"/>
                  </a:ext>
                </a:extLst>
              </a:tr>
              <a:tr h="3141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b="0" dirty="0">
                          <a:effectLst/>
                        </a:rPr>
                        <a:t>- 1 </a:t>
                      </a:r>
                      <a:r>
                        <a:rPr lang="de-DE" sz="1100" b="0" dirty="0" err="1">
                          <a:effectLst/>
                        </a:rPr>
                        <a:t>project</a:t>
                      </a:r>
                      <a:r>
                        <a:rPr lang="de-DE" sz="1100" b="0" dirty="0">
                          <a:effectLst/>
                        </a:rPr>
                        <a:t> </a:t>
                      </a:r>
                      <a:r>
                        <a:rPr lang="de-DE" sz="1100" b="0" dirty="0" err="1">
                          <a:effectLst/>
                        </a:rPr>
                        <a:t>sources</a:t>
                      </a:r>
                      <a:r>
                        <a:rPr lang="de-DE" sz="1100" b="0" dirty="0">
                          <a:effectLst/>
                        </a:rPr>
                        <a:t>/ </a:t>
                      </a:r>
                      <a:r>
                        <a:rPr lang="de-DE" sz="1100" b="0" dirty="0" err="1">
                          <a:effectLst/>
                        </a:rPr>
                        <a:t>source</a:t>
                      </a:r>
                      <a:r>
                        <a:rPr lang="de-DE" sz="1100" b="0" dirty="0">
                          <a:effectLst/>
                        </a:rPr>
                        <a:t> </a:t>
                      </a:r>
                      <a:r>
                        <a:rPr lang="de-DE" sz="1100" b="0" dirty="0" err="1">
                          <a:effectLst/>
                        </a:rPr>
                        <a:t>codes</a:t>
                      </a:r>
                      <a:r>
                        <a:rPr lang="de-DE" sz="1100" b="0" dirty="0">
                          <a:effectLst/>
                        </a:rPr>
                        <a:t> (40 </a:t>
                      </a:r>
                      <a:r>
                        <a:rPr lang="de-DE" sz="1100" b="0" dirty="0" err="1">
                          <a:effectLst/>
                        </a:rPr>
                        <a:t>assessment</a:t>
                      </a:r>
                      <a:r>
                        <a:rPr lang="de-DE" sz="1100" b="0" dirty="0">
                          <a:effectLst/>
                        </a:rPr>
                        <a:t> </a:t>
                      </a:r>
                      <a:r>
                        <a:rPr lang="de-DE" sz="1100" b="0" dirty="0" err="1">
                          <a:effectLst/>
                        </a:rPr>
                        <a:t>points</a:t>
                      </a:r>
                      <a:r>
                        <a:rPr lang="de-DE" sz="1100" b="0" dirty="0">
                          <a:effectLst/>
                        </a:rPr>
                        <a:t>)</a:t>
                      </a:r>
                      <a:endParaRPr lang="de-DE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3338" marR="33338" marT="0" marB="0" anchor="ctr"/>
                </a:tc>
                <a:extLst>
                  <a:ext uri="{0D108BD9-81ED-4DB2-BD59-A6C34878D82A}">
                    <a16:rowId xmlns:a16="http://schemas.microsoft.com/office/drawing/2014/main" val="53583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73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434880" y="1043639"/>
            <a:ext cx="8277120" cy="3676641"/>
          </a:xfrm>
          <a:prstGeom prst="rect">
            <a:avLst/>
          </a:prstGeom>
          <a:noFill/>
          <a:ln>
            <a:noFill/>
          </a:ln>
        </p:spPr>
        <p:txBody>
          <a:bodyPr lIns="108000" tIns="0" rIns="0" bIns="0"/>
          <a:lstStyle/>
          <a:p>
            <a:endParaRPr lang="de-DE" dirty="0"/>
          </a:p>
          <a:p>
            <a:pPr>
              <a:lnSpc>
                <a:spcPct val="100000"/>
              </a:lnSpc>
            </a:pPr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428760" y="4841640"/>
            <a:ext cx="8283240" cy="176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de-DE" sz="700" b="0" strike="noStrike" spc="-1">
                <a:solidFill>
                  <a:srgbClr val="C7C9C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Fraunhofer FOKUS</a:t>
            </a:r>
            <a:endParaRPr lang="de-DE" sz="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" name="TextShape 3"/>
          <p:cNvSpPr txBox="1"/>
          <p:nvPr/>
        </p:nvSpPr>
        <p:spPr>
          <a:xfrm>
            <a:off x="438120" y="434520"/>
            <a:ext cx="8273520" cy="405360"/>
          </a:xfrm>
          <a:prstGeom prst="rect">
            <a:avLst/>
          </a:prstGeom>
          <a:solidFill>
            <a:srgbClr val="16BAE7"/>
          </a:solidFill>
          <a:ln>
            <a:noFill/>
          </a:ln>
        </p:spPr>
        <p:txBody>
          <a:bodyPr lIns="108000" tIns="0" rIns="0" bIns="0"/>
          <a:lstStyle/>
          <a:p>
            <a:pPr>
              <a:lnSpc>
                <a:spcPts val="2951"/>
              </a:lnSpc>
            </a:pPr>
            <a:r>
              <a:rPr lang="en-US" sz="2000" b="1" cap="all" spc="7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Peer-to-Peer Streaming with WebRTC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8731B6-1968-7C40-8F2E-D8F79FABC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860" y="936233"/>
            <a:ext cx="5035996" cy="38914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B4A82EE-3F0A-C849-921B-29E5482A5C14}"/>
              </a:ext>
            </a:extLst>
          </p:cNvPr>
          <p:cNvSpPr/>
          <p:nvPr/>
        </p:nvSpPr>
        <p:spPr>
          <a:xfrm>
            <a:off x="6296140" y="432999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github.com</a:t>
            </a:r>
            <a:r>
              <a:rPr lang="en-US" sz="900" dirty="0"/>
              <a:t>/</a:t>
            </a:r>
            <a:r>
              <a:rPr lang="en-US" sz="900" dirty="0" err="1"/>
              <a:t>Novage</a:t>
            </a:r>
            <a:r>
              <a:rPr lang="en-US" sz="900" dirty="0"/>
              <a:t>/p2p-media-loader/</a:t>
            </a:r>
          </a:p>
        </p:txBody>
      </p:sp>
    </p:spTree>
    <p:extLst>
      <p:ext uri="{BB962C8B-B14F-4D97-AF65-F5344CB8AC3E}">
        <p14:creationId xmlns:p14="http://schemas.microsoft.com/office/powerpoint/2010/main" val="35188537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434880" y="1043639"/>
            <a:ext cx="8277120" cy="3676641"/>
          </a:xfrm>
          <a:prstGeom prst="rect">
            <a:avLst/>
          </a:prstGeom>
          <a:noFill/>
          <a:ln>
            <a:noFill/>
          </a:ln>
        </p:spPr>
        <p:txBody>
          <a:bodyPr lIns="108000" tIns="0" rIns="0" bIns="0"/>
          <a:lstStyle/>
          <a:p>
            <a:pPr fontAlgn="base"/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de-DE" dirty="0"/>
              <a:t>Research </a:t>
            </a:r>
            <a:r>
              <a:rPr lang="de-DE" dirty="0" err="1"/>
              <a:t>WebRTC</a:t>
            </a:r>
            <a:r>
              <a:rPr lang="de-DE" dirty="0"/>
              <a:t> </a:t>
            </a:r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endParaRPr lang="de-DE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de-DE" dirty="0"/>
              <a:t>Implementation </a:t>
            </a:r>
            <a:r>
              <a:rPr lang="de-DE" dirty="0" err="1"/>
              <a:t>of</a:t>
            </a:r>
            <a:r>
              <a:rPr lang="de-DE" dirty="0"/>
              <a:t> P2P </a:t>
            </a:r>
            <a:r>
              <a:rPr lang="de-DE" dirty="0" err="1"/>
              <a:t>streaming</a:t>
            </a:r>
            <a:r>
              <a:rPr lang="de-DE" dirty="0"/>
              <a:t> </a:t>
            </a:r>
            <a:r>
              <a:rPr lang="de-DE" b="1" dirty="0" err="1"/>
              <a:t>demo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WebRTC</a:t>
            </a:r>
            <a:endParaRPr lang="de-DE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de-DE" dirty="0" err="1"/>
              <a:t>Evalulate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library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</a:t>
            </a:r>
            <a:endParaRPr lang="de-DE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de-DE" dirty="0"/>
              <a:t>Integration </a:t>
            </a:r>
            <a:r>
              <a:rPr lang="de-DE" dirty="0" err="1"/>
              <a:t>with</a:t>
            </a:r>
            <a:r>
              <a:rPr lang="de-DE" dirty="0"/>
              <a:t> open </a:t>
            </a:r>
            <a:r>
              <a:rPr lang="de-DE" dirty="0" err="1"/>
              <a:t>source</a:t>
            </a:r>
            <a:r>
              <a:rPr lang="de-DE" dirty="0"/>
              <a:t> MPEG-DASH </a:t>
            </a:r>
            <a:r>
              <a:rPr lang="de-DE" dirty="0" err="1"/>
              <a:t>players</a:t>
            </a:r>
            <a:r>
              <a:rPr lang="de-DE" dirty="0"/>
              <a:t> (e.g. </a:t>
            </a:r>
            <a:r>
              <a:rPr lang="de-DE" dirty="0" err="1"/>
              <a:t>dash.js</a:t>
            </a:r>
            <a:r>
              <a:rPr lang="de-DE" dirty="0"/>
              <a:t>, </a:t>
            </a:r>
            <a:r>
              <a:rPr lang="de-DE" dirty="0" err="1"/>
              <a:t>shaka</a:t>
            </a:r>
            <a:r>
              <a:rPr lang="de-DE" dirty="0"/>
              <a:t>-player) – MSE / EME </a:t>
            </a:r>
            <a:r>
              <a:rPr lang="de-DE" dirty="0" err="1"/>
              <a:t>supported</a:t>
            </a:r>
            <a:r>
              <a:rPr lang="de-DE" dirty="0"/>
              <a:t>?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de-DE" dirty="0"/>
              <a:t>Performance </a:t>
            </a:r>
            <a:r>
              <a:rPr lang="de-DE" dirty="0" err="1"/>
              <a:t>tests</a:t>
            </a:r>
            <a:r>
              <a:rPr lang="de-DE" dirty="0"/>
              <a:t>: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latency</a:t>
            </a:r>
            <a:r>
              <a:rPr lang="de-DE" dirty="0"/>
              <a:t>? 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clients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simulate</a:t>
            </a:r>
            <a:r>
              <a:rPr lang="de-DE" dirty="0"/>
              <a:t>?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?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de-DE" dirty="0" err="1"/>
              <a:t>Visualize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p2p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graphs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lnSpc>
                <a:spcPct val="100000"/>
              </a:lnSpc>
            </a:pPr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428760" y="4841640"/>
            <a:ext cx="8283240" cy="176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de-DE" sz="700" b="0" strike="noStrike" spc="-1">
                <a:solidFill>
                  <a:srgbClr val="C7C9C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Fraunhofer FOKUS</a:t>
            </a:r>
            <a:endParaRPr lang="de-DE" sz="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" name="TextShape 3"/>
          <p:cNvSpPr txBox="1"/>
          <p:nvPr/>
        </p:nvSpPr>
        <p:spPr>
          <a:xfrm>
            <a:off x="438120" y="434520"/>
            <a:ext cx="8273520" cy="405360"/>
          </a:xfrm>
          <a:prstGeom prst="rect">
            <a:avLst/>
          </a:prstGeom>
          <a:solidFill>
            <a:srgbClr val="16BAE7"/>
          </a:solidFill>
          <a:ln>
            <a:noFill/>
          </a:ln>
        </p:spPr>
        <p:txBody>
          <a:bodyPr lIns="108000" tIns="0" rIns="0" bIns="0"/>
          <a:lstStyle/>
          <a:p>
            <a:pPr>
              <a:lnSpc>
                <a:spcPts val="2951"/>
              </a:lnSpc>
            </a:pPr>
            <a:r>
              <a:rPr lang="en-US" sz="2000" b="1" cap="all" spc="7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Peer-to-Peer Streaming with WebRTC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5580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434880" y="1043639"/>
            <a:ext cx="8277120" cy="3676641"/>
          </a:xfrm>
          <a:prstGeom prst="rect">
            <a:avLst/>
          </a:prstGeom>
          <a:noFill/>
          <a:ln>
            <a:noFill/>
          </a:ln>
        </p:spPr>
        <p:txBody>
          <a:bodyPr lIns="108000" tIns="0" rIns="0" bIns="0"/>
          <a:lstStyle/>
          <a:p>
            <a:pPr>
              <a:lnSpc>
                <a:spcPct val="100000"/>
              </a:lnSpc>
            </a:pP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P2P: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hlinkClick r:id="rId3"/>
              </a:rPr>
              <a:t>https://github.com/PearInc/PearPlayer.js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hlinkClick r:id="rId4"/>
              </a:rPr>
              <a:t>https://github.com/cdnbye/hlsjs-p2p-engine</a:t>
            </a:r>
            <a:r>
              <a:rPr lang="de-DE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hlinkClick r:id="rId5"/>
              </a:rPr>
              <a:t>https://github.com/Novage/p2p-media-loader/</a:t>
            </a:r>
            <a:r>
              <a:rPr lang="de-DE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hlinkClick r:id="rId6"/>
              </a:rPr>
              <a:t>https://github.com/pions/webrtc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+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own</a:t>
            </a:r>
            <a:r>
              <a:rPr lang="de-DE" sz="1400" dirty="0"/>
              <a:t> </a:t>
            </a:r>
            <a:r>
              <a:rPr lang="de-DE" sz="1400" dirty="0" err="1"/>
              <a:t>research</a:t>
            </a:r>
            <a:endParaRPr lang="de-DE" sz="1400" dirty="0"/>
          </a:p>
          <a:p>
            <a:endParaRPr lang="de-DE" sz="1400" dirty="0"/>
          </a:p>
          <a:p>
            <a:r>
              <a:rPr lang="de-DE" sz="1400" dirty="0"/>
              <a:t>Performance / Load </a:t>
            </a:r>
            <a:r>
              <a:rPr lang="de-DE" sz="1400" dirty="0" err="1"/>
              <a:t>Testing</a:t>
            </a:r>
            <a:r>
              <a:rPr lang="de-DE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hlinkClick r:id="rId7"/>
              </a:rPr>
              <a:t>https://github.com/muxinc/bot-watcher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hlinkClick r:id="rId8"/>
              </a:rPr>
              <a:t>https://locust.io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hlinkClick r:id="rId9"/>
              </a:rPr>
              <a:t>https://github.com/tylertreat/comcast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hlinkClick r:id="rId10"/>
              </a:rPr>
              <a:t>https://jagt.github.io/clumsy/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Bandwidth</a:t>
            </a:r>
            <a:r>
              <a:rPr lang="de-DE" sz="1400" dirty="0"/>
              <a:t> </a:t>
            </a:r>
            <a:r>
              <a:rPr lang="de-DE" sz="1400" dirty="0" err="1"/>
              <a:t>restriction</a:t>
            </a:r>
            <a:endParaRPr lang="de-DE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Use</a:t>
            </a:r>
            <a:r>
              <a:rPr lang="de-DE" sz="1400" dirty="0"/>
              <a:t> </a:t>
            </a:r>
            <a:r>
              <a:rPr lang="de-DE" sz="1400" dirty="0" err="1"/>
              <a:t>chrome</a:t>
            </a:r>
            <a:r>
              <a:rPr lang="de-DE" sz="1400" dirty="0"/>
              <a:t> </a:t>
            </a:r>
            <a:r>
              <a:rPr lang="de-DE" sz="1400" dirty="0" err="1"/>
              <a:t>bandwidth</a:t>
            </a:r>
            <a:r>
              <a:rPr lang="de-DE" sz="1400" dirty="0"/>
              <a:t> </a:t>
            </a:r>
            <a:r>
              <a:rPr lang="de-DE" sz="1400" dirty="0" err="1"/>
              <a:t>throttling</a:t>
            </a:r>
            <a:r>
              <a:rPr lang="de-DE" sz="1400" dirty="0"/>
              <a:t> (via </a:t>
            </a:r>
            <a:r>
              <a:rPr lang="de-DE" sz="1400" dirty="0" err="1"/>
              <a:t>debug</a:t>
            </a:r>
            <a:r>
              <a:rPr lang="de-DE" sz="1400" dirty="0"/>
              <a:t> </a:t>
            </a:r>
            <a:r>
              <a:rPr lang="de-DE" sz="1400" dirty="0" err="1"/>
              <a:t>inspector</a:t>
            </a:r>
            <a:r>
              <a:rPr lang="de-DE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TC (</a:t>
            </a:r>
            <a:r>
              <a:rPr lang="de-DE" sz="1400" dirty="0" err="1"/>
              <a:t>linux</a:t>
            </a:r>
            <a:r>
              <a:rPr lang="de-DE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100" dirty="0"/>
          </a:p>
          <a:p>
            <a:pPr>
              <a:lnSpc>
                <a:spcPct val="100000"/>
              </a:lnSpc>
            </a:pPr>
            <a:endParaRPr lang="de-DE" sz="11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1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1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1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1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1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1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1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1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1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1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1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1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428760" y="4841640"/>
            <a:ext cx="8283240" cy="176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de-DE" sz="700" b="0" strike="noStrike" spc="-1">
                <a:solidFill>
                  <a:srgbClr val="C7C9C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Fraunhofer FOKUS</a:t>
            </a:r>
            <a:endParaRPr lang="de-DE" sz="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" name="TextShape 3"/>
          <p:cNvSpPr txBox="1"/>
          <p:nvPr/>
        </p:nvSpPr>
        <p:spPr>
          <a:xfrm>
            <a:off x="438120" y="434520"/>
            <a:ext cx="8273520" cy="405360"/>
          </a:xfrm>
          <a:prstGeom prst="rect">
            <a:avLst/>
          </a:prstGeom>
          <a:solidFill>
            <a:srgbClr val="16BAE7"/>
          </a:solidFill>
          <a:ln>
            <a:noFill/>
          </a:ln>
        </p:spPr>
        <p:txBody>
          <a:bodyPr lIns="108000" tIns="0" rIns="0" bIns="0"/>
          <a:lstStyle/>
          <a:p>
            <a:pPr>
              <a:lnSpc>
                <a:spcPts val="2951"/>
              </a:lnSpc>
            </a:pPr>
            <a:r>
              <a:rPr lang="en-US" sz="2000" b="1" cap="all" spc="7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Peer-to-Peer Streaming with WebRTC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81243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U_PPT_Master_ohneBild_HDL-einzeilig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Technische Universität Berlin | PowerPoint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chnische Universität Berlin | PowerPoint Master 1">
        <a:dk1>
          <a:srgbClr val="000000"/>
        </a:dk1>
        <a:lt1>
          <a:srgbClr val="FFFFFF"/>
        </a:lt1>
        <a:dk2>
          <a:srgbClr val="C50E1F"/>
        </a:dk2>
        <a:lt2>
          <a:srgbClr val="B2B2B2"/>
        </a:lt2>
        <a:accent1>
          <a:srgbClr val="717171"/>
        </a:accent1>
        <a:accent2>
          <a:srgbClr val="177191"/>
        </a:accent2>
        <a:accent3>
          <a:srgbClr val="FFFFFF"/>
        </a:accent3>
        <a:accent4>
          <a:srgbClr val="000000"/>
        </a:accent4>
        <a:accent5>
          <a:srgbClr val="BBBBBB"/>
        </a:accent5>
        <a:accent6>
          <a:srgbClr val="146683"/>
        </a:accent6>
        <a:hlink>
          <a:srgbClr val="53BDE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FAME_PPT-Vorlage_16-9_2016-v02</Template>
  <TotalTime>0</TotalTime>
  <Words>394</Words>
  <Application>Microsoft Macintosh PowerPoint</Application>
  <PresentationFormat>Bildschirmpräsentation (16:9)</PresentationFormat>
  <Paragraphs>110</Paragraphs>
  <Slides>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Times New Roman</vt:lpstr>
      <vt:lpstr>Office Theme</vt:lpstr>
      <vt:lpstr>TU_PPT_Master_ohneBild_HDL-einzeilig</vt:lpstr>
      <vt:lpstr>PowerPoint-Präsentation</vt:lpstr>
      <vt:lpstr>Achievements &amp; Grading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subject/>
  <dc:creator>Stefan</dc:creator>
  <dc:description/>
  <cp:lastModifiedBy>Microsoft Office-Benutzer</cp:lastModifiedBy>
  <cp:revision>100</cp:revision>
  <cp:lastPrinted>2019-04-26T12:13:24Z</cp:lastPrinted>
  <dcterms:created xsi:type="dcterms:W3CDTF">2017-08-04T09:24:48Z</dcterms:created>
  <dcterms:modified xsi:type="dcterms:W3CDTF">2019-10-29T14:54:56Z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15.0040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