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61" r:id="rId3"/>
    <p:sldId id="344" r:id="rId4"/>
    <p:sldId id="260" r:id="rId5"/>
    <p:sldId id="259" r:id="rId6"/>
    <p:sldId id="34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78296"/>
  </p:normalViewPr>
  <p:slideViewPr>
    <p:cSldViewPr snapToGrid="0" snapToObjects="1">
      <p:cViewPr varScale="1">
        <p:scale>
          <a:sx n="135" d="100"/>
          <a:sy n="135" d="100"/>
        </p:scale>
        <p:origin x="2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2046EE7-FB3A-4E54-AE39-D59CEB40E9F6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br>
              <a:rPr lang="en-US" sz="2000" dirty="0"/>
            </a:br>
            <a:r>
              <a:rPr lang="en-US" sz="2000" dirty="0"/>
              <a:t>https://</a:t>
            </a:r>
            <a:r>
              <a:rPr lang="en-US" sz="2000" dirty="0" err="1"/>
              <a:t>developers.google.com</a:t>
            </a:r>
            <a:r>
              <a:rPr lang="en-US" sz="2000" dirty="0"/>
              <a:t>/web/progressive-web-apps/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pwa.rocks</a:t>
            </a:r>
            <a:endParaRPr lang="en-US" sz="2000" dirty="0"/>
          </a:p>
        </p:txBody>
      </p:sp>
      <p:sp>
        <p:nvSpPr>
          <p:cNvPr id="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856208-E807-4E69-B977-B9738A4AFC2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077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br>
              <a:rPr lang="en-US" sz="2000" dirty="0"/>
            </a:br>
            <a:r>
              <a:rPr lang="en-US" sz="2000" dirty="0"/>
              <a:t>https://</a:t>
            </a:r>
            <a:r>
              <a:rPr lang="en-US" sz="2000" dirty="0" err="1"/>
              <a:t>developers.google.com</a:t>
            </a:r>
            <a:r>
              <a:rPr lang="en-US" sz="2000" dirty="0"/>
              <a:t>/web/progressive-web-apps/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pwa.rocks</a:t>
            </a:r>
            <a:endParaRPr lang="en-US" sz="2000" dirty="0"/>
          </a:p>
        </p:txBody>
      </p:sp>
      <p:sp>
        <p:nvSpPr>
          <p:cNvPr id="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856208-E807-4E69-B977-B9738A4AFC2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15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dirty="0"/>
          </a:p>
        </p:txBody>
      </p:sp>
      <p:sp>
        <p:nvSpPr>
          <p:cNvPr id="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856208-E807-4E69-B977-B9738A4AFC2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060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dirty="0"/>
          </a:p>
        </p:txBody>
      </p:sp>
      <p:sp>
        <p:nvSpPr>
          <p:cNvPr id="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856208-E807-4E69-B977-B9738A4AFC2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913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827712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4880" y="2824200"/>
            <a:ext cx="827712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640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6400" y="282420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34880" y="282420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3520" y="104364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32160" y="104364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32160" y="282420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3520" y="282420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434880" y="2824200"/>
            <a:ext cx="266508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2" y="3694625"/>
            <a:ext cx="8061325" cy="273729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2" y="4259973"/>
            <a:ext cx="8061325" cy="194156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2" y="4601766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900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90" y="404813"/>
            <a:ext cx="216058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00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 dirty="0" err="1"/>
              <a:t>page</a:t>
            </a:r>
            <a:r>
              <a:rPr lang="de-DE" altLang="de-DE" dirty="0"/>
              <a:t> </a:t>
            </a:r>
            <a:fld id="{57711D8C-2300-4BDC-9A3D-EEFE05B0862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3485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F6098553-0C1A-40D1-8543-579787EF8B5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9888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2" y="1443040"/>
            <a:ext cx="3954463" cy="305038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43040"/>
            <a:ext cx="3954462" cy="305038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4977000-A8AC-4AE1-AD0D-523B6219E10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0697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37D233A2-0DA3-46F1-BD14-84F36C7335A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07594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9AAE31C-A2F6-4CE5-A3E2-A26D5181E9D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4667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B6D48EA-F96F-4613-B161-C4EDBF484DF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718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34880" y="1043640"/>
            <a:ext cx="8277120" cy="340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4DDFEC1-02AC-4A66-B5EF-D3CA756341E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4644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6F0508C-9475-4F88-B334-7B03F764A74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55147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6A15D07-A6C8-40F3-8F1D-DF3868160A6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0555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40" y="1017985"/>
            <a:ext cx="2014537" cy="347543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017985"/>
            <a:ext cx="5894388" cy="347543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DD80D9C0-A279-41AF-924B-689F837134C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5124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434754" y="942841"/>
            <a:ext cx="8277447" cy="3510098"/>
          </a:xfrm>
        </p:spPr>
        <p:txBody>
          <a:bodyPr/>
          <a:lstStyle>
            <a:lvl1pPr marL="157282" indent="-157282">
              <a:defRPr sz="1200"/>
            </a:lvl1pPr>
            <a:lvl2pPr marL="351971" indent="-161533">
              <a:defRPr sz="1200"/>
            </a:lvl2pPr>
            <a:lvl3pPr marL="522854" indent="-165784"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48333" y="4633836"/>
            <a:ext cx="8263868" cy="19351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050" b="1">
                <a:solidFill>
                  <a:srgbClr val="16BAE7"/>
                </a:solidFill>
              </a:rPr>
              <a:pPr algn="r"/>
              <a:t>‹Nr.›</a:t>
            </a:fld>
            <a:endParaRPr lang="de-DE" sz="1050" b="1" dirty="0">
              <a:solidFill>
                <a:srgbClr val="16BAE7"/>
              </a:solidFill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4841513"/>
            <a:ext cx="8283573" cy="1765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525">
                <a:solidFill>
                  <a:srgbClr val="C7C9CA"/>
                </a:solidFill>
              </a:defRPr>
            </a:lvl1pPr>
          </a:lstStyle>
          <a:p>
            <a:r>
              <a:rPr lang="en-US"/>
              <a:t>TUB ODS VL "Advanced Web Technologies"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38155" y="434457"/>
            <a:ext cx="8274047" cy="405805"/>
          </a:xfrm>
          <a:solidFill>
            <a:schemeClr val="accent1"/>
          </a:solidFill>
        </p:spPr>
        <p:txBody>
          <a:bodyPr wrap="square" lIns="108000" tIns="0" rIns="0" bIns="0" anchor="ctr">
            <a:noAutofit/>
          </a:bodyPr>
          <a:lstStyle>
            <a:lvl1pPr algn="l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03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8277120" cy="340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4039200" cy="340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6400" y="1043640"/>
            <a:ext cx="4039200" cy="340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38120" y="434520"/>
            <a:ext cx="8273520" cy="188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4880" y="282420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6400" y="1043640"/>
            <a:ext cx="4039200" cy="340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4039200" cy="340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640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6400" y="282420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3488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6400" y="1043640"/>
            <a:ext cx="403920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34880" y="2824200"/>
            <a:ext cx="8277120" cy="1625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9179280" y="1796760"/>
            <a:ext cx="981000" cy="3346560"/>
          </a:xfrm>
          <a:prstGeom prst="rect">
            <a:avLst/>
          </a:prstGeom>
          <a:solidFill>
            <a:schemeClr val="bg1"/>
          </a:solidFill>
          <a:ln w="223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>
            <a:off x="9239040" y="2825280"/>
            <a:ext cx="348480" cy="340920"/>
          </a:xfrm>
          <a:prstGeom prst="rect">
            <a:avLst/>
          </a:prstGeom>
          <a:solidFill>
            <a:schemeClr val="accent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9587880" y="5074560"/>
            <a:ext cx="348480" cy="340920"/>
          </a:xfrm>
          <a:prstGeom prst="rect">
            <a:avLst/>
          </a:prstGeom>
          <a:solidFill>
            <a:schemeClr val="accent6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9587880" y="4597560"/>
            <a:ext cx="348480" cy="340920"/>
          </a:xfrm>
          <a:prstGeom prst="rect">
            <a:avLst/>
          </a:prstGeom>
          <a:solidFill>
            <a:schemeClr val="accent5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9587880" y="4120560"/>
            <a:ext cx="348480" cy="340920"/>
          </a:xfrm>
          <a:prstGeom prst="rect">
            <a:avLst/>
          </a:prstGeom>
          <a:solidFill>
            <a:schemeClr val="accent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 rot="10800000">
            <a:off x="9587880" y="3643560"/>
            <a:ext cx="348480" cy="3409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239040" y="1871640"/>
            <a:ext cx="348480" cy="340920"/>
          </a:xfrm>
          <a:prstGeom prst="rect">
            <a:avLst/>
          </a:prstGeom>
          <a:solidFill>
            <a:schemeClr val="tx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9587880" y="2689920"/>
            <a:ext cx="348480" cy="34092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649440" y="244512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1</a:t>
            </a:r>
          </a:p>
        </p:txBody>
      </p:sp>
      <p:sp>
        <p:nvSpPr>
          <p:cNvPr id="9" name="CustomShape 10"/>
          <p:cNvSpPr/>
          <p:nvPr/>
        </p:nvSpPr>
        <p:spPr>
          <a:xfrm>
            <a:off x="9649440" y="292212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2</a:t>
            </a:r>
          </a:p>
        </p:txBody>
      </p:sp>
      <p:sp>
        <p:nvSpPr>
          <p:cNvPr id="10" name="CustomShape 11"/>
          <p:cNvSpPr/>
          <p:nvPr/>
        </p:nvSpPr>
        <p:spPr>
          <a:xfrm>
            <a:off x="9649440" y="339876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3</a:t>
            </a:r>
          </a:p>
        </p:txBody>
      </p:sp>
      <p:sp>
        <p:nvSpPr>
          <p:cNvPr id="11" name="CustomShape 12"/>
          <p:cNvSpPr/>
          <p:nvPr/>
        </p:nvSpPr>
        <p:spPr>
          <a:xfrm>
            <a:off x="9649440" y="387576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4</a:t>
            </a:r>
          </a:p>
        </p:txBody>
      </p:sp>
      <p:sp>
        <p:nvSpPr>
          <p:cNvPr id="12" name="CustomShape 13"/>
          <p:cNvSpPr/>
          <p:nvPr/>
        </p:nvSpPr>
        <p:spPr>
          <a:xfrm>
            <a:off x="9649440" y="435204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5</a:t>
            </a:r>
          </a:p>
        </p:txBody>
      </p:sp>
      <p:sp>
        <p:nvSpPr>
          <p:cNvPr id="13" name="CustomShape 14"/>
          <p:cNvSpPr/>
          <p:nvPr/>
        </p:nvSpPr>
        <p:spPr>
          <a:xfrm>
            <a:off x="9649440" y="4835160"/>
            <a:ext cx="510480" cy="1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Akzent 6</a:t>
            </a:r>
          </a:p>
        </p:txBody>
      </p:sp>
      <p:sp>
        <p:nvSpPr>
          <p:cNvPr id="14" name="CustomShape 15"/>
          <p:cNvSpPr/>
          <p:nvPr/>
        </p:nvSpPr>
        <p:spPr>
          <a:xfrm>
            <a:off x="9649440" y="1820520"/>
            <a:ext cx="51048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Hinter-grund /</a:t>
            </a:r>
          </a:p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2</a:t>
            </a:r>
          </a:p>
        </p:txBody>
      </p:sp>
      <p:pic>
        <p:nvPicPr>
          <p:cNvPr id="15" name="Bild 12"/>
          <p:cNvPicPr/>
          <p:nvPr/>
        </p:nvPicPr>
        <p:blipFill>
          <a:blip r:embed="rId14"/>
          <a:stretch/>
        </p:blipFill>
        <p:spPr>
          <a:xfrm>
            <a:off x="438480" y="4565880"/>
            <a:ext cx="1220040" cy="334080"/>
          </a:xfrm>
          <a:prstGeom prst="rect">
            <a:avLst/>
          </a:prstGeom>
          <a:ln>
            <a:noFill/>
          </a:ln>
        </p:spPr>
      </p:pic>
      <p:sp>
        <p:nvSpPr>
          <p:cNvPr id="16" name="CustomShape 16"/>
          <p:cNvSpPr/>
          <p:nvPr/>
        </p:nvSpPr>
        <p:spPr>
          <a:xfrm>
            <a:off x="448200" y="4633920"/>
            <a:ext cx="8263440" cy="19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fld id="{E35083D7-8070-4C8E-BEA2-B67C4A6B61D5}" type="slidenum">
              <a:rPr lang="de-DE" sz="1400" b="1" strike="noStrike" spc="-1">
                <a:solidFill>
                  <a:srgbClr val="16BAE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17"/>
          <p:cNvSpPr>
            <a:spLocks noGrp="1"/>
          </p:cNvSpPr>
          <p:nvPr>
            <p:ph type="body"/>
          </p:nvPr>
        </p:nvSpPr>
        <p:spPr>
          <a:xfrm>
            <a:off x="434880" y="1043640"/>
            <a:ext cx="8277120" cy="3408840"/>
          </a:xfrm>
          <a:prstGeom prst="rect">
            <a:avLst/>
          </a:prstGeom>
        </p:spPr>
        <p:txBody>
          <a:bodyPr lIns="108000" tIns="0" rIns="0" bIns="0"/>
          <a:lstStyle/>
          <a:p>
            <a:pPr indent="-215640">
              <a:lnSpc>
                <a:spcPct val="100000"/>
              </a:lnSpc>
              <a:buClr>
                <a:srgbClr val="262626"/>
              </a:buClr>
              <a:buFont typeface="Arial"/>
              <a:buAutoNum type="arabicPeriod"/>
            </a:pPr>
            <a:r>
              <a:rPr lang="de-DE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</a:p>
          <a:p>
            <a:pPr marL="270000" lvl="1" indent="-269640">
              <a:lnSpc>
                <a:spcPct val="100000"/>
              </a:lnSpc>
              <a:spcBef>
                <a:spcPts val="300"/>
              </a:spcBef>
              <a:buClr>
                <a:srgbClr val="262626"/>
              </a:buClr>
              <a:buFont typeface="Arial"/>
              <a:buAutoNum type="arabicPeriod"/>
            </a:pPr>
            <a:r>
              <a:rPr lang="de-DE" sz="15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270000" lvl="2" indent="-269640">
              <a:lnSpc>
                <a:spcPct val="100000"/>
              </a:lnSpc>
              <a:spcBef>
                <a:spcPts val="320"/>
              </a:spcBef>
              <a:buClr>
                <a:srgbClr val="262626"/>
              </a:buClr>
              <a:buFont typeface="Arial"/>
              <a:buAutoNum type="arabicPeriod"/>
            </a:pPr>
            <a:r>
              <a:rPr lang="de-DE" sz="1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1120" lvl="3" indent="-2660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2056680" lvl="4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»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18" name="PlaceHolder 18"/>
          <p:cNvSpPr>
            <a:spLocks noGrp="1"/>
          </p:cNvSpPr>
          <p:nvPr>
            <p:ph type="ftr"/>
          </p:nvPr>
        </p:nvSpPr>
        <p:spPr>
          <a:xfrm>
            <a:off x="428760" y="4841640"/>
            <a:ext cx="8283240" cy="17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de-DE" sz="700" b="0" strike="noStrike" spc="-1">
                <a:solidFill>
                  <a:srgbClr val="C7C9C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Fraunhofer FOKUS</a:t>
            </a:r>
            <a:endParaRPr lang="de-DE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19"/>
          <p:cNvSpPr>
            <a:spLocks noGrp="1"/>
          </p:cNvSpPr>
          <p:nvPr>
            <p:ph type="title"/>
          </p:nvPr>
        </p:nvSpPr>
        <p:spPr>
          <a:xfrm>
            <a:off x="438120" y="434520"/>
            <a:ext cx="8273520" cy="405360"/>
          </a:xfrm>
          <a:prstGeom prst="rect">
            <a:avLst/>
          </a:prstGeom>
        </p:spPr>
        <p:txBody>
          <a:bodyPr lIns="108000" tIns="0" rIns="0" bIns="0"/>
          <a:lstStyle/>
          <a:p>
            <a:pPr>
              <a:lnSpc>
                <a:spcPts val="2951"/>
              </a:lnSpc>
            </a:pPr>
            <a:r>
              <a:rPr lang="en-US" sz="2000" b="1" strike="noStrike" cap="all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2" y="1017985"/>
            <a:ext cx="8061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2" y="1443040"/>
            <a:ext cx="8061325" cy="305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1" y="4779169"/>
            <a:ext cx="6624638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50" b="1">
                <a:solidFill>
                  <a:schemeClr val="accent1"/>
                </a:solidFill>
              </a:defRPr>
            </a:lvl1pPr>
          </a:lstStyle>
          <a:p>
            <a:r>
              <a:rPr lang="en-US" altLang="de-DE"/>
              <a:t>TUB ODS VL "Advanced Web Technologies"</a:t>
            </a:r>
            <a:endParaRPr lang="de-DE" altLang="de-DE" b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751" y="4918472"/>
            <a:ext cx="6624638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Seite </a:t>
            </a:r>
            <a:fld id="{5ACA3F08-CEBB-4CD1-AF13-348C7B61C98E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2" y="404813"/>
            <a:ext cx="13684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83" y="4550106"/>
            <a:ext cx="896878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9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5pPr>
      <a:lvl6pPr marL="3429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lnSpc>
          <a:spcPts val="225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lnSpc>
          <a:spcPts val="1650"/>
        </a:lnSpc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+mn-lt"/>
          <a:ea typeface="+mn-ea"/>
          <a:cs typeface="+mn-cs"/>
        </a:defRPr>
      </a:lvl1pPr>
      <a:lvl2pPr marL="588169" indent="-18335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050">
          <a:solidFill>
            <a:srgbClr val="000000"/>
          </a:solidFill>
          <a:latin typeface="+mn-lt"/>
        </a:defRPr>
      </a:lvl2pPr>
      <a:lvl3pPr marL="894160" indent="-171450" algn="l" rtl="0" eaLnBrk="1" fontAlgn="base" hangingPunct="1">
        <a:spcBef>
          <a:spcPct val="2000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05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05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ogleChromeLabs/sample-media-pwa" TargetMode="External"/><Relationship Id="rId3" Type="http://schemas.openxmlformats.org/officeDocument/2006/relationships/hyperlink" Target="http://reference.dashif.org/dash.js/" TargetMode="External"/><Relationship Id="rId7" Type="http://schemas.openxmlformats.org/officeDocument/2006/relationships/hyperlink" Target="https://developers.google.com/web/fundamentals/instant-and-offline/web-storage/offline-for-pw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v1-6-2.shaka-player-demo.appspot.com/docs/tutorial-offline.html" TargetMode="External"/><Relationship Id="rId5" Type="http://schemas.openxmlformats.org/officeDocument/2006/relationships/hyperlink" Target="https://github.com/google/shaka-player/blob/master/docs/design/offline.md" TargetMode="External"/><Relationship Id="rId4" Type="http://schemas.openxmlformats.org/officeDocument/2006/relationships/hyperlink" Target="https://shaka-player-demo.appspot.com/demo/#asset=//storage.googleapis.com/shaka-demo-assets/angel-one/dash.mpd;lang=de-DE;build=uncompiled" TargetMode="External"/><Relationship Id="rId9" Type="http://schemas.openxmlformats.org/officeDocument/2006/relationships/hyperlink" Target="https://developers.google.com/web/ilt/pwa/lighthouse-pwa-analysis-to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34880" y="1043639"/>
            <a:ext cx="8277120" cy="3676641"/>
          </a:xfrm>
          <a:prstGeom prst="rect">
            <a:avLst/>
          </a:prstGeom>
          <a:noFill/>
          <a:ln>
            <a:noFill/>
          </a:ln>
        </p:spPr>
        <p:txBody>
          <a:bodyPr lIns="108000" tIns="0" rIns="0" bIns="0"/>
          <a:lstStyle/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Attendees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?</a:t>
            </a:r>
          </a:p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Have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you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registered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AWT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module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qispos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)? </a:t>
            </a:r>
          </a:p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600" strike="sng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Form </a:t>
            </a:r>
            <a:r>
              <a:rPr lang="de-DE" sz="1600" strike="sng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groups</a:t>
            </a:r>
            <a:r>
              <a:rPr lang="de-DE" sz="1600" strike="sng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(2-3 </a:t>
            </a:r>
            <a:r>
              <a:rPr lang="de-DE" sz="1600" strike="sngStrike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members</a:t>
            </a:r>
            <a:r>
              <a:rPr lang="de-DE" sz="1600" strike="sng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438135" indent="-285750">
              <a:buFont typeface="Arial" panose="020B0604020202020204" pitchFamily="34" charset="0"/>
              <a:buChar char="•"/>
            </a:pPr>
            <a:endParaRPr lang="de-DE" sz="16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Presentations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(15m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max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2019-11-12 12pm, EW201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Present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your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topic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research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you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have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done</a:t>
            </a: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2019-12-17 12pm, H0106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: Early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demo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/ prototype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would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be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great</a:t>
            </a: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b="1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2020-02-04 12pm, MA001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focus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on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demo</a:t>
            </a: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438135" indent="-285750">
              <a:buFont typeface="Arial" panose="020B0604020202020204" pitchFamily="34" charset="0"/>
              <a:buChar char="•"/>
            </a:pP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Project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documentation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: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Use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IEEE Paper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template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: https://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www.ieee.org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conferences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publishing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templates.html</a:t>
            </a: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English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preferred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!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3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pages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per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group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member</a:t>
            </a: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438135" indent="-285750">
              <a:buFont typeface="Arial" panose="020B0604020202020204" pitchFamily="34" charset="0"/>
              <a:buChar char="•"/>
            </a:pPr>
            <a:endParaRPr lang="de-DE" sz="14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438135" indent="-285750">
              <a:buFont typeface="Arial" panose="020B0604020202020204" pitchFamily="34" charset="0"/>
              <a:buChar char="•"/>
            </a:pP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Documentation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and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code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delivery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4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by</a:t>
            </a:r>
            <a:r>
              <a:rPr lang="de-DE" sz="14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2020-02-28 10pm</a:t>
            </a: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28760" y="4841640"/>
            <a:ext cx="8283240" cy="17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de-DE" sz="700" b="0" strike="noStrike" spc="-1">
                <a:solidFill>
                  <a:srgbClr val="C7C9C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Fraunhofer FOKUS</a:t>
            </a:r>
            <a:endParaRPr lang="de-DE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438120" y="434520"/>
            <a:ext cx="8273520" cy="405360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lIns="108000" tIns="0" rIns="0" bIns="0"/>
          <a:lstStyle/>
          <a:p>
            <a:pPr>
              <a:lnSpc>
                <a:spcPts val="2951"/>
              </a:lnSpc>
            </a:pPr>
            <a:r>
              <a:rPr lang="en-US" sz="2000" b="1" cap="all" spc="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AWT Project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4906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 &amp; Grading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75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TUB ODS VL "Advanced Web Technologies"</a:t>
            </a:r>
            <a:endParaRPr kumimoji="0" lang="en-US" altLang="de-DE" sz="75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750" b="0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fld id="{57711D8C-2300-4BDC-9A3D-EEFE05B08627}" type="slidenum">
              <a:rPr kumimoji="0" lang="en-US" altLang="de-DE" sz="75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de-DE" sz="75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763688" y="2179319"/>
          <a:ext cx="5400600" cy="125652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400600">
                  <a:extLst>
                    <a:ext uri="{9D8B030D-6E8A-4147-A177-3AD203B41FA5}">
                      <a16:colId xmlns:a16="http://schemas.microsoft.com/office/drawing/2014/main" val="106307620"/>
                    </a:ext>
                  </a:extLst>
                </a:gridCol>
              </a:tblGrid>
              <a:tr h="314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</a:rPr>
                        <a:t>3</a:t>
                      </a:r>
                      <a:r>
                        <a:rPr lang="de-DE" sz="1100" b="1" baseline="0" dirty="0">
                          <a:effectLst/>
                        </a:rPr>
                        <a:t> </a:t>
                      </a:r>
                      <a:r>
                        <a:rPr lang="de-DE" sz="1100" b="1" baseline="0" dirty="0" err="1">
                          <a:effectLst/>
                        </a:rPr>
                        <a:t>major</a:t>
                      </a:r>
                      <a:r>
                        <a:rPr lang="de-DE" sz="1100" b="1" baseline="0" dirty="0">
                          <a:effectLst/>
                        </a:rPr>
                        <a:t> </a:t>
                      </a:r>
                      <a:r>
                        <a:rPr lang="de-DE" sz="1100" b="1" baseline="0" dirty="0" err="1">
                          <a:effectLst/>
                        </a:rPr>
                        <a:t>assessments</a:t>
                      </a:r>
                      <a:r>
                        <a:rPr lang="de-DE" sz="1100" b="1" dirty="0">
                          <a:effectLst/>
                        </a:rPr>
                        <a:t>:</a:t>
                      </a:r>
                      <a:endParaRPr lang="de-DE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2443613281"/>
                  </a:ext>
                </a:extLst>
              </a:tr>
              <a:tr h="314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0" dirty="0">
                          <a:effectLst/>
                        </a:rPr>
                        <a:t>- 3 </a:t>
                      </a:r>
                      <a:r>
                        <a:rPr lang="de-DE" sz="1100" b="0" dirty="0" err="1">
                          <a:effectLst/>
                        </a:rPr>
                        <a:t>presentations</a:t>
                      </a:r>
                      <a:r>
                        <a:rPr lang="de-DE" sz="1100" b="0" dirty="0">
                          <a:effectLst/>
                        </a:rPr>
                        <a:t> (</a:t>
                      </a:r>
                      <a:r>
                        <a:rPr lang="de-DE" sz="1100" b="0" dirty="0" err="1">
                          <a:effectLst/>
                        </a:rPr>
                        <a:t>each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brings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up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to</a:t>
                      </a:r>
                      <a:r>
                        <a:rPr lang="de-DE" sz="1100" b="0" dirty="0">
                          <a:effectLst/>
                        </a:rPr>
                        <a:t> 10 </a:t>
                      </a:r>
                      <a:r>
                        <a:rPr lang="de-DE" sz="1100" b="0" dirty="0" err="1">
                          <a:effectLst/>
                        </a:rPr>
                        <a:t>assessment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points</a:t>
                      </a:r>
                      <a:r>
                        <a:rPr lang="de-DE" sz="1100" b="0" dirty="0">
                          <a:effectLst/>
                        </a:rPr>
                        <a:t>)</a:t>
                      </a:r>
                      <a:endParaRPr lang="de-DE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532580134"/>
                  </a:ext>
                </a:extLst>
              </a:tr>
              <a:tr h="314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0" dirty="0">
                          <a:effectLst/>
                        </a:rPr>
                        <a:t>- 1 </a:t>
                      </a:r>
                      <a:r>
                        <a:rPr lang="de-DE" sz="1100" b="0" dirty="0" err="1">
                          <a:effectLst/>
                        </a:rPr>
                        <a:t>documentation</a:t>
                      </a:r>
                      <a:r>
                        <a:rPr lang="de-DE" sz="1100" b="0" dirty="0">
                          <a:effectLst/>
                        </a:rPr>
                        <a:t> (30 </a:t>
                      </a:r>
                      <a:r>
                        <a:rPr lang="de-DE" sz="1100" b="0" dirty="0" err="1">
                          <a:effectLst/>
                        </a:rPr>
                        <a:t>assessment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points</a:t>
                      </a:r>
                      <a:r>
                        <a:rPr lang="de-DE" sz="1100" b="0" dirty="0">
                          <a:effectLst/>
                        </a:rPr>
                        <a:t>)</a:t>
                      </a:r>
                      <a:endParaRPr lang="de-DE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2385274352"/>
                  </a:ext>
                </a:extLst>
              </a:tr>
              <a:tr h="314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0" dirty="0">
                          <a:effectLst/>
                        </a:rPr>
                        <a:t>- 1 </a:t>
                      </a:r>
                      <a:r>
                        <a:rPr lang="de-DE" sz="1100" b="0" dirty="0" err="1">
                          <a:effectLst/>
                        </a:rPr>
                        <a:t>project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sources</a:t>
                      </a:r>
                      <a:r>
                        <a:rPr lang="de-DE" sz="1100" b="0" dirty="0">
                          <a:effectLst/>
                        </a:rPr>
                        <a:t>/ </a:t>
                      </a:r>
                      <a:r>
                        <a:rPr lang="de-DE" sz="1100" b="0" dirty="0" err="1">
                          <a:effectLst/>
                        </a:rPr>
                        <a:t>source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codes</a:t>
                      </a:r>
                      <a:r>
                        <a:rPr lang="de-DE" sz="1100" b="0" dirty="0">
                          <a:effectLst/>
                        </a:rPr>
                        <a:t> (40 </a:t>
                      </a:r>
                      <a:r>
                        <a:rPr lang="de-DE" sz="1100" b="0" dirty="0" err="1">
                          <a:effectLst/>
                        </a:rPr>
                        <a:t>assessment</a:t>
                      </a:r>
                      <a:r>
                        <a:rPr lang="de-DE" sz="1100" b="0" dirty="0">
                          <a:effectLst/>
                        </a:rPr>
                        <a:t> </a:t>
                      </a:r>
                      <a:r>
                        <a:rPr lang="de-DE" sz="1100" b="0" dirty="0" err="1">
                          <a:effectLst/>
                        </a:rPr>
                        <a:t>points</a:t>
                      </a:r>
                      <a:r>
                        <a:rPr lang="de-DE" sz="1100" b="0" dirty="0">
                          <a:effectLst/>
                        </a:rPr>
                        <a:t>)</a:t>
                      </a:r>
                      <a:endParaRPr lang="de-DE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3338" marR="33338" marT="0" marB="0" anchor="ctr"/>
                </a:tc>
                <a:extLst>
                  <a:ext uri="{0D108BD9-81ED-4DB2-BD59-A6C34878D82A}">
                    <a16:rowId xmlns:a16="http://schemas.microsoft.com/office/drawing/2014/main" val="5358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6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34880" y="1043639"/>
            <a:ext cx="8277120" cy="3676641"/>
          </a:xfrm>
          <a:prstGeom prst="rect">
            <a:avLst/>
          </a:prstGeom>
          <a:noFill/>
          <a:ln>
            <a:noFill/>
          </a:ln>
        </p:spPr>
        <p:txBody>
          <a:bodyPr lIns="108000" tIns="0" rIns="0" bIns="0"/>
          <a:lstStyle/>
          <a:p>
            <a:pPr fontAlgn="base"/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dirty="0" err="1"/>
              <a:t>Develop</a:t>
            </a:r>
            <a:r>
              <a:rPr lang="de-DE" dirty="0"/>
              <a:t> an interoperable PWA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playback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a </a:t>
            </a:r>
            <a:r>
              <a:rPr lang="de-DE" dirty="0" err="1"/>
              <a:t>catalogue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(e.g. </a:t>
            </a:r>
            <a:r>
              <a:rPr lang="de-DE" dirty="0" err="1"/>
              <a:t>dash.js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shaka</a:t>
            </a:r>
            <a:r>
              <a:rPr lang="de-DE" dirty="0"/>
              <a:t>-player)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Lighthouse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your</a:t>
            </a:r>
            <a:r>
              <a:rPr lang="de-DE" dirty="0"/>
              <a:t> PWA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dirty="0"/>
              <a:t>Research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offline </a:t>
            </a:r>
            <a:r>
              <a:rPr lang="de-DE" dirty="0" err="1"/>
              <a:t>playback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adaptive </a:t>
            </a:r>
            <a:r>
              <a:rPr lang="de-DE" dirty="0" err="1"/>
              <a:t>streams</a:t>
            </a:r>
            <a:endParaRPr lang="de-DE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dirty="0"/>
              <a:t>Test in different </a:t>
            </a:r>
            <a:r>
              <a:rPr lang="de-DE" dirty="0" err="1"/>
              <a:t>browsers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endParaRPr lang="de-DE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storage</a:t>
            </a:r>
            <a:r>
              <a:rPr lang="de-DE" dirty="0"/>
              <a:t> </a:t>
            </a:r>
            <a:r>
              <a:rPr lang="de-DE" b="1" dirty="0" err="1"/>
              <a:t>limits</a:t>
            </a:r>
            <a:r>
              <a:rPr lang="de-DE" dirty="0"/>
              <a:t>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browsers</a:t>
            </a:r>
            <a:r>
              <a:rPr lang="de-DE" dirty="0"/>
              <a:t> (</a:t>
            </a:r>
            <a:r>
              <a:rPr lang="de-DE" dirty="0" err="1"/>
              <a:t>Ch,FF,Edge,Safari</a:t>
            </a:r>
            <a:r>
              <a:rPr lang="de-DE" dirty="0"/>
              <a:t>),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de-DE" dirty="0"/>
              <a:t>mobile (Chrome, Safari)?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de-DE" dirty="0" err="1"/>
              <a:t>Electron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alternative</a:t>
            </a: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28760" y="4841640"/>
            <a:ext cx="8283240" cy="17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de-DE" sz="700" b="0" strike="noStrike" spc="-1">
                <a:solidFill>
                  <a:srgbClr val="C7C9C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Fraunhofer FOKUS</a:t>
            </a:r>
            <a:endParaRPr lang="de-DE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438120" y="434520"/>
            <a:ext cx="8273520" cy="405360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lIns="108000" tIns="0" rIns="0" bIns="0"/>
          <a:lstStyle/>
          <a:p>
            <a:pPr>
              <a:lnSpc>
                <a:spcPts val="2951"/>
              </a:lnSpc>
            </a:pPr>
            <a:r>
              <a:rPr lang="en-US" sz="2000" b="1" cap="all" spc="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Progressive Web Apps for Media Streaming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8853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34880" y="1043639"/>
            <a:ext cx="8277120" cy="3676641"/>
          </a:xfrm>
          <a:prstGeom prst="rect">
            <a:avLst/>
          </a:prstGeom>
          <a:noFill/>
          <a:ln>
            <a:noFill/>
          </a:ln>
        </p:spPr>
        <p:txBody>
          <a:bodyPr lIns="108000" tIns="0" rIns="0" bIns="0"/>
          <a:lstStyle/>
          <a:p>
            <a:pPr marL="533375" indent="-380990">
              <a:buFontTx/>
              <a:buChar char="-"/>
            </a:pP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Download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functionality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DASH (MPD +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segments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1142960" lvl="1" indent="-380990">
              <a:buFontTx/>
              <a:buChar char="-"/>
            </a:pP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Progress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information</a:t>
            </a:r>
            <a:endParaRPr lang="de-DE" sz="16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1142960" lvl="1" indent="-380990">
              <a:buFontTx/>
              <a:buChar char="-"/>
            </a:pP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Representation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selection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(SD, HD, Audio,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TextTracks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533375" indent="-380990">
              <a:buFontTx/>
              <a:buChar char="-"/>
            </a:pP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Storage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management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(e.g.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listing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removal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) </a:t>
            </a:r>
          </a:p>
          <a:p>
            <a:pPr marL="1142960" lvl="1" indent="-380990">
              <a:buFontTx/>
              <a:buChar char="-"/>
            </a:pP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Indexed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DB, HTML5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storage</a:t>
            </a:r>
            <a:endParaRPr lang="de-DE" sz="16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1142960" lvl="1" indent="-380990">
              <a:buFontTx/>
              <a:buChar char="-"/>
            </a:pP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Quota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Managment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API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to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query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free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space</a:t>
            </a:r>
            <a:endParaRPr lang="de-DE" sz="16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533375" indent="-380990">
              <a:buFontTx/>
              <a:buChar char="-"/>
            </a:pP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Playback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of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stored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content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(offline)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and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olnine</a:t>
            </a:r>
            <a:endParaRPr lang="de-DE" sz="16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533375" indent="-380990">
              <a:buFontTx/>
              <a:buChar char="-"/>
            </a:pP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Integration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into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existing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HTML5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player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shaka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-player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or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dash.js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533375" indent="-380990">
              <a:buFontTx/>
              <a:buChar char="-"/>
            </a:pPr>
            <a:endParaRPr lang="de-DE" sz="16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152385"/>
            <a:endParaRPr lang="de-DE" sz="16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 marL="533375" indent="-380990">
              <a:buFontTx/>
              <a:buChar char="-"/>
            </a:pP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UI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adjustments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(e.g. offline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app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download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page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download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button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etc.)</a:t>
            </a:r>
          </a:p>
          <a:p>
            <a:pPr marL="1142960" lvl="1" indent="-380990">
              <a:buFontTx/>
              <a:buChar char="-"/>
            </a:pP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Responsive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mobile</a:t>
            </a:r>
          </a:p>
          <a:p>
            <a:pPr marL="1142960" lvl="1" indent="-380990">
              <a:buFontTx/>
              <a:buChar char="-"/>
            </a:pP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Cache offline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app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resources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portal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 + </a:t>
            </a:r>
            <a:r>
              <a:rPr lang="de-DE" sz="1600" spc="-1" dirty="0" err="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player</a:t>
            </a:r>
            <a:r>
              <a:rPr lang="de-DE" sz="16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marL="990575" lvl="1" indent="-380990">
              <a:buFontTx/>
              <a:buChar char="-"/>
            </a:pPr>
            <a:endParaRPr lang="de-DE" sz="16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28760" y="4841640"/>
            <a:ext cx="8283240" cy="17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de-DE" sz="700" b="0" strike="noStrike" spc="-1">
                <a:solidFill>
                  <a:srgbClr val="C7C9C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Fraunhofer FOKUS</a:t>
            </a:r>
            <a:endParaRPr lang="de-DE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438120" y="434520"/>
            <a:ext cx="8273520" cy="405360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lIns="108000" tIns="0" rIns="0" bIns="0"/>
          <a:lstStyle/>
          <a:p>
            <a:pPr>
              <a:lnSpc>
                <a:spcPts val="2951"/>
              </a:lnSpc>
            </a:pPr>
            <a:r>
              <a:rPr lang="en-US" sz="2000" b="1" strike="noStrike" cap="all" spc="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VOD Download option Requirements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9082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34880" y="1043639"/>
            <a:ext cx="8277120" cy="3676641"/>
          </a:xfrm>
          <a:prstGeom prst="rect">
            <a:avLst/>
          </a:prstGeom>
          <a:noFill/>
          <a:ln>
            <a:noFill/>
          </a:ln>
        </p:spPr>
        <p:txBody>
          <a:bodyPr lIns="108000" tIns="0" rIns="0" bIns="0"/>
          <a:lstStyle/>
          <a:p>
            <a:r>
              <a:rPr lang="en-US" sz="1600" dirty="0">
                <a:solidFill>
                  <a:srgbClr val="262626"/>
                </a:solidFill>
              </a:rPr>
              <a:t>Player, test vectors: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hlinkClick r:id="rId3"/>
              </a:rPr>
              <a:t>http://reference.dashif.org/dash.js/</a:t>
            </a:r>
            <a:endParaRPr lang="en-US" sz="1600" dirty="0">
              <a:solidFill>
                <a:srgbClr val="2626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hlinkClick r:id="rId4"/>
              </a:rPr>
              <a:t>https://shaka-player-demo.appspot.com/demo/#asset=//storage.googleapis.com/shaka-demo-assets/angel-one/dash.mpd;lang=de-DE;build=uncompiled</a:t>
            </a:r>
            <a:r>
              <a:rPr lang="en-US" sz="1600" dirty="0">
                <a:solidFill>
                  <a:srgbClr val="26262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hlinkClick r:id="rId5"/>
              </a:rPr>
              <a:t>https://github.com/google/shaka-player/blob/master/docs/design/offline.md</a:t>
            </a:r>
            <a:r>
              <a:rPr lang="en-US" sz="1600" dirty="0">
                <a:solidFill>
                  <a:srgbClr val="26262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hlinkClick r:id="rId6"/>
              </a:rPr>
              <a:t>http://v1-6-2.shaka-player-demo.appspot.com/docs/tutorial-offline.html</a:t>
            </a:r>
            <a:r>
              <a:rPr lang="en-US" sz="1600" dirty="0">
                <a:solidFill>
                  <a:srgbClr val="262626"/>
                </a:solidFill>
              </a:rPr>
              <a:t> </a:t>
            </a:r>
          </a:p>
          <a:p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PWA: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hlinkClick r:id="rId7"/>
              </a:rPr>
              <a:t>https://developers.google.com/web/fundamentals/instant-and-offline/web-storage/offline-for-pwa</a:t>
            </a:r>
            <a:r>
              <a:rPr lang="en-US" sz="1600" dirty="0">
                <a:solidFill>
                  <a:srgbClr val="26262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hlinkClick r:id="rId8"/>
              </a:rPr>
              <a:t>https://github.com/GoogleChromeLabs/sample-media-pwa</a:t>
            </a:r>
            <a:r>
              <a:rPr lang="en-US" sz="1600" dirty="0">
                <a:solidFill>
                  <a:srgbClr val="26262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62626"/>
                </a:solidFill>
                <a:hlinkClick r:id="rId9"/>
              </a:rPr>
              <a:t>https://developers.google.com/web/ilt/pwa/lighthouse-pwa</a:t>
            </a:r>
            <a:r>
              <a:rPr lang="en-US" sz="1600">
                <a:solidFill>
                  <a:srgbClr val="262626"/>
                </a:solidFill>
                <a:hlinkClick r:id="rId9"/>
              </a:rPr>
              <a:t>-analysis-tool</a:t>
            </a:r>
            <a:r>
              <a:rPr lang="en-US" sz="1600" dirty="0">
                <a:solidFill>
                  <a:srgbClr val="262626"/>
                </a:solidFill>
              </a:rPr>
              <a:t> </a:t>
            </a:r>
          </a:p>
          <a:p>
            <a:pPr marL="990575" lvl="1" indent="-380990">
              <a:buFontTx/>
              <a:buChar char="-"/>
            </a:pPr>
            <a:endParaRPr lang="de-DE" sz="1600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sz="1400" b="0" strike="noStrike" spc="-1" dirty="0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28760" y="4841640"/>
            <a:ext cx="8283240" cy="176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de-DE" sz="700" b="0" strike="noStrike" spc="-1">
                <a:solidFill>
                  <a:srgbClr val="C7C9C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Fraunhofer FOKUS</a:t>
            </a:r>
            <a:endParaRPr lang="de-DE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438120" y="434520"/>
            <a:ext cx="8273520" cy="405360"/>
          </a:xfrm>
          <a:prstGeom prst="rect">
            <a:avLst/>
          </a:prstGeom>
          <a:solidFill>
            <a:srgbClr val="16BAE7"/>
          </a:solidFill>
          <a:ln>
            <a:noFill/>
          </a:ln>
        </p:spPr>
        <p:txBody>
          <a:bodyPr lIns="108000" tIns="0" rIns="0" bIns="0"/>
          <a:lstStyle/>
          <a:p>
            <a:pPr>
              <a:lnSpc>
                <a:spcPts val="2951"/>
              </a:lnSpc>
            </a:pPr>
            <a:r>
              <a:rPr lang="en-US" sz="2000" b="1" strike="noStrike" cap="all" spc="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44355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FAME_PPT-Vorlage_16-9_2016-v02</Template>
  <TotalTime>0</TotalTime>
  <Words>510</Words>
  <Application>Microsoft Macintosh PowerPoint</Application>
  <PresentationFormat>Bildschirmpräsentation (16:9)</PresentationFormat>
  <Paragraphs>119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Office Theme</vt:lpstr>
      <vt:lpstr>TU_PPT_Master_ohneBild_HDL-einzeilig</vt:lpstr>
      <vt:lpstr>PowerPoint-Präsentation</vt:lpstr>
      <vt:lpstr>Achievements &amp; Grading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subject/>
  <dc:creator>Stefan</dc:creator>
  <dc:description/>
  <cp:lastModifiedBy>Microsoft Office-Benutzer</cp:lastModifiedBy>
  <cp:revision>101</cp:revision>
  <dcterms:created xsi:type="dcterms:W3CDTF">2017-08-04T09:24:48Z</dcterms:created>
  <dcterms:modified xsi:type="dcterms:W3CDTF">2019-10-29T14:54:53Z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