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63" r:id="rId3"/>
    <p:sldId id="264" r:id="rId4"/>
    <p:sldId id="261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3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6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0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2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5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0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9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2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3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3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4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F9FCC-C399-4ABE-8576-5D247FF0E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Computational Fluid Dynamics II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H-Grid and C-Grid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Grid Generation</a:t>
            </a:r>
            <a:endParaRPr lang="en-ID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CA0BC-A6D3-48A2-8F09-1CFCF28D1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Muhammad Nauval Hamzah – 23620024</a:t>
            </a:r>
          </a:p>
          <a:p>
            <a:pPr algn="l"/>
            <a:r>
              <a:rPr lang="en-US" sz="2200" dirty="0">
                <a:solidFill>
                  <a:schemeClr val="tx2"/>
                </a:solidFill>
              </a:rPr>
              <a:t>Mohammad </a:t>
            </a:r>
            <a:r>
              <a:rPr lang="en-US" sz="2200" dirty="0" err="1">
                <a:solidFill>
                  <a:schemeClr val="tx2"/>
                </a:solidFill>
              </a:rPr>
              <a:t>Zaini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Ma’ruf</a:t>
            </a:r>
            <a:r>
              <a:rPr lang="en-US" sz="2200" dirty="0">
                <a:solidFill>
                  <a:schemeClr val="tx2"/>
                </a:solidFill>
              </a:rPr>
              <a:t> - 23620015</a:t>
            </a:r>
            <a:endParaRPr lang="en-ID" sz="2200" dirty="0">
              <a:solidFill>
                <a:schemeClr val="tx2"/>
              </a:solidFill>
            </a:endParaRPr>
          </a:p>
        </p:txBody>
      </p:sp>
      <p:pic>
        <p:nvPicPr>
          <p:cNvPr id="30" name="Picture 3" descr="Chart&#10;&#10;Description automatically generated">
            <a:extLst>
              <a:ext uri="{FF2B5EF4-FFF2-40B4-BE49-F238E27FC236}">
                <a16:creationId xmlns:a16="http://schemas.microsoft.com/office/drawing/2014/main" id="{9664A4DF-4AEE-4F40-9E6B-A636D575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4" r="12499" b="-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13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D11F93CD-3582-4A5B-98D1-335EDB832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01" y="954270"/>
            <a:ext cx="10166859" cy="4949459"/>
          </a:xfrm>
        </p:spPr>
      </p:pic>
    </p:spTree>
    <p:extLst>
      <p:ext uri="{BB962C8B-B14F-4D97-AF65-F5344CB8AC3E}">
        <p14:creationId xmlns:p14="http://schemas.microsoft.com/office/powerpoint/2010/main" val="189639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diagram&#10;&#10;Description automatically generated">
            <a:extLst>
              <a:ext uri="{FF2B5EF4-FFF2-40B4-BE49-F238E27FC236}">
                <a16:creationId xmlns:a16="http://schemas.microsoft.com/office/drawing/2014/main" id="{8A058E62-85FE-4944-8AA9-30D4D9EDE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667" y="1949450"/>
            <a:ext cx="8618665" cy="4195763"/>
          </a:xfrm>
        </p:spPr>
      </p:pic>
    </p:spTree>
    <p:extLst>
      <p:ext uri="{BB962C8B-B14F-4D97-AF65-F5344CB8AC3E}">
        <p14:creationId xmlns:p14="http://schemas.microsoft.com/office/powerpoint/2010/main" val="353523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F739837-3A89-43CA-9B8A-9B45D8A00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03" y="1237957"/>
            <a:ext cx="9848993" cy="4794715"/>
          </a:xfrm>
        </p:spPr>
      </p:pic>
    </p:spTree>
    <p:extLst>
      <p:ext uri="{BB962C8B-B14F-4D97-AF65-F5344CB8AC3E}">
        <p14:creationId xmlns:p14="http://schemas.microsoft.com/office/powerpoint/2010/main" val="92961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C9E94819-5550-42D0-ACA7-1ADF93496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36" y="1331118"/>
            <a:ext cx="9518009" cy="4633584"/>
          </a:xfrm>
        </p:spPr>
      </p:pic>
    </p:spTree>
    <p:extLst>
      <p:ext uri="{BB962C8B-B14F-4D97-AF65-F5344CB8AC3E}">
        <p14:creationId xmlns:p14="http://schemas.microsoft.com/office/powerpoint/2010/main" val="311426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85466D19-2AD2-4311-898E-553EA6785325}"/>
              </a:ext>
            </a:extLst>
          </p:cNvPr>
          <p:cNvGrpSpPr/>
          <p:nvPr/>
        </p:nvGrpSpPr>
        <p:grpSpPr>
          <a:xfrm>
            <a:off x="1307468" y="332688"/>
            <a:ext cx="9577064" cy="6192624"/>
            <a:chOff x="335360" y="332656"/>
            <a:chExt cx="9577064" cy="6192624"/>
          </a:xfrm>
        </p:grpSpPr>
        <p:sp>
          <p:nvSpPr>
            <p:cNvPr id="5" name="Flowchart: Data 4">
              <a:extLst>
                <a:ext uri="{FF2B5EF4-FFF2-40B4-BE49-F238E27FC236}">
                  <a16:creationId xmlns:a16="http://schemas.microsoft.com/office/drawing/2014/main" id="{31CCC637-27A4-4590-9787-A5FEB6C7B7B3}"/>
                </a:ext>
              </a:extLst>
            </p:cNvPr>
            <p:cNvSpPr/>
            <p:nvPr/>
          </p:nvSpPr>
          <p:spPr>
            <a:xfrm>
              <a:off x="839704" y="1772816"/>
              <a:ext cx="2592000" cy="122400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Boundary Configuration</a:t>
              </a:r>
            </a:p>
            <a:p>
              <a:pPr algn="ctr"/>
              <a:r>
                <a:rPr lang="en-US" sz="1600" dirty="0"/>
                <a:t>chord</a:t>
              </a:r>
            </a:p>
            <a:p>
              <a:pPr algn="ctr"/>
              <a:r>
                <a:rPr lang="en-US" sz="1600" dirty="0"/>
                <a:t>thickness</a:t>
              </a:r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8507F1C6-E49E-49A6-B3B8-8EB6A060846C}"/>
                </a:ext>
              </a:extLst>
            </p:cNvPr>
            <p:cNvSpPr/>
            <p:nvPr/>
          </p:nvSpPr>
          <p:spPr>
            <a:xfrm>
              <a:off x="4224192" y="1196752"/>
              <a:ext cx="3600000" cy="144000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Nodal Configuration</a:t>
              </a:r>
            </a:p>
            <a:p>
              <a:pPr algn="ctr"/>
              <a:r>
                <a:rPr lang="en-US" sz="1600" dirty="0" err="1"/>
                <a:t>jMax</a:t>
              </a:r>
              <a:r>
                <a:rPr lang="en-US" sz="1600" dirty="0"/>
                <a:t>, </a:t>
              </a:r>
              <a:r>
                <a:rPr lang="en-US" sz="1600" dirty="0" err="1"/>
                <a:t>nairfoil</a:t>
              </a:r>
              <a:r>
                <a:rPr lang="en-US" sz="1600" dirty="0"/>
                <a:t>, </a:t>
              </a:r>
              <a:r>
                <a:rPr lang="en-US" sz="1600" dirty="0" err="1"/>
                <a:t>ngap</a:t>
              </a:r>
              <a:r>
                <a:rPr lang="en-US" sz="1600" dirty="0"/>
                <a:t>, </a:t>
              </a:r>
              <a:r>
                <a:rPr lang="en-US" sz="1600" dirty="0" err="1"/>
                <a:t>nflap</a:t>
              </a:r>
              <a:r>
                <a:rPr lang="en-US" sz="1600" dirty="0"/>
                <a:t>, </a:t>
              </a:r>
              <a:r>
                <a:rPr lang="en-US" sz="1600" dirty="0" err="1"/>
                <a:t>nAirfoilWake</a:t>
              </a:r>
              <a:r>
                <a:rPr lang="en-US" sz="1600" dirty="0"/>
                <a:t>, </a:t>
              </a:r>
              <a:r>
                <a:rPr lang="en-US" sz="1600" dirty="0" err="1"/>
                <a:t>nOutflow</a:t>
              </a:r>
              <a:endParaRPr lang="en-US" sz="1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8D1883-6992-4868-AF75-7BDAD30DC07B}"/>
                </a:ext>
              </a:extLst>
            </p:cNvPr>
            <p:cNvSpPr/>
            <p:nvPr/>
          </p:nvSpPr>
          <p:spPr>
            <a:xfrm>
              <a:off x="4224192" y="2924944"/>
              <a:ext cx="3600000" cy="12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nwake</a:t>
              </a:r>
              <a:r>
                <a:rPr lang="en-US" sz="1600" dirty="0"/>
                <a:t> = </a:t>
              </a:r>
              <a:r>
                <a:rPr lang="en-US" sz="1600" dirty="0" err="1"/>
                <a:t>nAirfoilWake</a:t>
              </a:r>
              <a:r>
                <a:rPr lang="en-US" sz="1600" dirty="0"/>
                <a:t> + </a:t>
              </a:r>
              <a:r>
                <a:rPr lang="en-US" sz="1600" dirty="0" err="1"/>
                <a:t>nOutflow</a:t>
              </a:r>
              <a:r>
                <a:rPr lang="en-US" sz="1600" dirty="0"/>
                <a:t> - 1</a:t>
              </a:r>
            </a:p>
            <a:p>
              <a:pPr algn="ctr"/>
              <a:r>
                <a:rPr lang="en-US" sz="1600" dirty="0" err="1"/>
                <a:t>imax</a:t>
              </a:r>
              <a:r>
                <a:rPr lang="en-US" sz="1600" dirty="0"/>
                <a:t> = 2*</a:t>
              </a:r>
              <a:r>
                <a:rPr lang="en-US" sz="1600" dirty="0" err="1"/>
                <a:t>nAirfoil</a:t>
              </a:r>
              <a:r>
                <a:rPr lang="en-US" sz="1600" dirty="0"/>
                <a:t> + 2*</a:t>
              </a:r>
              <a:r>
                <a:rPr lang="en-US" sz="1600" dirty="0" err="1"/>
                <a:t>nWake</a:t>
              </a:r>
              <a:r>
                <a:rPr lang="en-US" sz="1600" dirty="0"/>
                <a:t> + 2*</a:t>
              </a:r>
              <a:r>
                <a:rPr lang="en-US" sz="1600" dirty="0" err="1"/>
                <a:t>nflap</a:t>
              </a:r>
              <a:r>
                <a:rPr lang="en-US" sz="1600" dirty="0"/>
                <a:t> + 2*</a:t>
              </a:r>
              <a:r>
                <a:rPr lang="en-US" sz="1600" dirty="0" err="1"/>
                <a:t>nwake</a:t>
              </a:r>
              <a:r>
                <a:rPr lang="en-US" sz="1600" dirty="0"/>
                <a:t> - 7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A365EA-7D8C-4D6F-BBA8-44F33BE4BD50}"/>
                </a:ext>
              </a:extLst>
            </p:cNvPr>
            <p:cNvSpPr/>
            <p:nvPr/>
          </p:nvSpPr>
          <p:spPr>
            <a:xfrm>
              <a:off x="335360" y="3284984"/>
              <a:ext cx="360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gap = 0.1*chord</a:t>
              </a:r>
            </a:p>
            <a:p>
              <a:pPr algn="ctr"/>
              <a:r>
                <a:rPr lang="en-US" sz="1600" dirty="0"/>
                <a:t>flap = 0.2*chord</a:t>
              </a:r>
            </a:p>
            <a:p>
              <a:pPr algn="ctr"/>
              <a:r>
                <a:rPr lang="en-US" sz="1600" dirty="0" err="1"/>
                <a:t>rOutflow</a:t>
              </a:r>
              <a:r>
                <a:rPr lang="en-US" sz="1600" dirty="0"/>
                <a:t> = 10*chord</a:t>
              </a:r>
            </a:p>
            <a:p>
              <a:pPr algn="ctr"/>
              <a:r>
                <a:rPr lang="en-US" sz="1600" dirty="0" err="1"/>
                <a:t>rFarfield</a:t>
              </a:r>
              <a:r>
                <a:rPr lang="en-US" sz="1600" dirty="0"/>
                <a:t> = 5*chord</a:t>
              </a:r>
            </a:p>
            <a:p>
              <a:pPr algn="ctr"/>
              <a:r>
                <a:rPr lang="en-US" sz="1600" dirty="0" err="1"/>
                <a:t>wakeChord</a:t>
              </a:r>
              <a:r>
                <a:rPr lang="en-US" sz="1600" dirty="0"/>
                <a:t> = 0.2*chord</a:t>
              </a:r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2604EAC-EBC6-4407-BD57-95C858AB03D5}"/>
                </a:ext>
              </a:extLst>
            </p:cNvPr>
            <p:cNvSpPr/>
            <p:nvPr/>
          </p:nvSpPr>
          <p:spPr>
            <a:xfrm>
              <a:off x="1559496" y="332656"/>
              <a:ext cx="1152000" cy="1152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START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88987053-4968-4239-8639-96D95246DA2D}"/>
                </a:ext>
              </a:extLst>
            </p:cNvPr>
            <p:cNvSpPr/>
            <p:nvPr/>
          </p:nvSpPr>
          <p:spPr>
            <a:xfrm>
              <a:off x="1847528" y="5013176"/>
              <a:ext cx="576000" cy="576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2B0CE2-C3D7-4FA5-B9BB-9C943746242F}"/>
                </a:ext>
              </a:extLst>
            </p:cNvPr>
            <p:cNvCxnSpPr>
              <a:cxnSpLocks/>
              <a:stCxn id="4" idx="4"/>
              <a:endCxn id="5" idx="1"/>
            </p:cNvCxnSpPr>
            <p:nvPr/>
          </p:nvCxnSpPr>
          <p:spPr>
            <a:xfrm>
              <a:off x="2135496" y="1484656"/>
              <a:ext cx="208" cy="288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7BB418-6024-4615-B384-7B11358D8DF4}"/>
                </a:ext>
              </a:extLst>
            </p:cNvPr>
            <p:cNvCxnSpPr>
              <a:cxnSpLocks/>
              <a:stCxn id="5" idx="4"/>
              <a:endCxn id="19" idx="0"/>
            </p:cNvCxnSpPr>
            <p:nvPr/>
          </p:nvCxnSpPr>
          <p:spPr>
            <a:xfrm flipH="1">
              <a:off x="2135360" y="2996816"/>
              <a:ext cx="344" cy="288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135635-F2E0-4A9D-8C77-F658CBE1DB37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2135360" y="4724984"/>
              <a:ext cx="168" cy="288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01485956-5BCE-43F6-A201-9F96DE416F76}"/>
                </a:ext>
              </a:extLst>
            </p:cNvPr>
            <p:cNvSpPr/>
            <p:nvPr/>
          </p:nvSpPr>
          <p:spPr>
            <a:xfrm>
              <a:off x="5736192" y="332656"/>
              <a:ext cx="576000" cy="576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24B2043-6A79-4882-8082-8B572E6AA15B}"/>
                </a:ext>
              </a:extLst>
            </p:cNvPr>
            <p:cNvCxnSpPr>
              <a:cxnSpLocks/>
              <a:stCxn id="18" idx="4"/>
              <a:endCxn id="6" idx="1"/>
            </p:cNvCxnSpPr>
            <p:nvPr/>
          </p:nvCxnSpPr>
          <p:spPr>
            <a:xfrm>
              <a:off x="6024192" y="908656"/>
              <a:ext cx="0" cy="288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0E6CDDC-50BC-42E1-9B9B-C2826706AE6D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>
              <a:off x="6024192" y="2636752"/>
              <a:ext cx="0" cy="288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6E3F0E0-EBF5-4775-8553-2FD77F513BA9}"/>
                </a:ext>
              </a:extLst>
            </p:cNvPr>
            <p:cNvSpPr/>
            <p:nvPr/>
          </p:nvSpPr>
          <p:spPr>
            <a:xfrm>
              <a:off x="5123616" y="4437112"/>
              <a:ext cx="1800000" cy="12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Initialize Point Coordinates</a:t>
              </a:r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1B9AB5E0-D1E0-4DCD-A35C-B82E3F59F6F0}"/>
                </a:ext>
              </a:extLst>
            </p:cNvPr>
            <p:cNvSpPr/>
            <p:nvPr/>
          </p:nvSpPr>
          <p:spPr>
            <a:xfrm>
              <a:off x="5736360" y="5949280"/>
              <a:ext cx="576000" cy="576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7332E65-2016-43BB-90F1-BC4D7A7CA17F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6024192" y="4148944"/>
              <a:ext cx="232" cy="288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CA39318-B5E8-49D5-871A-6804613B32F2}"/>
                </a:ext>
              </a:extLst>
            </p:cNvPr>
            <p:cNvSpPr/>
            <p:nvPr/>
          </p:nvSpPr>
          <p:spPr>
            <a:xfrm>
              <a:off x="8112424" y="1196752"/>
              <a:ext cx="1800000" cy="12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Initialize Boundary Coordinates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C6736A7-00A4-4728-9666-F562D2779999}"/>
                </a:ext>
              </a:extLst>
            </p:cNvPr>
            <p:cNvSpPr/>
            <p:nvPr/>
          </p:nvSpPr>
          <p:spPr>
            <a:xfrm>
              <a:off x="8112080" y="2708920"/>
              <a:ext cx="1800000" cy="12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Boundary Normalization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5796195-963B-4731-9315-7F72A2EAD272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>
              <a:off x="6023616" y="5661112"/>
              <a:ext cx="744" cy="288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146D97EE-54BA-46FF-808F-18B99717144F}"/>
                </a:ext>
              </a:extLst>
            </p:cNvPr>
            <p:cNvSpPr/>
            <p:nvPr/>
          </p:nvSpPr>
          <p:spPr>
            <a:xfrm>
              <a:off x="8724080" y="332656"/>
              <a:ext cx="576000" cy="576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F82409-C864-4AB4-AAD5-660F1F4F62DC}"/>
                </a:ext>
              </a:extLst>
            </p:cNvPr>
            <p:cNvSpPr/>
            <p:nvPr/>
          </p:nvSpPr>
          <p:spPr>
            <a:xfrm>
              <a:off x="8111848" y="4221088"/>
              <a:ext cx="1800000" cy="12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Boundary-Blended Control Function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3C78323-6F76-4159-8238-1F7EB1DAA129}"/>
                </a:ext>
              </a:extLst>
            </p:cNvPr>
            <p:cNvCxnSpPr>
              <a:cxnSpLocks/>
              <a:stCxn id="36" idx="4"/>
              <a:endCxn id="31" idx="0"/>
            </p:cNvCxnSpPr>
            <p:nvPr/>
          </p:nvCxnSpPr>
          <p:spPr>
            <a:xfrm>
              <a:off x="9012080" y="908656"/>
              <a:ext cx="344" cy="288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061EB0C-C1B2-4FA6-8388-3C8A1FC5C72E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 flipH="1">
              <a:off x="9012080" y="2420752"/>
              <a:ext cx="344" cy="288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7C284D0-6399-48DE-9EEB-EEE1316BCB88}"/>
                </a:ext>
              </a:extLst>
            </p:cNvPr>
            <p:cNvCxnSpPr>
              <a:cxnSpLocks/>
              <a:stCxn id="32" idx="2"/>
              <a:endCxn id="37" idx="0"/>
            </p:cNvCxnSpPr>
            <p:nvPr/>
          </p:nvCxnSpPr>
          <p:spPr>
            <a:xfrm flipH="1">
              <a:off x="9011848" y="3932920"/>
              <a:ext cx="232" cy="288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Off-page Connector 44">
              <a:extLst>
                <a:ext uri="{FF2B5EF4-FFF2-40B4-BE49-F238E27FC236}">
                  <a16:creationId xmlns:a16="http://schemas.microsoft.com/office/drawing/2014/main" id="{53725001-B4E5-46FD-9F2A-E66B433580CA}"/>
                </a:ext>
              </a:extLst>
            </p:cNvPr>
            <p:cNvSpPr/>
            <p:nvPr/>
          </p:nvSpPr>
          <p:spPr>
            <a:xfrm>
              <a:off x="8724080" y="5733320"/>
              <a:ext cx="576000" cy="576000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BFDED19-C7B8-4C0A-95F5-DA07A651BC79}"/>
                </a:ext>
              </a:extLst>
            </p:cNvPr>
            <p:cNvCxnSpPr>
              <a:cxnSpLocks/>
              <a:stCxn id="37" idx="2"/>
              <a:endCxn id="45" idx="0"/>
            </p:cNvCxnSpPr>
            <p:nvPr/>
          </p:nvCxnSpPr>
          <p:spPr>
            <a:xfrm>
              <a:off x="9011848" y="5445088"/>
              <a:ext cx="232" cy="288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92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382F4BCC-D831-4B87-B263-2FECAE7D219C}"/>
              </a:ext>
            </a:extLst>
          </p:cNvPr>
          <p:cNvGrpSpPr/>
          <p:nvPr/>
        </p:nvGrpSpPr>
        <p:grpSpPr>
          <a:xfrm>
            <a:off x="3071668" y="908720"/>
            <a:ext cx="6048664" cy="5040560"/>
            <a:chOff x="335360" y="548680"/>
            <a:chExt cx="6048664" cy="50405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21F4F0-2867-41B9-B956-7411D84A9B83}"/>
                </a:ext>
              </a:extLst>
            </p:cNvPr>
            <p:cNvSpPr/>
            <p:nvPr/>
          </p:nvSpPr>
          <p:spPr>
            <a:xfrm>
              <a:off x="2351768" y="1700944"/>
              <a:ext cx="1728000" cy="12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Laplace Smoothing</a:t>
              </a:r>
            </a:p>
          </p:txBody>
        </p:sp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id="{94274F2D-3051-4B33-9540-69366AA75548}"/>
                </a:ext>
              </a:extLst>
            </p:cNvPr>
            <p:cNvSpPr/>
            <p:nvPr/>
          </p:nvSpPr>
          <p:spPr>
            <a:xfrm>
              <a:off x="2351584" y="3213112"/>
              <a:ext cx="1728000" cy="1224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Error &lt; 0.0001</a:t>
              </a:r>
            </a:p>
          </p:txBody>
        </p:sp>
        <p:sp>
          <p:nvSpPr>
            <p:cNvPr id="4" name="Flowchart: Document 3">
              <a:extLst>
                <a:ext uri="{FF2B5EF4-FFF2-40B4-BE49-F238E27FC236}">
                  <a16:creationId xmlns:a16="http://schemas.microsoft.com/office/drawing/2014/main" id="{0873A487-FD4B-45EB-A793-15B8F40283DC}"/>
                </a:ext>
              </a:extLst>
            </p:cNvPr>
            <p:cNvSpPr/>
            <p:nvPr/>
          </p:nvSpPr>
          <p:spPr>
            <a:xfrm>
              <a:off x="4656024" y="1412912"/>
              <a:ext cx="1728000" cy="12240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Mesh Quality</a:t>
              </a:r>
            </a:p>
            <a:p>
              <a:pPr algn="ctr"/>
              <a:r>
                <a:rPr lang="en-US" sz="1600" dirty="0" err="1"/>
                <a:t>meshArea</a:t>
              </a:r>
              <a:endParaRPr lang="en-US" sz="1600" dirty="0"/>
            </a:p>
            <a:p>
              <a:pPr algn="ctr"/>
              <a:r>
                <a:rPr lang="en-US" sz="1600" dirty="0" err="1"/>
                <a:t>meshSkewness</a:t>
              </a:r>
              <a:endParaRPr lang="en-US" sz="16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E97F26-CDBE-46C3-AD3C-0BDFB39529D1}"/>
                </a:ext>
              </a:extLst>
            </p:cNvPr>
            <p:cNvSpPr/>
            <p:nvPr/>
          </p:nvSpPr>
          <p:spPr>
            <a:xfrm>
              <a:off x="335360" y="1412912"/>
              <a:ext cx="1728000" cy="12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Trans-finite Interpolation</a:t>
              </a:r>
            </a:p>
          </p:txBody>
        </p:sp>
        <p:sp>
          <p:nvSpPr>
            <p:cNvPr id="12" name="Flowchart: Document 11">
              <a:extLst>
                <a:ext uri="{FF2B5EF4-FFF2-40B4-BE49-F238E27FC236}">
                  <a16:creationId xmlns:a16="http://schemas.microsoft.com/office/drawing/2014/main" id="{28E6C854-DE00-48F4-B42D-793CFD6F63F3}"/>
                </a:ext>
              </a:extLst>
            </p:cNvPr>
            <p:cNvSpPr/>
            <p:nvPr/>
          </p:nvSpPr>
          <p:spPr>
            <a:xfrm>
              <a:off x="335360" y="2925080"/>
              <a:ext cx="1728000" cy="122400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Mesh Quality</a:t>
              </a:r>
            </a:p>
            <a:p>
              <a:pPr algn="ctr"/>
              <a:r>
                <a:rPr lang="en-US" sz="1600" dirty="0" err="1"/>
                <a:t>meshArea</a:t>
              </a:r>
              <a:endParaRPr lang="en-US" sz="1600" dirty="0"/>
            </a:p>
            <a:p>
              <a:pPr algn="ctr"/>
              <a:r>
                <a:rPr lang="en-US" sz="1600" dirty="0" err="1"/>
                <a:t>meshSkewness</a:t>
              </a:r>
              <a:endParaRPr lang="en-US" sz="1600" dirty="0"/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77395FBD-0861-4E46-920A-6B4476EBC031}"/>
                </a:ext>
              </a:extLst>
            </p:cNvPr>
            <p:cNvSpPr/>
            <p:nvPr/>
          </p:nvSpPr>
          <p:spPr>
            <a:xfrm>
              <a:off x="911424" y="548744"/>
              <a:ext cx="576000" cy="576000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3CB38440-45A2-416E-ADE3-E77FE34249E4}"/>
                </a:ext>
              </a:extLst>
            </p:cNvPr>
            <p:cNvSpPr/>
            <p:nvPr/>
          </p:nvSpPr>
          <p:spPr>
            <a:xfrm>
              <a:off x="911424" y="4365104"/>
              <a:ext cx="576000" cy="576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CF0E3DB-3ACF-471D-9938-D1A75E65F73E}"/>
                </a:ext>
              </a:extLst>
            </p:cNvPr>
            <p:cNvCxnSpPr>
              <a:stCxn id="13" idx="2"/>
              <a:endCxn id="11" idx="0"/>
            </p:cNvCxnSpPr>
            <p:nvPr/>
          </p:nvCxnSpPr>
          <p:spPr>
            <a:xfrm flipH="1">
              <a:off x="1199360" y="1124744"/>
              <a:ext cx="64" cy="288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C241BB5-CF83-424F-B514-EA63F6C6D43F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1199360" y="2636912"/>
              <a:ext cx="0" cy="288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964757B-DCBC-4097-83B0-303B4FDEAE34}"/>
                </a:ext>
              </a:extLst>
            </p:cNvPr>
            <p:cNvCxnSpPr>
              <a:stCxn id="12" idx="2"/>
              <a:endCxn id="18" idx="0"/>
            </p:cNvCxnSpPr>
            <p:nvPr/>
          </p:nvCxnSpPr>
          <p:spPr>
            <a:xfrm>
              <a:off x="1199360" y="4068160"/>
              <a:ext cx="64" cy="296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3AF88C64-7948-4407-9DF6-B9C776C13BC3}"/>
                </a:ext>
              </a:extLst>
            </p:cNvPr>
            <p:cNvSpPr/>
            <p:nvPr/>
          </p:nvSpPr>
          <p:spPr>
            <a:xfrm>
              <a:off x="2927712" y="548744"/>
              <a:ext cx="576000" cy="576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E1534C5-0114-47FC-8584-A307B3B803E3}"/>
                </a:ext>
              </a:extLst>
            </p:cNvPr>
            <p:cNvCxnSpPr>
              <a:stCxn id="25" idx="4"/>
              <a:endCxn id="2" idx="0"/>
            </p:cNvCxnSpPr>
            <p:nvPr/>
          </p:nvCxnSpPr>
          <p:spPr>
            <a:xfrm>
              <a:off x="3215712" y="1124744"/>
              <a:ext cx="56" cy="5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1A22AB6-F629-4897-BA12-7394229BC3DD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 flipH="1">
              <a:off x="3215584" y="2924944"/>
              <a:ext cx="184" cy="288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15BAD4-2FCF-4CCF-89DA-97B9E2E79E3F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4079584" y="3825112"/>
              <a:ext cx="288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A6AE6C-B644-4E6A-B81C-83A4030078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808" y="1413048"/>
              <a:ext cx="0" cy="2412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5AA6B62-87CB-4080-A536-92E9806FEFD6}"/>
                </a:ext>
              </a:extLst>
            </p:cNvPr>
            <p:cNvCxnSpPr/>
            <p:nvPr/>
          </p:nvCxnSpPr>
          <p:spPr>
            <a:xfrm flipH="1">
              <a:off x="3215584" y="1412844"/>
              <a:ext cx="1152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EEA32C15-7FF7-4C74-8820-D94D12617BD4}"/>
                </a:ext>
              </a:extLst>
            </p:cNvPr>
            <p:cNvSpPr/>
            <p:nvPr/>
          </p:nvSpPr>
          <p:spPr>
            <a:xfrm>
              <a:off x="2927712" y="5013240"/>
              <a:ext cx="576000" cy="576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F551417-3A57-4EC3-AF1C-A86CE5DC2D6C}"/>
                </a:ext>
              </a:extLst>
            </p:cNvPr>
            <p:cNvCxnSpPr>
              <a:stCxn id="3" idx="2"/>
              <a:endCxn id="39" idx="0"/>
            </p:cNvCxnSpPr>
            <p:nvPr/>
          </p:nvCxnSpPr>
          <p:spPr>
            <a:xfrm>
              <a:off x="3215584" y="4437112"/>
              <a:ext cx="128" cy="576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1A51C9DD-F4D3-4BAB-B6F2-045AE0F0027F}"/>
                </a:ext>
              </a:extLst>
            </p:cNvPr>
            <p:cNvSpPr/>
            <p:nvPr/>
          </p:nvSpPr>
          <p:spPr>
            <a:xfrm>
              <a:off x="5231968" y="548680"/>
              <a:ext cx="576000" cy="576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D181E0E-1BD9-4C4D-B87B-C380993DB46F}"/>
                </a:ext>
              </a:extLst>
            </p:cNvPr>
            <p:cNvCxnSpPr>
              <a:stCxn id="42" idx="4"/>
              <a:endCxn id="4" idx="0"/>
            </p:cNvCxnSpPr>
            <p:nvPr/>
          </p:nvCxnSpPr>
          <p:spPr>
            <a:xfrm>
              <a:off x="5519968" y="1124680"/>
              <a:ext cx="56" cy="288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406E8728-B8C1-4B39-B2FB-564A84FA38B3}"/>
                </a:ext>
              </a:extLst>
            </p:cNvPr>
            <p:cNvSpPr/>
            <p:nvPr/>
          </p:nvSpPr>
          <p:spPr>
            <a:xfrm>
              <a:off x="4943584" y="2852936"/>
              <a:ext cx="1152000" cy="1152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3A6A606-A080-444F-9E25-EB2F3A2A896B}"/>
                </a:ext>
              </a:extLst>
            </p:cNvPr>
            <p:cNvCxnSpPr>
              <a:stCxn id="4" idx="2"/>
              <a:endCxn id="45" idx="0"/>
            </p:cNvCxnSpPr>
            <p:nvPr/>
          </p:nvCxnSpPr>
          <p:spPr>
            <a:xfrm flipH="1">
              <a:off x="5519584" y="2555992"/>
              <a:ext cx="440" cy="296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D253B2B-8366-4583-9800-04F2FCB9F040}"/>
                </a:ext>
              </a:extLst>
            </p:cNvPr>
            <p:cNvSpPr txBox="1"/>
            <p:nvPr/>
          </p:nvSpPr>
          <p:spPr>
            <a:xfrm>
              <a:off x="3215680" y="4509120"/>
              <a:ext cx="4980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9A4230-F359-4220-A83A-C7DB9A680375}"/>
                </a:ext>
              </a:extLst>
            </p:cNvPr>
            <p:cNvSpPr txBox="1"/>
            <p:nvPr/>
          </p:nvSpPr>
          <p:spPr>
            <a:xfrm>
              <a:off x="4079832" y="3861096"/>
              <a:ext cx="466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316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6B38-2994-4E25-842A-B2B7B628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C-Grid Physical Domain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CC0ECA-2767-4624-88C5-8FB4FEFFA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795" y="1432981"/>
            <a:ext cx="8752755" cy="52591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E479A8-B309-4F6A-A1A6-DDD7380B12E0}"/>
              </a:ext>
            </a:extLst>
          </p:cNvPr>
          <p:cNvSpPr txBox="1"/>
          <p:nvPr/>
        </p:nvSpPr>
        <p:spPr>
          <a:xfrm>
            <a:off x="4650978" y="4283804"/>
            <a:ext cx="7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329BA-9F87-41FB-96A3-20C63CC94377}"/>
              </a:ext>
            </a:extLst>
          </p:cNvPr>
          <p:cNvSpPr txBox="1"/>
          <p:nvPr/>
        </p:nvSpPr>
        <p:spPr>
          <a:xfrm>
            <a:off x="2420826" y="387787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thickness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0152A-9E7E-4193-B6C7-CAFC06A2D7B2}"/>
              </a:ext>
            </a:extLst>
          </p:cNvPr>
          <p:cNvSpPr txBox="1"/>
          <p:nvPr/>
        </p:nvSpPr>
        <p:spPr>
          <a:xfrm>
            <a:off x="5646198" y="3491716"/>
            <a:ext cx="52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10663-7CA1-4005-87D0-0DC16C76863E}"/>
              </a:ext>
            </a:extLst>
          </p:cNvPr>
          <p:cNvSpPr txBox="1"/>
          <p:nvPr/>
        </p:nvSpPr>
        <p:spPr>
          <a:xfrm>
            <a:off x="6203539" y="428380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EE9B8-293B-4222-BC14-7AD298F15CB6}"/>
              </a:ext>
            </a:extLst>
          </p:cNvPr>
          <p:cNvSpPr txBox="1"/>
          <p:nvPr/>
        </p:nvSpPr>
        <p:spPr>
          <a:xfrm>
            <a:off x="9793431" y="2802580"/>
            <a:ext cx="9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rFarfield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342C86-7CC0-464C-BF2C-753DBD903EDA}"/>
              </a:ext>
            </a:extLst>
          </p:cNvPr>
          <p:cNvSpPr txBox="1"/>
          <p:nvPr/>
        </p:nvSpPr>
        <p:spPr>
          <a:xfrm>
            <a:off x="6231399" y="1506022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rOutflow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09DB52-6D13-4C63-B1AF-D14E4E7F8B05}"/>
              </a:ext>
            </a:extLst>
          </p:cNvPr>
          <p:cNvSpPr/>
          <p:nvPr/>
        </p:nvSpPr>
        <p:spPr>
          <a:xfrm>
            <a:off x="5375920" y="187535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BF2941-9CFA-4EED-9756-0AB574CEC160}"/>
              </a:ext>
            </a:extLst>
          </p:cNvPr>
          <p:cNvSpPr/>
          <p:nvPr/>
        </p:nvSpPr>
        <p:spPr>
          <a:xfrm>
            <a:off x="5303920" y="620881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397E9-909A-4FFD-9F05-C021E528A468}"/>
              </a:ext>
            </a:extLst>
          </p:cNvPr>
          <p:cNvSpPr/>
          <p:nvPr/>
        </p:nvSpPr>
        <p:spPr>
          <a:xfrm>
            <a:off x="9793431" y="6135757"/>
            <a:ext cx="357734" cy="3564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13</a:t>
            </a:r>
            <a:endParaRPr lang="en-ID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3EFFB-0B3E-410F-B653-D71D8F277D26}"/>
              </a:ext>
            </a:extLst>
          </p:cNvPr>
          <p:cNvSpPr/>
          <p:nvPr/>
        </p:nvSpPr>
        <p:spPr>
          <a:xfrm>
            <a:off x="5339059" y="1452758"/>
            <a:ext cx="357734" cy="3564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11</a:t>
            </a:r>
            <a:endParaRPr lang="en-ID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B28701-1E57-42DE-B938-EE47BEF83E3C}"/>
              </a:ext>
            </a:extLst>
          </p:cNvPr>
          <p:cNvSpPr/>
          <p:nvPr/>
        </p:nvSpPr>
        <p:spPr>
          <a:xfrm>
            <a:off x="5467331" y="5852331"/>
            <a:ext cx="357734" cy="3564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12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167778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6B38-2994-4E25-842A-B2B7B628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C-Grid Computational Domain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6094D4-CFD8-43D9-8100-BB5BB2B2F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555" y="1691323"/>
            <a:ext cx="8422080" cy="465319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B95C7-84C0-43C8-877C-F08A302AA865}"/>
              </a:ext>
            </a:extLst>
          </p:cNvPr>
          <p:cNvSpPr txBox="1"/>
          <p:nvPr/>
        </p:nvSpPr>
        <p:spPr>
          <a:xfrm>
            <a:off x="5159896" y="5373216"/>
            <a:ext cx="86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nAirfoil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029509-B19C-4E7B-9BA1-46976442C3AD}"/>
              </a:ext>
            </a:extLst>
          </p:cNvPr>
          <p:cNvSpPr txBox="1"/>
          <p:nvPr/>
        </p:nvSpPr>
        <p:spPr>
          <a:xfrm>
            <a:off x="6851357" y="537321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nGap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EDC13-7DE0-4A83-A667-B5B9A2E4EB9A}"/>
              </a:ext>
            </a:extLst>
          </p:cNvPr>
          <p:cNvSpPr txBox="1"/>
          <p:nvPr/>
        </p:nvSpPr>
        <p:spPr>
          <a:xfrm>
            <a:off x="3958213" y="537321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nFlap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F3C51-FB70-4273-9683-4D05CB96FFC8}"/>
              </a:ext>
            </a:extLst>
          </p:cNvPr>
          <p:cNvSpPr txBox="1"/>
          <p:nvPr/>
        </p:nvSpPr>
        <p:spPr>
          <a:xfrm>
            <a:off x="8365899" y="5373216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nWake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13574F-2674-4A40-9FFB-3064BB46406C}"/>
              </a:ext>
            </a:extLst>
          </p:cNvPr>
          <p:cNvSpPr txBox="1"/>
          <p:nvPr/>
        </p:nvSpPr>
        <p:spPr>
          <a:xfrm>
            <a:off x="9624392" y="3833256"/>
            <a:ext cx="64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jMax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0CBF3-A469-4A3A-A476-C91AE913E063}"/>
              </a:ext>
            </a:extLst>
          </p:cNvPr>
          <p:cNvSpPr txBox="1"/>
          <p:nvPr/>
        </p:nvSpPr>
        <p:spPr>
          <a:xfrm>
            <a:off x="5704468" y="1619508"/>
            <a:ext cx="64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6B38-2994-4E25-842A-B2B7B628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H-Grid Physical Domain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48C16D-325C-43E7-B96E-95CB98BBF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0905"/>
            <a:ext cx="10743460" cy="434460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2863BC-2BFE-4503-8D91-9B7D6F13D1DC}"/>
              </a:ext>
            </a:extLst>
          </p:cNvPr>
          <p:cNvSpPr txBox="1"/>
          <p:nvPr/>
        </p:nvSpPr>
        <p:spPr>
          <a:xfrm>
            <a:off x="4295800" y="4139788"/>
            <a:ext cx="7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06762-07A8-438F-998E-5D50D181372A}"/>
              </a:ext>
            </a:extLst>
          </p:cNvPr>
          <p:cNvSpPr txBox="1"/>
          <p:nvPr/>
        </p:nvSpPr>
        <p:spPr>
          <a:xfrm>
            <a:off x="2664639" y="364502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thickness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65FABC-78A2-4B8C-8087-4E43DEA13F25}"/>
              </a:ext>
            </a:extLst>
          </p:cNvPr>
          <p:cNvSpPr txBox="1"/>
          <p:nvPr/>
        </p:nvSpPr>
        <p:spPr>
          <a:xfrm>
            <a:off x="5646198" y="3491716"/>
            <a:ext cx="52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D2727-CA96-4974-83A8-CB37A859E2B0}"/>
              </a:ext>
            </a:extLst>
          </p:cNvPr>
          <p:cNvSpPr txBox="1"/>
          <p:nvPr/>
        </p:nvSpPr>
        <p:spPr>
          <a:xfrm>
            <a:off x="6563579" y="413978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C14DF-90C7-41B4-90B3-D355A74B46E1}"/>
              </a:ext>
            </a:extLst>
          </p:cNvPr>
          <p:cNvSpPr txBox="1"/>
          <p:nvPr/>
        </p:nvSpPr>
        <p:spPr>
          <a:xfrm>
            <a:off x="10383857" y="2802580"/>
            <a:ext cx="9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rFarfield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A4C4C2-BB1B-4596-82F7-2E04341FC0D9}"/>
              </a:ext>
            </a:extLst>
          </p:cNvPr>
          <p:cNvSpPr txBox="1"/>
          <p:nvPr/>
        </p:nvSpPr>
        <p:spPr>
          <a:xfrm>
            <a:off x="5583327" y="1628800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rOutflow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3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6B38-2994-4E25-842A-B2B7B628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H-Grid Computational Domain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01C834-CB4A-478F-86FF-AE8181B93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233" y="1691323"/>
            <a:ext cx="10733533" cy="442387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187D73-6F39-4844-AC52-2176DC0D1C1E}"/>
              </a:ext>
            </a:extLst>
          </p:cNvPr>
          <p:cNvSpPr txBox="1"/>
          <p:nvPr/>
        </p:nvSpPr>
        <p:spPr>
          <a:xfrm>
            <a:off x="11284433" y="3718595"/>
            <a:ext cx="64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jMax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AC383-C240-4B85-A728-A79D4CF0D598}"/>
              </a:ext>
            </a:extLst>
          </p:cNvPr>
          <p:cNvSpPr txBox="1"/>
          <p:nvPr/>
        </p:nvSpPr>
        <p:spPr>
          <a:xfrm>
            <a:off x="5704468" y="1484784"/>
            <a:ext cx="64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iMax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909F2-6D01-44C4-94FA-20FD49E5E3CA}"/>
              </a:ext>
            </a:extLst>
          </p:cNvPr>
          <p:cNvSpPr txBox="1"/>
          <p:nvPr/>
        </p:nvSpPr>
        <p:spPr>
          <a:xfrm>
            <a:off x="4077994" y="3429000"/>
            <a:ext cx="86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nAirfoil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8C905-4C0A-4B51-9574-6CB3AAF8E703}"/>
              </a:ext>
            </a:extLst>
          </p:cNvPr>
          <p:cNvSpPr txBox="1"/>
          <p:nvPr/>
        </p:nvSpPr>
        <p:spPr>
          <a:xfrm>
            <a:off x="5411197" y="3429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nGap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56D6B-9A63-439E-A29E-8015ED2BC27A}"/>
              </a:ext>
            </a:extLst>
          </p:cNvPr>
          <p:cNvSpPr txBox="1"/>
          <p:nvPr/>
        </p:nvSpPr>
        <p:spPr>
          <a:xfrm>
            <a:off x="6384032" y="34290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nFlap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47F304-EB0D-4A30-AF22-DB95686538DB}"/>
              </a:ext>
            </a:extLst>
          </p:cNvPr>
          <p:cNvSpPr txBox="1"/>
          <p:nvPr/>
        </p:nvSpPr>
        <p:spPr>
          <a:xfrm>
            <a:off x="8941963" y="3429000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nWake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D2D17-CAB2-4344-9CC5-0F3B24A3DB01}"/>
              </a:ext>
            </a:extLst>
          </p:cNvPr>
          <p:cNvSpPr txBox="1"/>
          <p:nvPr/>
        </p:nvSpPr>
        <p:spPr>
          <a:xfrm>
            <a:off x="1775520" y="3429000"/>
            <a:ext cx="73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nInlet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9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D5BBC10-EC94-4513-8259-E68D0A7D6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9" y="781832"/>
            <a:ext cx="10212861" cy="4971854"/>
          </a:xfrm>
        </p:spPr>
      </p:pic>
    </p:spTree>
    <p:extLst>
      <p:ext uri="{BB962C8B-B14F-4D97-AF65-F5344CB8AC3E}">
        <p14:creationId xmlns:p14="http://schemas.microsoft.com/office/powerpoint/2010/main" val="103673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E2D4D429-6009-4AB2-BF88-7A81021C7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25" y="1055078"/>
            <a:ext cx="10253549" cy="4991662"/>
          </a:xfrm>
        </p:spPr>
      </p:pic>
    </p:spTree>
    <p:extLst>
      <p:ext uri="{BB962C8B-B14F-4D97-AF65-F5344CB8AC3E}">
        <p14:creationId xmlns:p14="http://schemas.microsoft.com/office/powerpoint/2010/main" val="256582380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412428"/>
      </a:dk2>
      <a:lt2>
        <a:srgbClr val="E2E8E7"/>
      </a:lt2>
      <a:accent1>
        <a:srgbClr val="C6969D"/>
      </a:accent1>
      <a:accent2>
        <a:srgbClr val="BA8F7F"/>
      </a:accent2>
      <a:accent3>
        <a:srgbClr val="B0A282"/>
      </a:accent3>
      <a:accent4>
        <a:srgbClr val="A2A873"/>
      </a:accent4>
      <a:accent5>
        <a:srgbClr val="94AA81"/>
      </a:accent5>
      <a:accent6>
        <a:srgbClr val="7BAF78"/>
      </a:accent6>
      <a:hlink>
        <a:srgbClr val="568E86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167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AvenirNext LT Pro Medium</vt:lpstr>
      <vt:lpstr>BlockprintVTI</vt:lpstr>
      <vt:lpstr>Computational Fluid Dynamics II H-Grid and C-Grid Grid Generation</vt:lpstr>
      <vt:lpstr>PowerPoint Presentation</vt:lpstr>
      <vt:lpstr>PowerPoint Presentation</vt:lpstr>
      <vt:lpstr>C-Grid Physical Domain</vt:lpstr>
      <vt:lpstr>C-Grid Computational Domain</vt:lpstr>
      <vt:lpstr>H-Grid Physical Domain</vt:lpstr>
      <vt:lpstr>H-Grid Computational 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Fluid Dynamics II H-Grid and C-Grid Grid Generation</dc:title>
  <dc:creator>Muhammad Nauval Hamzah</dc:creator>
  <cp:lastModifiedBy>Muhammad Nauval Hamzah</cp:lastModifiedBy>
  <cp:revision>14</cp:revision>
  <dcterms:created xsi:type="dcterms:W3CDTF">2021-02-21T12:59:54Z</dcterms:created>
  <dcterms:modified xsi:type="dcterms:W3CDTF">2021-03-08T01:35:03Z</dcterms:modified>
</cp:coreProperties>
</file>