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64" r:id="rId5"/>
    <p:sldId id="313" r:id="rId6"/>
    <p:sldId id="312" r:id="rId7"/>
    <p:sldId id="325" r:id="rId8"/>
    <p:sldId id="327" r:id="rId9"/>
    <p:sldId id="329" r:id="rId10"/>
    <p:sldId id="328" r:id="rId11"/>
    <p:sldId id="335" r:id="rId12"/>
    <p:sldId id="330" r:id="rId13"/>
    <p:sldId id="315" r:id="rId14"/>
    <p:sldId id="316" r:id="rId15"/>
    <p:sldId id="318" r:id="rId16"/>
    <p:sldId id="317" r:id="rId17"/>
    <p:sldId id="319" r:id="rId18"/>
    <p:sldId id="320" r:id="rId19"/>
    <p:sldId id="321" r:id="rId20"/>
    <p:sldId id="322" r:id="rId21"/>
    <p:sldId id="33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8/18/2023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904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8/18/2023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8/18/2023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8/18/2023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8/18/2023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8/18/2023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hyperlink" Target="https://rapidapi.com/suneetk92/api/latest-stock-pri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4800" dirty="0"/>
              <a:t> Group 12 FINAL PROJECT</a:t>
            </a:r>
            <a:br>
              <a:rPr lang="en-US" sz="4800" dirty="0"/>
            </a:br>
            <a:r>
              <a:rPr lang="en-US" sz="4800" dirty="0"/>
              <a:t>bdat1004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a:bodyPr>
          <a:lstStyle/>
          <a:p>
            <a:pPr>
              <a:spcAft>
                <a:spcPts val="600"/>
              </a:spcAft>
            </a:pPr>
            <a:r>
              <a:rPr lang="en-US" b="1" i="0" dirty="0">
                <a:effectLst/>
                <a:latin typeface="Söhne"/>
              </a:rPr>
              <a:t>Predictive Modeling for Nifty 50 Index Movements</a:t>
            </a: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0">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0" name="Rectangle 2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1" name="Rectangle 2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2D359B-063D-06C8-41AF-6EDE6AB60A47}"/>
              </a:ext>
            </a:extLst>
          </p:cNvPr>
          <p:cNvSpPr>
            <a:spLocks noGrp="1"/>
          </p:cNvSpPr>
          <p:nvPr>
            <p:ph type="title"/>
          </p:nvPr>
        </p:nvSpPr>
        <p:spPr>
          <a:xfrm>
            <a:off x="557720" y="612843"/>
            <a:ext cx="2312480" cy="1499738"/>
          </a:xfrm>
        </p:spPr>
        <p:txBody>
          <a:bodyPr anchor="b">
            <a:normAutofit/>
          </a:bodyPr>
          <a:lstStyle/>
          <a:p>
            <a:r>
              <a:rPr lang="en-IN" sz="2400"/>
              <a:t>Data Visualization of the stock data</a:t>
            </a:r>
            <a:endParaRPr lang="en-IN" sz="2400" dirty="0"/>
          </a:p>
        </p:txBody>
      </p:sp>
      <p:sp>
        <p:nvSpPr>
          <p:cNvPr id="3" name="Content Placeholder 2">
            <a:extLst>
              <a:ext uri="{FF2B5EF4-FFF2-40B4-BE49-F238E27FC236}">
                <a16:creationId xmlns:a16="http://schemas.microsoft.com/office/drawing/2014/main" id="{B2C0CB08-2EB8-3F98-C8CE-F83C07717AE5}"/>
              </a:ext>
            </a:extLst>
          </p:cNvPr>
          <p:cNvSpPr>
            <a:spLocks noGrp="1"/>
          </p:cNvSpPr>
          <p:nvPr>
            <p:ph idx="1"/>
          </p:nvPr>
        </p:nvSpPr>
        <p:spPr>
          <a:xfrm>
            <a:off x="557720" y="2149813"/>
            <a:ext cx="2312479" cy="3854197"/>
          </a:xfrm>
        </p:spPr>
        <p:txBody>
          <a:bodyPr>
            <a:normAutofit/>
          </a:bodyPr>
          <a:lstStyle/>
          <a:p>
            <a:pPr>
              <a:buFont typeface="Arial" panose="020B0604020202020204" pitchFamily="34" charset="0"/>
              <a:buChar char="•"/>
            </a:pPr>
            <a:r>
              <a:rPr lang="en-IN" sz="1400">
                <a:solidFill>
                  <a:schemeClr val="tx1">
                    <a:lumMod val="85000"/>
                    <a:lumOff val="15000"/>
                  </a:schemeClr>
                </a:solidFill>
              </a:rPr>
              <a:t>We have created a webpage to visualize the stock data.</a:t>
            </a:r>
          </a:p>
          <a:p>
            <a:pPr>
              <a:buFont typeface="Arial" panose="020B0604020202020204" pitchFamily="34" charset="0"/>
              <a:buChar char="•"/>
            </a:pPr>
            <a:r>
              <a:rPr lang="en-IN" sz="1400">
                <a:solidFill>
                  <a:schemeClr val="tx1">
                    <a:lumMod val="85000"/>
                    <a:lumOff val="15000"/>
                  </a:schemeClr>
                </a:solidFill>
              </a:rPr>
              <a:t>We have also added some extra functionalities to the UI also</a:t>
            </a:r>
          </a:p>
          <a:p>
            <a:pPr>
              <a:buFont typeface="Arial" panose="020B0604020202020204" pitchFamily="34" charset="0"/>
              <a:buChar char="•"/>
            </a:pPr>
            <a:endParaRPr lang="en-IN" sz="1400" dirty="0">
              <a:solidFill>
                <a:schemeClr val="tx1">
                  <a:lumMod val="85000"/>
                  <a:lumOff val="15000"/>
                </a:schemeClr>
              </a:solidFill>
            </a:endParaRPr>
          </a:p>
        </p:txBody>
      </p:sp>
      <p:sp>
        <p:nvSpPr>
          <p:cNvPr id="32" name="Rectangle 26">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txBody>
          <a:bodyPr/>
          <a:lstStyle/>
          <a:p>
            <a:endParaRPr lang="en-IN"/>
          </a:p>
        </p:txBody>
      </p:sp>
      <p:pic>
        <p:nvPicPr>
          <p:cNvPr id="5" name="Picture 4" descr="A screenshot of a computer&#10;&#10;Description automatically generated">
            <a:extLst>
              <a:ext uri="{FF2B5EF4-FFF2-40B4-BE49-F238E27FC236}">
                <a16:creationId xmlns:a16="http://schemas.microsoft.com/office/drawing/2014/main" id="{756CF8A4-4E00-221D-19F3-DE77FEF2B8D0}"/>
              </a:ext>
            </a:extLst>
          </p:cNvPr>
          <p:cNvPicPr>
            <a:picLocks noChangeAspect="1"/>
          </p:cNvPicPr>
          <p:nvPr/>
        </p:nvPicPr>
        <p:blipFill>
          <a:blip r:embed="rId2"/>
          <a:stretch>
            <a:fillRect/>
          </a:stretch>
        </p:blipFill>
        <p:spPr>
          <a:xfrm>
            <a:off x="4049422" y="1597545"/>
            <a:ext cx="7237877" cy="3691318"/>
          </a:xfrm>
          <a:prstGeom prst="rect">
            <a:avLst/>
          </a:prstGeom>
        </p:spPr>
      </p:pic>
    </p:spTree>
    <p:extLst>
      <p:ext uri="{BB962C8B-B14F-4D97-AF65-F5344CB8AC3E}">
        <p14:creationId xmlns:p14="http://schemas.microsoft.com/office/powerpoint/2010/main" val="36084795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50" name="Rectangle 49">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52" name="Rectangle 51">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54" name="Group 53">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55" name="Straight Connector 54">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9" name="Rectangle 58">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3" name="Rectangle 62">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a line and a line&#10;&#10;Description automatically generated with medium confidence">
            <a:extLst>
              <a:ext uri="{FF2B5EF4-FFF2-40B4-BE49-F238E27FC236}">
                <a16:creationId xmlns:a16="http://schemas.microsoft.com/office/drawing/2014/main" id="{8A781F57-EE78-42F8-F3A0-BB9BF83EBC9A}"/>
              </a:ext>
            </a:extLst>
          </p:cNvPr>
          <p:cNvPicPr>
            <a:picLocks noChangeAspect="1"/>
          </p:cNvPicPr>
          <p:nvPr/>
        </p:nvPicPr>
        <p:blipFill>
          <a:blip r:embed="rId3"/>
          <a:stretch>
            <a:fillRect/>
          </a:stretch>
        </p:blipFill>
        <p:spPr>
          <a:xfrm>
            <a:off x="925033" y="467140"/>
            <a:ext cx="9948576" cy="3407242"/>
          </a:xfrm>
          <a:prstGeom prst="rect">
            <a:avLst/>
          </a:prstGeom>
        </p:spPr>
      </p:pic>
      <p:sp>
        <p:nvSpPr>
          <p:cNvPr id="65" name="Rectangle 64">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67" name="Rectangle 66">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bg1"/>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E1CC9ADE-4CEE-3E97-8089-4F2AE8C90DCB}"/>
              </a:ext>
            </a:extLst>
          </p:cNvPr>
          <p:cNvSpPr>
            <a:spLocks noGrp="1"/>
          </p:cNvSpPr>
          <p:nvPr>
            <p:ph type="title"/>
          </p:nvPr>
        </p:nvSpPr>
        <p:spPr>
          <a:xfrm>
            <a:off x="925032" y="4519486"/>
            <a:ext cx="10366743" cy="1054907"/>
          </a:xfrm>
        </p:spPr>
        <p:txBody>
          <a:bodyPr vert="horz" lIns="91440" tIns="45720" rIns="91440" bIns="45720" rtlCol="0" anchor="ctr">
            <a:normAutofit/>
          </a:bodyPr>
          <a:lstStyle/>
          <a:p>
            <a:pPr algn="ctr">
              <a:lnSpc>
                <a:spcPct val="83000"/>
              </a:lnSpc>
            </a:pPr>
            <a:r>
              <a:rPr lang="en-US" sz="4800" cap="all" spc="-100" dirty="0">
                <a:solidFill>
                  <a:schemeClr val="bg1"/>
                </a:solidFill>
              </a:rPr>
              <a:t>Line chart</a:t>
            </a:r>
          </a:p>
        </p:txBody>
      </p:sp>
      <p:sp>
        <p:nvSpPr>
          <p:cNvPr id="3" name="Content Placeholder 2">
            <a:extLst>
              <a:ext uri="{FF2B5EF4-FFF2-40B4-BE49-F238E27FC236}">
                <a16:creationId xmlns:a16="http://schemas.microsoft.com/office/drawing/2014/main" id="{92A22914-1CAC-7812-8181-9493FC214E0F}"/>
              </a:ext>
            </a:extLst>
          </p:cNvPr>
          <p:cNvSpPr>
            <a:spLocks noGrp="1"/>
          </p:cNvSpPr>
          <p:nvPr>
            <p:ph idx="1"/>
          </p:nvPr>
        </p:nvSpPr>
        <p:spPr>
          <a:xfrm>
            <a:off x="925033" y="5576777"/>
            <a:ext cx="10366744" cy="377455"/>
          </a:xfrm>
        </p:spPr>
        <p:txBody>
          <a:bodyPr vert="horz" lIns="91440" tIns="45720" rIns="91440" bIns="45720" rtlCol="0">
            <a:normAutofit/>
          </a:bodyPr>
          <a:lstStyle/>
          <a:p>
            <a:pPr marL="0" indent="0" algn="ctr">
              <a:lnSpc>
                <a:spcPct val="100000"/>
              </a:lnSpc>
              <a:spcBef>
                <a:spcPts val="0"/>
              </a:spcBef>
              <a:spcAft>
                <a:spcPts val="600"/>
              </a:spcAft>
              <a:buNone/>
            </a:pPr>
            <a:r>
              <a:rPr lang="en-US" sz="1400" spc="80" dirty="0">
                <a:solidFill>
                  <a:schemeClr val="bg1"/>
                </a:solidFill>
              </a:rPr>
              <a:t>If we move the curser to a particular stock we can see the change in its price too</a:t>
            </a:r>
          </a:p>
        </p:txBody>
      </p:sp>
    </p:spTree>
    <p:extLst>
      <p:ext uri="{BB962C8B-B14F-4D97-AF65-F5344CB8AC3E}">
        <p14:creationId xmlns:p14="http://schemas.microsoft.com/office/powerpoint/2010/main" val="985746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11">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35" name="Rectangle 13">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36" name="Rectangle 15">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37"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8" name="Rectangle 22">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B5DAB556-CA7F-EADA-CF5F-D275D8528ADB}"/>
              </a:ext>
            </a:extLst>
          </p:cNvPr>
          <p:cNvPicPr>
            <a:picLocks noChangeAspect="1"/>
          </p:cNvPicPr>
          <p:nvPr/>
        </p:nvPicPr>
        <p:blipFill rotWithShape="1">
          <a:blip r:embed="rId2"/>
          <a:srcRect b="7832"/>
          <a:stretch/>
        </p:blipFill>
        <p:spPr>
          <a:xfrm>
            <a:off x="-1" y="10"/>
            <a:ext cx="12192000" cy="4551026"/>
          </a:xfrm>
          <a:prstGeom prst="rect">
            <a:avLst/>
          </a:prstGeom>
        </p:spPr>
      </p:pic>
      <p:sp>
        <p:nvSpPr>
          <p:cNvPr id="39" name="Rectangle 24">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txBody>
          <a:bodyPr/>
          <a:lstStyle/>
          <a:p>
            <a:endParaRPr lang="en-IN"/>
          </a:p>
        </p:txBody>
      </p:sp>
      <p:sp>
        <p:nvSpPr>
          <p:cNvPr id="40" name="Rectangle 26">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txBody>
          <a:bodyPr/>
          <a:lstStyle/>
          <a:p>
            <a:endParaRPr lang="en-IN"/>
          </a:p>
        </p:txBody>
      </p:sp>
      <p:sp>
        <p:nvSpPr>
          <p:cNvPr id="2" name="Title 1">
            <a:extLst>
              <a:ext uri="{FF2B5EF4-FFF2-40B4-BE49-F238E27FC236}">
                <a16:creationId xmlns:a16="http://schemas.microsoft.com/office/drawing/2014/main" id="{CDD24D2E-52F8-F73C-0EFF-39BF47E2BEBB}"/>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4400" cap="all" spc="-100">
                <a:solidFill>
                  <a:schemeClr val="tx1"/>
                </a:solidFill>
              </a:rPr>
              <a:t>Bar chart</a:t>
            </a:r>
          </a:p>
        </p:txBody>
      </p:sp>
      <p:sp>
        <p:nvSpPr>
          <p:cNvPr id="3" name="Content Placeholder 2">
            <a:extLst>
              <a:ext uri="{FF2B5EF4-FFF2-40B4-BE49-F238E27FC236}">
                <a16:creationId xmlns:a16="http://schemas.microsoft.com/office/drawing/2014/main" id="{33947A2D-7BAE-957D-19EE-9E07BD3CB8FF}"/>
              </a:ext>
            </a:extLst>
          </p:cNvPr>
          <p:cNvSpPr>
            <a:spLocks noGrp="1"/>
          </p:cNvSpPr>
          <p:nvPr>
            <p:ph idx="1"/>
          </p:nvPr>
        </p:nvSpPr>
        <p:spPr>
          <a:xfrm>
            <a:off x="764275" y="5783001"/>
            <a:ext cx="10656310" cy="425961"/>
          </a:xfrm>
        </p:spPr>
        <p:txBody>
          <a:bodyPr vert="horz" lIns="91440" tIns="45720" rIns="91440" bIns="45720" rtlCol="0">
            <a:normAutofit/>
          </a:bodyPr>
          <a:lstStyle/>
          <a:p>
            <a:pPr marL="0" indent="0" algn="ctr">
              <a:lnSpc>
                <a:spcPct val="100000"/>
              </a:lnSpc>
              <a:spcBef>
                <a:spcPts val="0"/>
              </a:spcBef>
              <a:spcAft>
                <a:spcPts val="600"/>
              </a:spcAft>
              <a:buNone/>
            </a:pPr>
            <a:r>
              <a:rPr lang="en-US" sz="1800" spc="80"/>
              <a:t>If you move to a particular stock line you can see the current trading volume of the stock</a:t>
            </a:r>
          </a:p>
        </p:txBody>
      </p:sp>
    </p:spTree>
    <p:extLst>
      <p:ext uri="{BB962C8B-B14F-4D97-AF65-F5344CB8AC3E}">
        <p14:creationId xmlns:p14="http://schemas.microsoft.com/office/powerpoint/2010/main" val="29484728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1" name="Rectangle 60">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7E325-5F4C-21D0-56F6-17B7442E1E4F}"/>
              </a:ext>
            </a:extLst>
          </p:cNvPr>
          <p:cNvSpPr>
            <a:spLocks noGrp="1"/>
          </p:cNvSpPr>
          <p:nvPr>
            <p:ph type="title"/>
          </p:nvPr>
        </p:nvSpPr>
        <p:spPr>
          <a:xfrm>
            <a:off x="557720" y="612843"/>
            <a:ext cx="2312480" cy="1499738"/>
          </a:xfrm>
        </p:spPr>
        <p:txBody>
          <a:bodyPr vert="horz" lIns="91440" tIns="45720" rIns="91440" bIns="45720" rtlCol="0" anchor="b">
            <a:normAutofit/>
          </a:bodyPr>
          <a:lstStyle/>
          <a:p>
            <a:r>
              <a:rPr lang="en-US" sz="2800" cap="all" spc="-100"/>
              <a:t>Pie chart</a:t>
            </a:r>
          </a:p>
        </p:txBody>
      </p:sp>
      <p:sp>
        <p:nvSpPr>
          <p:cNvPr id="3" name="Content Placeholder 2">
            <a:extLst>
              <a:ext uri="{FF2B5EF4-FFF2-40B4-BE49-F238E27FC236}">
                <a16:creationId xmlns:a16="http://schemas.microsoft.com/office/drawing/2014/main" id="{E124CE3D-351F-20F7-5299-2EF2044D6493}"/>
              </a:ext>
            </a:extLst>
          </p:cNvPr>
          <p:cNvSpPr>
            <a:spLocks noGrp="1"/>
          </p:cNvSpPr>
          <p:nvPr>
            <p:ph idx="1"/>
          </p:nvPr>
        </p:nvSpPr>
        <p:spPr>
          <a:xfrm>
            <a:off x="557720" y="2149813"/>
            <a:ext cx="2312479" cy="3854197"/>
          </a:xfrm>
        </p:spPr>
        <p:txBody>
          <a:bodyPr vert="horz" lIns="91440" tIns="45720" rIns="91440" bIns="45720" rtlCol="0">
            <a:normAutofit/>
          </a:bodyPr>
          <a:lstStyle/>
          <a:p>
            <a:pPr marL="0" indent="0">
              <a:spcBef>
                <a:spcPts val="0"/>
              </a:spcBef>
              <a:spcAft>
                <a:spcPts val="600"/>
              </a:spcAft>
              <a:buNone/>
            </a:pPr>
            <a:r>
              <a:rPr lang="en-US" sz="1400" spc="80">
                <a:solidFill>
                  <a:schemeClr val="tx1">
                    <a:lumMod val="85000"/>
                    <a:lumOff val="15000"/>
                  </a:schemeClr>
                </a:solidFill>
              </a:rPr>
              <a:t>We can see all the latest updated prices of all the stocks as different colours in the pie chart</a:t>
            </a:r>
          </a:p>
        </p:txBody>
      </p:sp>
      <p:sp>
        <p:nvSpPr>
          <p:cNvPr id="63" name="Rectangle 62">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txBody>
          <a:bodyPr/>
          <a:lstStyle/>
          <a:p>
            <a:endParaRPr lang="en-IN"/>
          </a:p>
        </p:txBody>
      </p:sp>
      <p:pic>
        <p:nvPicPr>
          <p:cNvPr id="5" name="Picture 4" descr="A screenshot of a graph&#10;&#10;Description automatically generated">
            <a:extLst>
              <a:ext uri="{FF2B5EF4-FFF2-40B4-BE49-F238E27FC236}">
                <a16:creationId xmlns:a16="http://schemas.microsoft.com/office/drawing/2014/main" id="{AC6ECB65-0B2D-6685-C43F-754A4181244B}"/>
              </a:ext>
            </a:extLst>
          </p:cNvPr>
          <p:cNvPicPr>
            <a:picLocks noChangeAspect="1"/>
          </p:cNvPicPr>
          <p:nvPr/>
        </p:nvPicPr>
        <p:blipFill>
          <a:blip r:embed="rId2"/>
          <a:stretch>
            <a:fillRect/>
          </a:stretch>
        </p:blipFill>
        <p:spPr>
          <a:xfrm>
            <a:off x="4049422" y="1380408"/>
            <a:ext cx="7460091" cy="4384288"/>
          </a:xfrm>
          <a:prstGeom prst="rect">
            <a:avLst/>
          </a:prstGeom>
        </p:spPr>
      </p:pic>
    </p:spTree>
    <p:extLst>
      <p:ext uri="{BB962C8B-B14F-4D97-AF65-F5344CB8AC3E}">
        <p14:creationId xmlns:p14="http://schemas.microsoft.com/office/powerpoint/2010/main" val="65214432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6679FA-5E15-DEAC-970B-1179FAB52C34}"/>
              </a:ext>
            </a:extLst>
          </p:cNvPr>
          <p:cNvSpPr>
            <a:spLocks noGrp="1"/>
          </p:cNvSpPr>
          <p:nvPr>
            <p:ph type="title"/>
          </p:nvPr>
        </p:nvSpPr>
        <p:spPr>
          <a:xfrm>
            <a:off x="557720" y="612843"/>
            <a:ext cx="2312480" cy="1499738"/>
          </a:xfrm>
        </p:spPr>
        <p:txBody>
          <a:bodyPr anchor="b">
            <a:normAutofit/>
          </a:bodyPr>
          <a:lstStyle/>
          <a:p>
            <a:r>
              <a:rPr lang="en-IN" sz="2800"/>
              <a:t>Stock data</a:t>
            </a:r>
          </a:p>
        </p:txBody>
      </p:sp>
      <p:sp>
        <p:nvSpPr>
          <p:cNvPr id="3" name="Content Placeholder 2">
            <a:extLst>
              <a:ext uri="{FF2B5EF4-FFF2-40B4-BE49-F238E27FC236}">
                <a16:creationId xmlns:a16="http://schemas.microsoft.com/office/drawing/2014/main" id="{0C42542F-3B74-22C5-247A-F93D0F24779C}"/>
              </a:ext>
            </a:extLst>
          </p:cNvPr>
          <p:cNvSpPr>
            <a:spLocks noGrp="1"/>
          </p:cNvSpPr>
          <p:nvPr>
            <p:ph idx="1"/>
          </p:nvPr>
        </p:nvSpPr>
        <p:spPr>
          <a:xfrm>
            <a:off x="557720" y="2149813"/>
            <a:ext cx="2312479" cy="3854197"/>
          </a:xfrm>
        </p:spPr>
        <p:txBody>
          <a:bodyPr>
            <a:normAutofit/>
          </a:bodyPr>
          <a:lstStyle/>
          <a:p>
            <a:pPr>
              <a:buFont typeface="Wingdings" panose="05000000000000000000" pitchFamily="2" charset="2"/>
              <a:buChar char="Ø"/>
            </a:pPr>
            <a:r>
              <a:rPr lang="en-IN" sz="1400">
                <a:solidFill>
                  <a:schemeClr val="tx1">
                    <a:lumMod val="85000"/>
                    <a:lumOff val="15000"/>
                  </a:schemeClr>
                </a:solidFill>
              </a:rPr>
              <a:t>We have also included a added functionality which shows the stock data of the stocks</a:t>
            </a:r>
          </a:p>
          <a:p>
            <a:pPr>
              <a:buFont typeface="Wingdings" panose="05000000000000000000" pitchFamily="2" charset="2"/>
              <a:buChar char="Ø"/>
            </a:pPr>
            <a:endParaRPr lang="en-IN" sz="1400">
              <a:solidFill>
                <a:schemeClr val="tx1">
                  <a:lumMod val="85000"/>
                  <a:lumOff val="15000"/>
                </a:schemeClr>
              </a:solidFill>
            </a:endParaRPr>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txBody>
          <a:bodyPr/>
          <a:lstStyle/>
          <a:p>
            <a:endParaRPr lang="en-IN"/>
          </a:p>
        </p:txBody>
      </p:sp>
      <p:pic>
        <p:nvPicPr>
          <p:cNvPr id="5" name="Picture 4" descr="A screenshot of a computer&#10;&#10;Description automatically generated">
            <a:extLst>
              <a:ext uri="{FF2B5EF4-FFF2-40B4-BE49-F238E27FC236}">
                <a16:creationId xmlns:a16="http://schemas.microsoft.com/office/drawing/2014/main" id="{2EF050E0-BC90-7C91-6070-21479C2C18BB}"/>
              </a:ext>
            </a:extLst>
          </p:cNvPr>
          <p:cNvPicPr>
            <a:picLocks noChangeAspect="1"/>
          </p:cNvPicPr>
          <p:nvPr/>
        </p:nvPicPr>
        <p:blipFill>
          <a:blip r:embed="rId2"/>
          <a:stretch>
            <a:fillRect/>
          </a:stretch>
        </p:blipFill>
        <p:spPr>
          <a:xfrm>
            <a:off x="3717236" y="1302026"/>
            <a:ext cx="7917044" cy="3977789"/>
          </a:xfrm>
          <a:prstGeom prst="rect">
            <a:avLst/>
          </a:prstGeom>
        </p:spPr>
      </p:pic>
    </p:spTree>
    <p:extLst>
      <p:ext uri="{BB962C8B-B14F-4D97-AF65-F5344CB8AC3E}">
        <p14:creationId xmlns:p14="http://schemas.microsoft.com/office/powerpoint/2010/main" val="162651404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34F3-DD70-AB60-1AB7-9A95AD68B77E}"/>
              </a:ext>
            </a:extLst>
          </p:cNvPr>
          <p:cNvSpPr>
            <a:spLocks noGrp="1"/>
          </p:cNvSpPr>
          <p:nvPr>
            <p:ph type="title"/>
          </p:nvPr>
        </p:nvSpPr>
        <p:spPr/>
        <p:txBody>
          <a:bodyPr/>
          <a:lstStyle/>
          <a:p>
            <a:r>
              <a:rPr lang="en-IN" dirty="0"/>
              <a:t>Stock data</a:t>
            </a:r>
          </a:p>
        </p:txBody>
      </p:sp>
      <p:pic>
        <p:nvPicPr>
          <p:cNvPr id="5" name="Content Placeholder 4" descr="A screenshot of a computer&#10;&#10;Description automatically generated">
            <a:extLst>
              <a:ext uri="{FF2B5EF4-FFF2-40B4-BE49-F238E27FC236}">
                <a16:creationId xmlns:a16="http://schemas.microsoft.com/office/drawing/2014/main" id="{B2434AEB-D856-D43D-522A-4B98A0408F16}"/>
              </a:ext>
            </a:extLst>
          </p:cNvPr>
          <p:cNvPicPr>
            <a:picLocks noGrp="1" noChangeAspect="1"/>
          </p:cNvPicPr>
          <p:nvPr>
            <p:ph idx="1"/>
          </p:nvPr>
        </p:nvPicPr>
        <p:blipFill>
          <a:blip r:embed="rId2"/>
          <a:stretch>
            <a:fillRect/>
          </a:stretch>
        </p:blipFill>
        <p:spPr>
          <a:xfrm>
            <a:off x="868017" y="1775446"/>
            <a:ext cx="10455965" cy="4439960"/>
          </a:xfrm>
        </p:spPr>
      </p:pic>
    </p:spTree>
    <p:extLst>
      <p:ext uri="{BB962C8B-B14F-4D97-AF65-F5344CB8AC3E}">
        <p14:creationId xmlns:p14="http://schemas.microsoft.com/office/powerpoint/2010/main" val="1476952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1EFC97-FD28-1128-9C3E-D5D5435C5B5A}"/>
              </a:ext>
            </a:extLst>
          </p:cNvPr>
          <p:cNvSpPr>
            <a:spLocks noGrp="1"/>
          </p:cNvSpPr>
          <p:nvPr>
            <p:ph type="title"/>
          </p:nvPr>
        </p:nvSpPr>
        <p:spPr>
          <a:xfrm>
            <a:off x="6846137" y="804073"/>
            <a:ext cx="4602152" cy="1345449"/>
          </a:xfrm>
        </p:spPr>
        <p:txBody>
          <a:bodyPr>
            <a:normAutofit/>
          </a:bodyPr>
          <a:lstStyle/>
          <a:p>
            <a:r>
              <a:rPr lang="en-IN"/>
              <a:t>Building a custom API</a:t>
            </a:r>
          </a:p>
        </p:txBody>
      </p:sp>
      <p:pic>
        <p:nvPicPr>
          <p:cNvPr id="13" name="Picture 12" descr="A computer screen shot of a program code&#10;&#10;Description automatically generated">
            <a:extLst>
              <a:ext uri="{FF2B5EF4-FFF2-40B4-BE49-F238E27FC236}">
                <a16:creationId xmlns:a16="http://schemas.microsoft.com/office/drawing/2014/main" id="{10900C7D-0DF8-3C29-C2E0-B3E546BC2A21}"/>
              </a:ext>
            </a:extLst>
          </p:cNvPr>
          <p:cNvPicPr>
            <a:picLocks noChangeAspect="1"/>
          </p:cNvPicPr>
          <p:nvPr/>
        </p:nvPicPr>
        <p:blipFill>
          <a:blip r:embed="rId2"/>
          <a:stretch>
            <a:fillRect/>
          </a:stretch>
        </p:blipFill>
        <p:spPr>
          <a:xfrm>
            <a:off x="638426" y="3838575"/>
            <a:ext cx="5060992" cy="2016139"/>
          </a:xfrm>
          <a:prstGeom prst="rect">
            <a:avLst/>
          </a:prstGeom>
        </p:spPr>
      </p:pic>
      <p:pic>
        <p:nvPicPr>
          <p:cNvPr id="9" name="Picture 8" descr="A computer screen shot of a program code&#10;&#10;Description automatically generated">
            <a:extLst>
              <a:ext uri="{FF2B5EF4-FFF2-40B4-BE49-F238E27FC236}">
                <a16:creationId xmlns:a16="http://schemas.microsoft.com/office/drawing/2014/main" id="{1DF80176-2DEE-4D91-0F76-B1EFB89D26CD}"/>
              </a:ext>
            </a:extLst>
          </p:cNvPr>
          <p:cNvPicPr>
            <a:picLocks noChangeAspect="1"/>
          </p:cNvPicPr>
          <p:nvPr/>
        </p:nvPicPr>
        <p:blipFill>
          <a:blip r:embed="rId3"/>
          <a:stretch>
            <a:fillRect/>
          </a:stretch>
        </p:blipFill>
        <p:spPr>
          <a:xfrm>
            <a:off x="638426" y="407588"/>
            <a:ext cx="5060992" cy="2678512"/>
          </a:xfrm>
          <a:prstGeom prst="rect">
            <a:avLst/>
          </a:prstGeom>
        </p:spPr>
      </p:pic>
      <p:sp>
        <p:nvSpPr>
          <p:cNvPr id="3" name="Content Placeholder 2">
            <a:extLst>
              <a:ext uri="{FF2B5EF4-FFF2-40B4-BE49-F238E27FC236}">
                <a16:creationId xmlns:a16="http://schemas.microsoft.com/office/drawing/2014/main" id="{BE8002C2-98A7-8EDD-2AC9-9E3738DCBA77}"/>
              </a:ext>
            </a:extLst>
          </p:cNvPr>
          <p:cNvSpPr>
            <a:spLocks noGrp="1"/>
          </p:cNvSpPr>
          <p:nvPr>
            <p:ph idx="1"/>
          </p:nvPr>
        </p:nvSpPr>
        <p:spPr>
          <a:xfrm>
            <a:off x="6846137" y="2303563"/>
            <a:ext cx="4602152" cy="3715424"/>
          </a:xfrm>
        </p:spPr>
        <p:txBody>
          <a:bodyPr>
            <a:normAutofit/>
          </a:bodyPr>
          <a:lstStyle/>
          <a:p>
            <a:r>
              <a:rPr lang="en-IN" dirty="0"/>
              <a:t>We have also tried to built a custom API which gets all of the data, gets data by a range and gets item by an ID</a:t>
            </a:r>
          </a:p>
          <a:p>
            <a:endParaRPr lang="en-IN" dirty="0"/>
          </a:p>
        </p:txBody>
      </p:sp>
    </p:spTree>
    <p:extLst>
      <p:ext uri="{BB962C8B-B14F-4D97-AF65-F5344CB8AC3E}">
        <p14:creationId xmlns:p14="http://schemas.microsoft.com/office/powerpoint/2010/main" val="1161210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CACA-4905-BD77-A5DB-F9C1CC81DC53}"/>
              </a:ext>
            </a:extLst>
          </p:cNvPr>
          <p:cNvSpPr>
            <a:spLocks noGrp="1"/>
          </p:cNvSpPr>
          <p:nvPr>
            <p:ph type="title"/>
          </p:nvPr>
        </p:nvSpPr>
        <p:spPr/>
        <p:txBody>
          <a:bodyPr/>
          <a:lstStyle/>
          <a:p>
            <a:r>
              <a:rPr lang="en-IN" dirty="0"/>
              <a:t>Getting data using the custom API</a:t>
            </a:r>
          </a:p>
        </p:txBody>
      </p:sp>
      <p:pic>
        <p:nvPicPr>
          <p:cNvPr id="9" name="Content Placeholder 8" descr="A computer screen shot of white text&#10;&#10;Description automatically generated">
            <a:extLst>
              <a:ext uri="{FF2B5EF4-FFF2-40B4-BE49-F238E27FC236}">
                <a16:creationId xmlns:a16="http://schemas.microsoft.com/office/drawing/2014/main" id="{85EB681C-0490-A458-4E6C-5059F577CE1D}"/>
              </a:ext>
            </a:extLst>
          </p:cNvPr>
          <p:cNvPicPr>
            <a:picLocks noGrp="1" noChangeAspect="1"/>
          </p:cNvPicPr>
          <p:nvPr>
            <p:ph idx="1"/>
          </p:nvPr>
        </p:nvPicPr>
        <p:blipFill>
          <a:blip r:embed="rId2"/>
          <a:stretch>
            <a:fillRect/>
          </a:stretch>
        </p:blipFill>
        <p:spPr>
          <a:xfrm>
            <a:off x="805116" y="1985619"/>
            <a:ext cx="3018917" cy="3849687"/>
          </a:xfrm>
        </p:spPr>
      </p:pic>
      <p:pic>
        <p:nvPicPr>
          <p:cNvPr id="11" name="Picture 10" descr="A screenshot of a computer program&#10;&#10;Description automatically generated">
            <a:extLst>
              <a:ext uri="{FF2B5EF4-FFF2-40B4-BE49-F238E27FC236}">
                <a16:creationId xmlns:a16="http://schemas.microsoft.com/office/drawing/2014/main" id="{B3B56C27-6771-FD3E-9861-809671E0A1CF}"/>
              </a:ext>
            </a:extLst>
          </p:cNvPr>
          <p:cNvPicPr>
            <a:picLocks noChangeAspect="1"/>
          </p:cNvPicPr>
          <p:nvPr/>
        </p:nvPicPr>
        <p:blipFill>
          <a:blip r:embed="rId3"/>
          <a:stretch>
            <a:fillRect/>
          </a:stretch>
        </p:blipFill>
        <p:spPr>
          <a:xfrm>
            <a:off x="4467225" y="1985618"/>
            <a:ext cx="3190875" cy="3849687"/>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915E64DD-8CE5-4106-7D0C-77ABFDF974FD}"/>
              </a:ext>
            </a:extLst>
          </p:cNvPr>
          <p:cNvPicPr>
            <a:picLocks noChangeAspect="1"/>
          </p:cNvPicPr>
          <p:nvPr/>
        </p:nvPicPr>
        <p:blipFill>
          <a:blip r:embed="rId4"/>
          <a:stretch>
            <a:fillRect/>
          </a:stretch>
        </p:blipFill>
        <p:spPr>
          <a:xfrm>
            <a:off x="8181797" y="1985617"/>
            <a:ext cx="3018917" cy="3849687"/>
          </a:xfrm>
          <a:prstGeom prst="rect">
            <a:avLst/>
          </a:prstGeom>
        </p:spPr>
      </p:pic>
      <p:sp>
        <p:nvSpPr>
          <p:cNvPr id="14" name="TextBox 13">
            <a:extLst>
              <a:ext uri="{FF2B5EF4-FFF2-40B4-BE49-F238E27FC236}">
                <a16:creationId xmlns:a16="http://schemas.microsoft.com/office/drawing/2014/main" id="{AAC90C7A-BCA5-EB89-6374-22CBF23A93D0}"/>
              </a:ext>
            </a:extLst>
          </p:cNvPr>
          <p:cNvSpPr txBox="1"/>
          <p:nvPr/>
        </p:nvSpPr>
        <p:spPr>
          <a:xfrm>
            <a:off x="805115" y="5835304"/>
            <a:ext cx="2376623" cy="646331"/>
          </a:xfrm>
          <a:prstGeom prst="rect">
            <a:avLst/>
          </a:prstGeom>
          <a:noFill/>
        </p:spPr>
        <p:txBody>
          <a:bodyPr wrap="square" rtlCol="0">
            <a:spAutoFit/>
          </a:bodyPr>
          <a:lstStyle/>
          <a:p>
            <a:r>
              <a:rPr lang="en-IN" dirty="0"/>
              <a:t>Getting all the data</a:t>
            </a:r>
          </a:p>
          <a:p>
            <a:endParaRPr lang="en-IN" dirty="0"/>
          </a:p>
        </p:txBody>
      </p:sp>
      <p:sp>
        <p:nvSpPr>
          <p:cNvPr id="15" name="TextBox 14">
            <a:extLst>
              <a:ext uri="{FF2B5EF4-FFF2-40B4-BE49-F238E27FC236}">
                <a16:creationId xmlns:a16="http://schemas.microsoft.com/office/drawing/2014/main" id="{F9BC894D-A726-6FB9-5F6E-1C69CA9C9841}"/>
              </a:ext>
            </a:extLst>
          </p:cNvPr>
          <p:cNvSpPr txBox="1"/>
          <p:nvPr/>
        </p:nvSpPr>
        <p:spPr>
          <a:xfrm>
            <a:off x="4467225" y="5980922"/>
            <a:ext cx="3190875" cy="369332"/>
          </a:xfrm>
          <a:prstGeom prst="rect">
            <a:avLst/>
          </a:prstGeom>
          <a:noFill/>
        </p:spPr>
        <p:txBody>
          <a:bodyPr wrap="square" rtlCol="0">
            <a:spAutoFit/>
          </a:bodyPr>
          <a:lstStyle/>
          <a:p>
            <a:r>
              <a:rPr lang="en-IN" dirty="0"/>
              <a:t>Getting data for a range</a:t>
            </a:r>
          </a:p>
        </p:txBody>
      </p:sp>
      <p:sp>
        <p:nvSpPr>
          <p:cNvPr id="16" name="TextBox 15">
            <a:extLst>
              <a:ext uri="{FF2B5EF4-FFF2-40B4-BE49-F238E27FC236}">
                <a16:creationId xmlns:a16="http://schemas.microsoft.com/office/drawing/2014/main" id="{6581C6F9-798D-AA19-DE7F-E596DAE2AF02}"/>
              </a:ext>
            </a:extLst>
          </p:cNvPr>
          <p:cNvSpPr txBox="1"/>
          <p:nvPr/>
        </p:nvSpPr>
        <p:spPr>
          <a:xfrm>
            <a:off x="8181797" y="5980922"/>
            <a:ext cx="3018917" cy="369332"/>
          </a:xfrm>
          <a:prstGeom prst="rect">
            <a:avLst/>
          </a:prstGeom>
          <a:noFill/>
        </p:spPr>
        <p:txBody>
          <a:bodyPr wrap="square" rtlCol="0">
            <a:spAutoFit/>
          </a:bodyPr>
          <a:lstStyle/>
          <a:p>
            <a:r>
              <a:rPr lang="en-IN" dirty="0"/>
              <a:t>Getting data of an ID</a:t>
            </a:r>
          </a:p>
        </p:txBody>
      </p:sp>
    </p:spTree>
    <p:extLst>
      <p:ext uri="{BB962C8B-B14F-4D97-AF65-F5344CB8AC3E}">
        <p14:creationId xmlns:p14="http://schemas.microsoft.com/office/powerpoint/2010/main" val="1666042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F008D3-0B77-7792-D5AD-DBCFB92263BA}"/>
              </a:ext>
            </a:extLst>
          </p:cNvPr>
          <p:cNvSpPr>
            <a:spLocks noGrp="1"/>
          </p:cNvSpPr>
          <p:nvPr>
            <p:ph idx="1"/>
          </p:nvPr>
        </p:nvSpPr>
        <p:spPr/>
        <p:txBody>
          <a:bodyPr/>
          <a:lstStyle/>
          <a:p>
            <a:pPr marL="0" indent="0" algn="ctr">
              <a:buNone/>
            </a:pPr>
            <a:r>
              <a:rPr lang="en-IN" sz="6600" b="1" dirty="0">
                <a:latin typeface="Algerian" panose="04020705040A02060702" pitchFamily="82" charset="0"/>
                <a:cs typeface="AngsanaUPC" panose="020B0502040204020203" pitchFamily="18" charset="-34"/>
              </a:rPr>
              <a:t>Thank you</a:t>
            </a:r>
          </a:p>
          <a:p>
            <a:pPr marL="0" indent="0" algn="ctr">
              <a:buNone/>
            </a:pPr>
            <a:endParaRPr lang="en-IN" sz="6600" b="1" dirty="0">
              <a:latin typeface="Algerian" panose="04020705040A02060702" pitchFamily="82" charset="0"/>
              <a:cs typeface="AngsanaUPC" panose="020B0502040204020203" pitchFamily="18" charset="-34"/>
            </a:endParaRPr>
          </a:p>
          <a:p>
            <a:pPr marL="0" indent="0" algn="r">
              <a:buNone/>
            </a:pPr>
            <a:r>
              <a:rPr lang="en-IN" sz="1400" b="1" dirty="0">
                <a:cs typeface="AngsanaUPC" panose="020B0502040204020203" pitchFamily="18" charset="-34"/>
              </a:rPr>
              <a:t>Group 12 Members</a:t>
            </a:r>
          </a:p>
          <a:p>
            <a:pPr marL="0" indent="0">
              <a:buNone/>
            </a:pPr>
            <a:endParaRPr lang="en-IN" dirty="0"/>
          </a:p>
        </p:txBody>
      </p:sp>
    </p:spTree>
    <p:extLst>
      <p:ext uri="{BB962C8B-B14F-4D97-AF65-F5344CB8AC3E}">
        <p14:creationId xmlns:p14="http://schemas.microsoft.com/office/powerpoint/2010/main" val="486137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E8DEA-889A-582A-3411-29E394549B26}"/>
              </a:ext>
            </a:extLst>
          </p:cNvPr>
          <p:cNvSpPr>
            <a:spLocks noGrp="1"/>
          </p:cNvSpPr>
          <p:nvPr>
            <p:ph type="title"/>
          </p:nvPr>
        </p:nvSpPr>
        <p:spPr>
          <a:xfrm>
            <a:off x="1066800" y="642594"/>
            <a:ext cx="10058400" cy="980933"/>
          </a:xfrm>
        </p:spPr>
        <p:txBody>
          <a:bodyPr/>
          <a:lstStyle/>
          <a:p>
            <a:pPr algn="ctr"/>
            <a:r>
              <a:rPr lang="en-IN" dirty="0"/>
              <a:t>PROJECT DESCRIPTION:</a:t>
            </a:r>
          </a:p>
        </p:txBody>
      </p:sp>
      <p:sp>
        <p:nvSpPr>
          <p:cNvPr id="3" name="Content Placeholder 2">
            <a:extLst>
              <a:ext uri="{FF2B5EF4-FFF2-40B4-BE49-F238E27FC236}">
                <a16:creationId xmlns:a16="http://schemas.microsoft.com/office/drawing/2014/main" id="{FA8B0F83-DB50-780D-7A68-170DDF879239}"/>
              </a:ext>
            </a:extLst>
          </p:cNvPr>
          <p:cNvSpPr>
            <a:spLocks noGrp="1"/>
          </p:cNvSpPr>
          <p:nvPr>
            <p:ph idx="1"/>
          </p:nvPr>
        </p:nvSpPr>
        <p:spPr>
          <a:xfrm>
            <a:off x="1066800" y="1380931"/>
            <a:ext cx="10058400" cy="4571813"/>
          </a:xfrm>
        </p:spPr>
        <p:txBody>
          <a:bodyPr>
            <a:normAutofit/>
          </a:bodyPr>
          <a:lstStyle/>
          <a:p>
            <a:pPr marL="0" indent="0" algn="just">
              <a:buNone/>
            </a:pPr>
            <a:r>
              <a:rPr lang="en-US" sz="2000" dirty="0"/>
              <a:t>The project requires creating a sophisticated web application in Python using the Flask and Django frameworks using PyCharm in order to provide immersive visualizations of the Nifty 50 index data. The program will deliver dynamic charts, graphs, and interactive dashboards using data obtained from a web API, giving users a thorough understanding of Nifty's performance trends, sector breakdown, and historical patterns. Investors, traders, and market aficionados may easily obtain actionable insights through a user-centric interface, enabling them to make well-informed decisions. Modern visualization techniques have been used in the project to improve the accessibility of complex financial data as well as to promote better-informed investment decisions. This initiative ultimately acts as a link between data analytics and the stock market, enabling greater comprehension and strategic decision-making in</a:t>
            </a:r>
            <a:r>
              <a:rPr lang="en-IN" sz="2000" dirty="0"/>
              <a:t> the realm of Nifty50.</a:t>
            </a:r>
          </a:p>
        </p:txBody>
      </p:sp>
    </p:spTree>
    <p:extLst>
      <p:ext uri="{BB962C8B-B14F-4D97-AF65-F5344CB8AC3E}">
        <p14:creationId xmlns:p14="http://schemas.microsoft.com/office/powerpoint/2010/main" val="68968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pPr algn="ctr"/>
            <a:r>
              <a:rPr lang="en-US" dirty="0"/>
              <a:t>PROJECT TEAM MEMBERS: </a:t>
            </a:r>
          </a:p>
        </p:txBody>
      </p:sp>
      <p:sp>
        <p:nvSpPr>
          <p:cNvPr id="5" name="Content Placeholder 4">
            <a:extLst>
              <a:ext uri="{FF2B5EF4-FFF2-40B4-BE49-F238E27FC236}">
                <a16:creationId xmlns:a16="http://schemas.microsoft.com/office/drawing/2014/main" id="{7D3B5C6B-34AE-2599-240D-876AA433A804}"/>
              </a:ext>
            </a:extLst>
          </p:cNvPr>
          <p:cNvSpPr>
            <a:spLocks noGrp="1"/>
          </p:cNvSpPr>
          <p:nvPr>
            <p:ph idx="1"/>
          </p:nvPr>
        </p:nvSpPr>
        <p:spPr>
          <a:xfrm>
            <a:off x="1066800" y="1408922"/>
            <a:ext cx="10058400" cy="4543822"/>
          </a:xfrm>
        </p:spPr>
        <p:txBody>
          <a:bodyPr>
            <a:normAutofit fontScale="92500" lnSpcReduction="10000"/>
          </a:bodyPr>
          <a:lstStyle/>
          <a:p>
            <a:pPr marL="0" indent="0">
              <a:buNone/>
            </a:pPr>
            <a:r>
              <a:rPr lang="en-IN" dirty="0"/>
              <a:t>RICHARD JOSHI(DEVELOPER): had B-TECH IN COMPUTER SCIENCE and pursuing a career in the field of data analytics. </a:t>
            </a:r>
            <a:r>
              <a:rPr lang="en-US" dirty="0"/>
              <a:t>I was crucial in the development of the front-end and back-end parts of Nifty’s 50 data analysis, with the goal of providing visualizations while doing data analysis.</a:t>
            </a:r>
            <a:endParaRPr lang="en-IN" dirty="0"/>
          </a:p>
          <a:p>
            <a:pPr marL="0" indent="0">
              <a:buNone/>
            </a:pPr>
            <a:endParaRPr lang="en-IN" dirty="0"/>
          </a:p>
          <a:p>
            <a:pPr marL="0" indent="0">
              <a:buNone/>
            </a:pPr>
            <a:r>
              <a:rPr lang="en-IN" dirty="0"/>
              <a:t>VINAYAK RAMACHANDRAN(PROJECT MANAGER): had a Bachelor’s in Physics, Mathematics, and Statistics and pursuing a career in the field of sports data analysis. </a:t>
            </a:r>
            <a:r>
              <a:rPr lang="en-US" dirty="0"/>
              <a:t>In this position, I was in charge of overseeing the project's deliverables and worked closely with business analysts to produce thorough documentation for the data analytics program.</a:t>
            </a:r>
            <a:endParaRPr lang="en-IN" dirty="0"/>
          </a:p>
          <a:p>
            <a:pPr marL="0" indent="0">
              <a:buNone/>
            </a:pPr>
            <a:endParaRPr lang="en-IN" dirty="0"/>
          </a:p>
          <a:p>
            <a:pPr marL="0" indent="0">
              <a:buNone/>
            </a:pPr>
            <a:endParaRPr lang="en-IN" dirty="0"/>
          </a:p>
          <a:p>
            <a:pPr marL="0" indent="0">
              <a:buNone/>
            </a:pPr>
            <a:r>
              <a:rPr lang="en-IN" dirty="0"/>
              <a:t>ANOOP PADAMATTUMAL(BUSINESS ANALYST): had a Bachelor’s in Physics, Mathematics, and Statistics and pursuing a career in the field of sports data analysis. I have reviewed the overview of Nifty’s 50 analysis and described the software’s purpose and goals, giving a detailed explanation of chosen technologies for front-end and back-end development.</a:t>
            </a:r>
          </a:p>
          <a:p>
            <a:pPr marL="0" indent="0">
              <a:buNone/>
            </a:pPr>
            <a:endParaRPr lang="en-IN" dirty="0"/>
          </a:p>
          <a:p>
            <a:pPr marL="0" indent="0">
              <a:buNone/>
            </a:pPr>
            <a:r>
              <a:rPr lang="en-IN" dirty="0"/>
              <a:t>NAVJEET KAUR (DATA ANALYST): had a Bachelor of Science (Physics, Chemistry, and Mathematics) and experience in the Department of Posts, India. In this project, I worked on acquiring Nifty-50 data, constructing data models, and designing a database to facilitate data analytics.</a:t>
            </a:r>
          </a:p>
          <a:p>
            <a:pPr marL="0" indent="0">
              <a:buNone/>
            </a:pPr>
            <a:endParaRPr lang="en-IN" dirty="0"/>
          </a:p>
        </p:txBody>
      </p:sp>
    </p:spTree>
    <p:extLst>
      <p:ext uri="{BB962C8B-B14F-4D97-AF65-F5344CB8AC3E}">
        <p14:creationId xmlns:p14="http://schemas.microsoft.com/office/powerpoint/2010/main" val="3192257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0C863-8848-BC35-927A-94CDF0A240DA}"/>
              </a:ext>
            </a:extLst>
          </p:cNvPr>
          <p:cNvSpPr>
            <a:spLocks noGrp="1"/>
          </p:cNvSpPr>
          <p:nvPr>
            <p:ph type="title"/>
          </p:nvPr>
        </p:nvSpPr>
        <p:spPr/>
        <p:txBody>
          <a:bodyPr/>
          <a:lstStyle/>
          <a:p>
            <a:pPr algn="ctr"/>
            <a:r>
              <a:rPr lang="en-IN" dirty="0"/>
              <a:t>BUSINESS CASE:</a:t>
            </a:r>
          </a:p>
        </p:txBody>
      </p:sp>
      <p:sp>
        <p:nvSpPr>
          <p:cNvPr id="3" name="Content Placeholder 2">
            <a:extLst>
              <a:ext uri="{FF2B5EF4-FFF2-40B4-BE49-F238E27FC236}">
                <a16:creationId xmlns:a16="http://schemas.microsoft.com/office/drawing/2014/main" id="{1E554001-59D0-B28A-9C97-1C52D8CAFE15}"/>
              </a:ext>
            </a:extLst>
          </p:cNvPr>
          <p:cNvSpPr>
            <a:spLocks noGrp="1"/>
          </p:cNvSpPr>
          <p:nvPr>
            <p:ph idx="1"/>
          </p:nvPr>
        </p:nvSpPr>
        <p:spPr/>
        <p:txBody>
          <a:bodyPr/>
          <a:lstStyle/>
          <a:p>
            <a:r>
              <a:rPr lang="en-IN" dirty="0"/>
              <a:t>In this project, the company is looking to find the stock price change in India, trying to fetch the high volumes for different stocks and which stocks do have higher or lower live prices, for finding meaningful insights for investing, trading, and having a deep knowledge of Nifty’s performance trends with an API data extracted from Rapid API link provided here</a:t>
            </a:r>
            <a:r>
              <a:rPr lang="en-IN" dirty="0">
                <a:solidFill>
                  <a:schemeClr val="accent4">
                    <a:lumMod val="75000"/>
                  </a:schemeClr>
                </a:solidFill>
              </a:rPr>
              <a:t>: </a:t>
            </a:r>
            <a:r>
              <a:rPr lang="en-US" dirty="0">
                <a:solidFill>
                  <a:srgbClr val="F7B615"/>
                </a:solidFill>
                <a:hlinkClick r:id="rId2">
                  <a:extLst>
                    <a:ext uri="{A12FA001-AC4F-418D-AE19-62706E023703}">
                      <ahyp:hlinkClr xmlns:ahyp="http://schemas.microsoft.com/office/drawing/2018/hyperlinkcolor" val="tx"/>
                    </a:ext>
                  </a:extLst>
                </a:hlinkClick>
              </a:rPr>
              <a:t>Latest Stock Price API Documentation (suneetk92) | </a:t>
            </a:r>
            <a:r>
              <a:rPr lang="en-US" dirty="0" err="1">
                <a:solidFill>
                  <a:schemeClr val="accent4">
                    <a:lumMod val="75000"/>
                  </a:schemeClr>
                </a:solidFill>
                <a:hlinkClick r:id="rId2">
                  <a:extLst>
                    <a:ext uri="{A12FA001-AC4F-418D-AE19-62706E023703}">
                      <ahyp:hlinkClr xmlns:ahyp="http://schemas.microsoft.com/office/drawing/2018/hyperlinkcolor" val="tx"/>
                    </a:ext>
                  </a:extLst>
                </a:hlinkClick>
              </a:rPr>
              <a:t>RapidAPI</a:t>
            </a:r>
            <a:r>
              <a:rPr lang="en-US" dirty="0"/>
              <a:t>. </a:t>
            </a:r>
            <a:r>
              <a:rPr lang="en-IN" dirty="0"/>
              <a:t>This is the API through which we have extracted Python and MongoDB codes and used PyCharm. For fulfilling the requirements of the Business case, we have added resolutions for this, creating a MongoDB connection after extracting data from API and then storing it in the database is required to build up visualizations. Flask, JINJA2, and PyCharm are used for building the website, then sorting out and representing the visualizations required for the questions to be answered for the company to gain an overall analysis of the Nifty stock market to invest in and trade wisely after looking up to current trends. Google charts and </a:t>
            </a:r>
            <a:r>
              <a:rPr lang="en-IN" dirty="0" err="1"/>
              <a:t>Javascript</a:t>
            </a:r>
            <a:r>
              <a:rPr lang="en-IN" dirty="0"/>
              <a:t> were used to visualize the data frameworks and queries extracted in the form of bar charts, line charts and pie charts on a web portal.</a:t>
            </a:r>
          </a:p>
        </p:txBody>
      </p:sp>
    </p:spTree>
    <p:extLst>
      <p:ext uri="{BB962C8B-B14F-4D97-AF65-F5344CB8AC3E}">
        <p14:creationId xmlns:p14="http://schemas.microsoft.com/office/powerpoint/2010/main" val="256150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E57D-63BB-9C40-1A05-D16F7E6AC2DC}"/>
              </a:ext>
            </a:extLst>
          </p:cNvPr>
          <p:cNvSpPr>
            <a:spLocks noGrp="1"/>
          </p:cNvSpPr>
          <p:nvPr>
            <p:ph type="title"/>
          </p:nvPr>
        </p:nvSpPr>
        <p:spPr/>
        <p:txBody>
          <a:bodyPr/>
          <a:lstStyle/>
          <a:p>
            <a:r>
              <a:rPr lang="en-IN" dirty="0"/>
              <a:t>Tools Utilized for This Nifty Stock Market Project:</a:t>
            </a:r>
          </a:p>
        </p:txBody>
      </p:sp>
      <p:sp>
        <p:nvSpPr>
          <p:cNvPr id="3" name="Content Placeholder 2">
            <a:extLst>
              <a:ext uri="{FF2B5EF4-FFF2-40B4-BE49-F238E27FC236}">
                <a16:creationId xmlns:a16="http://schemas.microsoft.com/office/drawing/2014/main" id="{A2DEA776-CC6A-C127-81C8-8FBC47699005}"/>
              </a:ext>
            </a:extLst>
          </p:cNvPr>
          <p:cNvSpPr>
            <a:spLocks noGrp="1"/>
          </p:cNvSpPr>
          <p:nvPr>
            <p:ph idx="1"/>
          </p:nvPr>
        </p:nvSpPr>
        <p:spPr>
          <a:xfrm>
            <a:off x="1066800" y="2103119"/>
            <a:ext cx="10058400" cy="4344333"/>
          </a:xfrm>
        </p:spPr>
        <p:txBody>
          <a:bodyPr/>
          <a:lstStyle/>
          <a:p>
            <a:r>
              <a:rPr lang="en-IN" dirty="0"/>
              <a:t>Python: The primary programming language for doing the backend code, creating API requests, getting connected with MongoDB, and running the Flask web application.</a:t>
            </a:r>
          </a:p>
          <a:p>
            <a:r>
              <a:rPr lang="en-IN" dirty="0"/>
              <a:t>Flask: A micro web framework for Python used to create the web application and serve web pages.</a:t>
            </a:r>
          </a:p>
          <a:p>
            <a:r>
              <a:rPr lang="en-IN" dirty="0"/>
              <a:t>MongoDB: This is a NoSQL database used to store the retrieved data taken from the Nifty stock market API. </a:t>
            </a:r>
          </a:p>
          <a:p>
            <a:r>
              <a:rPr lang="en-IN" dirty="0"/>
              <a:t>HTML: Hypertext Markup language used to structure webpages content.</a:t>
            </a:r>
          </a:p>
          <a:p>
            <a:r>
              <a:rPr lang="en-IN" dirty="0"/>
              <a:t>Jinja2: This is an engine used to generate HTML content and display API data from Python in HTML templates.</a:t>
            </a:r>
          </a:p>
          <a:p>
            <a:r>
              <a:rPr lang="en-IN" dirty="0" err="1"/>
              <a:t>Javascript</a:t>
            </a:r>
            <a:r>
              <a:rPr lang="en-IN" dirty="0"/>
              <a:t>: This is a language used to integrate the Google Charts library and create interactive visualizations on the webpage.</a:t>
            </a:r>
          </a:p>
          <a:p>
            <a:r>
              <a:rPr lang="en-IN" dirty="0"/>
              <a:t>Google Charts: A JavaScript library for creating data visualizations, such as line charts, bar charts and pie charts, and more.</a:t>
            </a:r>
          </a:p>
          <a:p>
            <a:r>
              <a:rPr lang="en-IN" dirty="0"/>
              <a:t>PyCharm: An integrated development environment utilized for writing and running Python codes.</a:t>
            </a:r>
          </a:p>
          <a:p>
            <a:r>
              <a:rPr lang="en-IN" dirty="0"/>
              <a:t>Terminal: </a:t>
            </a:r>
            <a:r>
              <a:rPr lang="en-US" dirty="0"/>
              <a:t>Python scripts and the development server are managed via a command-line interface.</a:t>
            </a:r>
            <a:endParaRPr lang="en-IN" dirty="0"/>
          </a:p>
          <a:p>
            <a:endParaRPr lang="en-IN" dirty="0"/>
          </a:p>
          <a:p>
            <a:endParaRPr lang="en-IN" dirty="0"/>
          </a:p>
        </p:txBody>
      </p:sp>
    </p:spTree>
    <p:extLst>
      <p:ext uri="{BB962C8B-B14F-4D97-AF65-F5344CB8AC3E}">
        <p14:creationId xmlns:p14="http://schemas.microsoft.com/office/powerpoint/2010/main" val="3111340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34BEE-4BE1-4464-4802-3948E7991FB5}"/>
              </a:ext>
            </a:extLst>
          </p:cNvPr>
          <p:cNvSpPr>
            <a:spLocks noGrp="1"/>
          </p:cNvSpPr>
          <p:nvPr>
            <p:ph type="title"/>
          </p:nvPr>
        </p:nvSpPr>
        <p:spPr/>
        <p:txBody>
          <a:bodyPr/>
          <a:lstStyle/>
          <a:p>
            <a:pPr algn="ctr"/>
            <a:r>
              <a:rPr lang="en-IN" dirty="0"/>
              <a:t>Project Flow</a:t>
            </a:r>
          </a:p>
        </p:txBody>
      </p:sp>
      <p:sp>
        <p:nvSpPr>
          <p:cNvPr id="3" name="Content Placeholder 2">
            <a:extLst>
              <a:ext uri="{FF2B5EF4-FFF2-40B4-BE49-F238E27FC236}">
                <a16:creationId xmlns:a16="http://schemas.microsoft.com/office/drawing/2014/main" id="{5F7AAB9C-612A-A2F4-D943-00EAB5FE4FE0}"/>
              </a:ext>
            </a:extLst>
          </p:cNvPr>
          <p:cNvSpPr>
            <a:spLocks noGrp="1"/>
          </p:cNvSpPr>
          <p:nvPr>
            <p:ph idx="1"/>
          </p:nvPr>
        </p:nvSpPr>
        <p:spPr/>
        <p:txBody>
          <a:bodyPr/>
          <a:lstStyle/>
          <a:p>
            <a:pPr marL="342900" indent="-342900">
              <a:buFont typeface="+mj-lt"/>
              <a:buAutoNum type="arabicPeriod"/>
            </a:pPr>
            <a:r>
              <a:rPr lang="en-IN" sz="2400" dirty="0"/>
              <a:t>Fetching data from an API</a:t>
            </a:r>
          </a:p>
          <a:p>
            <a:pPr marL="342900" indent="-342900">
              <a:buFont typeface="+mj-lt"/>
              <a:buAutoNum type="arabicPeriod"/>
            </a:pPr>
            <a:r>
              <a:rPr lang="en-IN" sz="2400" dirty="0"/>
              <a:t>Storing the fetched data into MongoDB Database using Python codes</a:t>
            </a:r>
          </a:p>
          <a:p>
            <a:pPr marL="342900" indent="-342900">
              <a:buFont typeface="+mj-lt"/>
              <a:buAutoNum type="arabicPeriod"/>
            </a:pPr>
            <a:r>
              <a:rPr lang="en-IN" sz="2400" dirty="0"/>
              <a:t>Web application creation using Flask, HTML, Jinja2, and Visualization Using JavaScript and Google charts</a:t>
            </a:r>
          </a:p>
          <a:p>
            <a:pPr marL="342900" indent="-342900">
              <a:buFont typeface="+mj-lt"/>
              <a:buAutoNum type="arabicPeriod"/>
            </a:pPr>
            <a:r>
              <a:rPr lang="en-IN" sz="2400" dirty="0"/>
              <a:t>Build a custom API</a:t>
            </a:r>
          </a:p>
          <a:p>
            <a:pPr marL="0" indent="0">
              <a:buNone/>
            </a:pPr>
            <a:r>
              <a:rPr lang="en-IN" sz="2400" dirty="0"/>
              <a:t> </a:t>
            </a:r>
          </a:p>
          <a:p>
            <a:pPr marL="342900" indent="-342900">
              <a:buFont typeface="+mj-lt"/>
              <a:buAutoNum type="arabicPeriod"/>
            </a:pPr>
            <a:endParaRPr lang="en-IN" dirty="0"/>
          </a:p>
        </p:txBody>
      </p:sp>
    </p:spTree>
    <p:extLst>
      <p:ext uri="{BB962C8B-B14F-4D97-AF65-F5344CB8AC3E}">
        <p14:creationId xmlns:p14="http://schemas.microsoft.com/office/powerpoint/2010/main" val="45746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B537-A090-3D3E-BA6F-A36FE2A80DCA}"/>
              </a:ext>
            </a:extLst>
          </p:cNvPr>
          <p:cNvSpPr>
            <a:spLocks noGrp="1"/>
          </p:cNvSpPr>
          <p:nvPr>
            <p:ph type="title"/>
          </p:nvPr>
        </p:nvSpPr>
        <p:spPr/>
        <p:txBody>
          <a:bodyPr/>
          <a:lstStyle/>
          <a:p>
            <a:pPr algn="ctr"/>
            <a:r>
              <a:rPr lang="en-IN" dirty="0"/>
              <a:t>Fetching data from an API:</a:t>
            </a:r>
          </a:p>
        </p:txBody>
      </p:sp>
      <p:pic>
        <p:nvPicPr>
          <p:cNvPr id="5" name="Content Placeholder 4" descr="A computer screen shot of a program">
            <a:extLst>
              <a:ext uri="{FF2B5EF4-FFF2-40B4-BE49-F238E27FC236}">
                <a16:creationId xmlns:a16="http://schemas.microsoft.com/office/drawing/2014/main" id="{5FC7B9E8-BCC4-E79F-FE85-541603209161}"/>
              </a:ext>
            </a:extLst>
          </p:cNvPr>
          <p:cNvPicPr>
            <a:picLocks noGrp="1" noChangeAspect="1"/>
          </p:cNvPicPr>
          <p:nvPr>
            <p:ph idx="1"/>
          </p:nvPr>
        </p:nvPicPr>
        <p:blipFill>
          <a:blip r:embed="rId2"/>
          <a:stretch>
            <a:fillRect/>
          </a:stretch>
        </p:blipFill>
        <p:spPr>
          <a:xfrm>
            <a:off x="2388638" y="1898164"/>
            <a:ext cx="7787962" cy="4111968"/>
          </a:xfrm>
        </p:spPr>
      </p:pic>
    </p:spTree>
    <p:extLst>
      <p:ext uri="{BB962C8B-B14F-4D97-AF65-F5344CB8AC3E}">
        <p14:creationId xmlns:p14="http://schemas.microsoft.com/office/powerpoint/2010/main" val="320647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F2D02-7B51-1772-8949-847321141664}"/>
              </a:ext>
            </a:extLst>
          </p:cNvPr>
          <p:cNvSpPr>
            <a:spLocks noGrp="1"/>
          </p:cNvSpPr>
          <p:nvPr>
            <p:ph type="title"/>
          </p:nvPr>
        </p:nvSpPr>
        <p:spPr/>
        <p:txBody>
          <a:bodyPr/>
          <a:lstStyle/>
          <a:p>
            <a:r>
              <a:rPr lang="en-IN"/>
              <a:t>Storing the data into Mongodb database</a:t>
            </a:r>
            <a:endParaRPr lang="en-IN" dirty="0"/>
          </a:p>
        </p:txBody>
      </p:sp>
      <p:pic>
        <p:nvPicPr>
          <p:cNvPr id="5" name="Content Placeholder 4">
            <a:extLst>
              <a:ext uri="{FF2B5EF4-FFF2-40B4-BE49-F238E27FC236}">
                <a16:creationId xmlns:a16="http://schemas.microsoft.com/office/drawing/2014/main" id="{7E9DF76A-6A0D-EB5B-A632-C51544D69A4D}"/>
              </a:ext>
            </a:extLst>
          </p:cNvPr>
          <p:cNvPicPr>
            <a:picLocks noGrp="1" noChangeAspect="1"/>
          </p:cNvPicPr>
          <p:nvPr>
            <p:ph idx="1"/>
          </p:nvPr>
        </p:nvPicPr>
        <p:blipFill>
          <a:blip r:embed="rId2"/>
          <a:stretch>
            <a:fillRect/>
          </a:stretch>
        </p:blipFill>
        <p:spPr>
          <a:xfrm>
            <a:off x="1657350" y="1743076"/>
            <a:ext cx="9610725" cy="4472330"/>
          </a:xfrm>
        </p:spPr>
      </p:pic>
    </p:spTree>
    <p:extLst>
      <p:ext uri="{BB962C8B-B14F-4D97-AF65-F5344CB8AC3E}">
        <p14:creationId xmlns:p14="http://schemas.microsoft.com/office/powerpoint/2010/main" val="71725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18" name="Rectangle 17">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20" name="Rectangle 19">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22" name="Group 21">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3" name="Straight Connector 22">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1" name="Rectangle 30">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omputer screen shot of a computer code&#10;&#10;Description automatically generated">
            <a:extLst>
              <a:ext uri="{FF2B5EF4-FFF2-40B4-BE49-F238E27FC236}">
                <a16:creationId xmlns:a16="http://schemas.microsoft.com/office/drawing/2014/main" id="{FCEB627B-2229-20F9-3B9B-0970E80075F0}"/>
              </a:ext>
            </a:extLst>
          </p:cNvPr>
          <p:cNvPicPr>
            <a:picLocks noGrp="1" noChangeAspect="1"/>
          </p:cNvPicPr>
          <p:nvPr>
            <p:ph idx="1"/>
          </p:nvPr>
        </p:nvPicPr>
        <p:blipFill>
          <a:blip r:embed="rId3"/>
          <a:stretch>
            <a:fillRect/>
          </a:stretch>
        </p:blipFill>
        <p:spPr>
          <a:xfrm>
            <a:off x="371477" y="1477536"/>
            <a:ext cx="5359236" cy="1997059"/>
          </a:xfrm>
          <a:prstGeom prst="rect">
            <a:avLst/>
          </a:prstGeom>
        </p:spPr>
      </p:pic>
      <p:sp>
        <p:nvSpPr>
          <p:cNvPr id="33" name="Rectangle 32">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35" name="Rectangle 34">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bg1"/>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B9283D60-66AE-784D-5FD6-C9803B6F43B0}"/>
              </a:ext>
            </a:extLst>
          </p:cNvPr>
          <p:cNvSpPr>
            <a:spLocks noGrp="1"/>
          </p:cNvSpPr>
          <p:nvPr>
            <p:ph type="title"/>
          </p:nvPr>
        </p:nvSpPr>
        <p:spPr>
          <a:xfrm>
            <a:off x="925032" y="4519486"/>
            <a:ext cx="10366743" cy="1054907"/>
          </a:xfrm>
        </p:spPr>
        <p:txBody>
          <a:bodyPr vert="horz" lIns="91440" tIns="45720" rIns="91440" bIns="45720" rtlCol="0" anchor="ctr">
            <a:normAutofit fontScale="90000"/>
          </a:bodyPr>
          <a:lstStyle/>
          <a:p>
            <a:pPr algn="ctr">
              <a:lnSpc>
                <a:spcPct val="83000"/>
              </a:lnSpc>
            </a:pPr>
            <a:r>
              <a:rPr lang="en-US" sz="4800" cap="all" spc="-100">
                <a:solidFill>
                  <a:schemeClr val="bg1"/>
                </a:solidFill>
              </a:rPr>
              <a:t>Storing the data into Mongodb database</a:t>
            </a:r>
            <a:endParaRPr lang="en-US" sz="4800" cap="all" spc="-100" dirty="0">
              <a:solidFill>
                <a:schemeClr val="bg1"/>
              </a:solidFill>
            </a:endParaRPr>
          </a:p>
        </p:txBody>
      </p:sp>
      <p:cxnSp>
        <p:nvCxnSpPr>
          <p:cNvPr id="37" name="Straight Connector 36">
            <a:extLst>
              <a:ext uri="{FF2B5EF4-FFF2-40B4-BE49-F238E27FC236}">
                <a16:creationId xmlns:a16="http://schemas.microsoft.com/office/drawing/2014/main" id="{FEF09B21-45A0-42EE-9BDC-C4E0932EA6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52456" y="1386165"/>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A computer screen shot of a code&#10;&#10;Description automatically generated">
            <a:extLst>
              <a:ext uri="{FF2B5EF4-FFF2-40B4-BE49-F238E27FC236}">
                <a16:creationId xmlns:a16="http://schemas.microsoft.com/office/drawing/2014/main" id="{7E2F1E86-27FE-5855-3863-C6EC2F573C9D}"/>
              </a:ext>
            </a:extLst>
          </p:cNvPr>
          <p:cNvPicPr>
            <a:picLocks noChangeAspect="1"/>
          </p:cNvPicPr>
          <p:nvPr/>
        </p:nvPicPr>
        <p:blipFill>
          <a:blip r:embed="rId4"/>
          <a:stretch>
            <a:fillRect/>
          </a:stretch>
        </p:blipFill>
        <p:spPr>
          <a:xfrm>
            <a:off x="6461289" y="1477535"/>
            <a:ext cx="5415761" cy="1997059"/>
          </a:xfrm>
          <a:prstGeom prst="rect">
            <a:avLst/>
          </a:prstGeom>
        </p:spPr>
      </p:pic>
    </p:spTree>
    <p:extLst>
      <p:ext uri="{BB962C8B-B14F-4D97-AF65-F5344CB8AC3E}">
        <p14:creationId xmlns:p14="http://schemas.microsoft.com/office/powerpoint/2010/main" val="262587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3e1fd4a-cb76-4487-9a02-7b77c4f1168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9D415B815D3AE45B5CFEED2CBFBB119" ma:contentTypeVersion="12" ma:contentTypeDescription="Create a new document." ma:contentTypeScope="" ma:versionID="57ae88a61fb71c3cb65ffc32dd967f3b">
  <xsd:schema xmlns:xsd="http://www.w3.org/2001/XMLSchema" xmlns:xs="http://www.w3.org/2001/XMLSchema" xmlns:p="http://schemas.microsoft.com/office/2006/metadata/properties" xmlns:ns3="23e1fd4a-cb76-4487-9a02-7b77c4f11684" xmlns:ns4="9c89dcc1-c4b9-4bab-86e4-98d9da9ce470" targetNamespace="http://schemas.microsoft.com/office/2006/metadata/properties" ma:root="true" ma:fieldsID="7b54b8291da15dbbb693824688b4d13f" ns3:_="" ns4:_="">
    <xsd:import namespace="23e1fd4a-cb76-4487-9a02-7b77c4f11684"/>
    <xsd:import namespace="9c89dcc1-c4b9-4bab-86e4-98d9da9ce470"/>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1fd4a-cb76-4487-9a02-7b77c4f116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89dcc1-c4b9-4bab-86e4-98d9da9ce470"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6BCBFB-BBC7-42F1-95CD-058E172363A0}">
  <ds:schemaRefs>
    <ds:schemaRef ds:uri="http://www.w3.org/XML/1998/namespace"/>
    <ds:schemaRef ds:uri="23e1fd4a-cb76-4487-9a02-7b77c4f11684"/>
    <ds:schemaRef ds:uri="http://schemas.microsoft.com/office/2006/metadata/properties"/>
    <ds:schemaRef ds:uri="http://schemas.microsoft.com/office/2006/documentManagement/types"/>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9c89dcc1-c4b9-4bab-86e4-98d9da9ce470"/>
  </ds:schemaRefs>
</ds:datastoreItem>
</file>

<file path=customXml/itemProps2.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3.xml><?xml version="1.0" encoding="utf-8"?>
<ds:datastoreItem xmlns:ds="http://schemas.openxmlformats.org/officeDocument/2006/customXml" ds:itemID="{52176333-4C56-4D39-B4DF-81F9F0071B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1fd4a-cb76-4487-9a02-7b77c4f11684"/>
    <ds:schemaRef ds:uri="9c89dcc1-c4b9-4bab-86e4-98d9da9ce4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{F9557218-F637-431D-AA9F-24AC572752C1}tf11531919_win32</Template>
  <TotalTime>343</TotalTime>
  <Words>1012</Words>
  <Application>Microsoft Office PowerPoint</Application>
  <PresentationFormat>Widescreen</PresentationFormat>
  <Paragraphs>57</Paragraphs>
  <Slides>18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Algerian</vt:lpstr>
      <vt:lpstr>Arial</vt:lpstr>
      <vt:lpstr>Avenir Next LT Pro</vt:lpstr>
      <vt:lpstr>Avenir Next LT Pro Light</vt:lpstr>
      <vt:lpstr>Calibri</vt:lpstr>
      <vt:lpstr>Garamond</vt:lpstr>
      <vt:lpstr>Söhne</vt:lpstr>
      <vt:lpstr>Wingdings</vt:lpstr>
      <vt:lpstr>SavonVTI</vt:lpstr>
      <vt:lpstr> Group 12 FINAL PROJECT bdat1004 </vt:lpstr>
      <vt:lpstr>PROJECT DESCRIPTION:</vt:lpstr>
      <vt:lpstr>PROJECT TEAM MEMBERS: </vt:lpstr>
      <vt:lpstr>BUSINESS CASE:</vt:lpstr>
      <vt:lpstr>Tools Utilized for This Nifty Stock Market Project:</vt:lpstr>
      <vt:lpstr>Project Flow</vt:lpstr>
      <vt:lpstr>Fetching data from an API:</vt:lpstr>
      <vt:lpstr>Storing the data into Mongodb database</vt:lpstr>
      <vt:lpstr>Storing the data into Mongodb database</vt:lpstr>
      <vt:lpstr>Data Visualization of the stock data</vt:lpstr>
      <vt:lpstr>Line chart</vt:lpstr>
      <vt:lpstr>Bar chart</vt:lpstr>
      <vt:lpstr>Pie chart</vt:lpstr>
      <vt:lpstr>Stock data</vt:lpstr>
      <vt:lpstr>Stock data</vt:lpstr>
      <vt:lpstr>Building a custom API</vt:lpstr>
      <vt:lpstr>Getting data using the custom API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12 FINAL PROJECT bdat1004</dc:title>
  <dc:creator>Navjeet Kaur Navjeet Kaur</dc:creator>
  <cp:lastModifiedBy>simar dhammu</cp:lastModifiedBy>
  <cp:revision>10</cp:revision>
  <dcterms:created xsi:type="dcterms:W3CDTF">2023-08-18T01:54:16Z</dcterms:created>
  <dcterms:modified xsi:type="dcterms:W3CDTF">2023-08-19T02:35:12Z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0x010100E9D415B815D3AE45B5CFEED2CBFBB119</vt:lpwstr>
  </property>
</Properties>
</file>