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b="0" i="0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  <a:defRPr b="0" i="0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  <a:defRPr b="0" i="0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136469" y="640080"/>
            <a:ext cx="9313817" cy="856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  <a:defRPr b="0" i="0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04949" y="1854926"/>
            <a:ext cx="11168742" cy="434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b="0" i="0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  <a:defRPr b="0" i="0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  <a:defRPr b="0" i="0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  <a:defRPr b="0" i="0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838200" y="987424"/>
            <a:ext cx="3933825" cy="1069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5172891" y="987425"/>
            <a:ext cx="6182497" cy="48736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838200" y="987424"/>
            <a:ext cx="3933825" cy="1069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  <a:defRPr b="0" i="0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49353" y="325938"/>
            <a:ext cx="1446786" cy="379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77766"/>
            <a:ext cx="1268279" cy="81501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x="1391478" y="344557"/>
            <a:ext cx="9144000" cy="31937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chemeClr val="dk1"/>
                </a:solidFill>
              </a:rPr>
              <a:t>INVESTMENT CASE STUDY </a:t>
            </a:r>
            <a:br>
              <a:rPr b="1" i="0" lang="en-IN" sz="2800" u="none" cap="none" strike="noStrike">
                <a:solidFill>
                  <a:schemeClr val="dk1"/>
                </a:solidFill>
              </a:rPr>
            </a:br>
            <a:br>
              <a:rPr b="1" i="0" lang="en-IN" sz="2800" u="none" cap="none" strike="noStrike">
                <a:solidFill>
                  <a:schemeClr val="dk1"/>
                </a:solidFill>
              </a:rPr>
            </a:br>
            <a:r>
              <a:rPr b="1" i="0" lang="en-IN" sz="2800" u="none" cap="none" strike="noStrike">
                <a:solidFill>
                  <a:schemeClr val="dk1"/>
                </a:solidFill>
              </a:rPr>
              <a:t>SUBMISSION </a:t>
            </a:r>
            <a:endParaRPr b="1"/>
          </a:p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>
            <a:off x="388442" y="4793845"/>
            <a:ext cx="6138856" cy="15319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 name: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Naveen Bharadwaj N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404949" y="1854926"/>
            <a:ext cx="11168742" cy="4344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 Spark Investment firm to make data driven investments on different sectors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 to data transformation/cleansing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 to problem solving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methods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graphs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1136469" y="640080"/>
            <a:ext cx="9313817" cy="856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IN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136469" y="640080"/>
            <a:ext cx="9313817" cy="856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2520"/>
            </a:br>
            <a:r>
              <a:rPr lang="en-IN" sz="2720"/>
              <a:t>Approach to data transformation/cleansing</a:t>
            </a:r>
            <a:br>
              <a:rPr lang="en-IN" sz="1820"/>
            </a:br>
            <a:endParaRPr sz="2720"/>
          </a:p>
        </p:txBody>
      </p:sp>
      <p:sp>
        <p:nvSpPr>
          <p:cNvPr id="103" name="Shape 103"/>
          <p:cNvSpPr/>
          <p:nvPr/>
        </p:nvSpPr>
        <p:spPr>
          <a:xfrm>
            <a:off x="690500" y="2237413"/>
            <a:ext cx="910225" cy="1082588"/>
          </a:xfrm>
          <a:prstGeom prst="flowChartPunchedCar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/>
              <a:t>Companies</a:t>
            </a:r>
            <a:endParaRPr sz="1100"/>
          </a:p>
        </p:txBody>
      </p:sp>
      <p:sp>
        <p:nvSpPr>
          <p:cNvPr id="104" name="Shape 104"/>
          <p:cNvSpPr/>
          <p:nvPr/>
        </p:nvSpPr>
        <p:spPr>
          <a:xfrm>
            <a:off x="690500" y="4667950"/>
            <a:ext cx="910225" cy="1082575"/>
          </a:xfrm>
          <a:prstGeom prst="flowChartPunchedCar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/>
              <a:t>Rounds2</a:t>
            </a:r>
            <a:endParaRPr sz="1100"/>
          </a:p>
        </p:txBody>
      </p:sp>
      <p:sp>
        <p:nvSpPr>
          <p:cNvPr id="105" name="Shape 105"/>
          <p:cNvSpPr/>
          <p:nvPr/>
        </p:nvSpPr>
        <p:spPr>
          <a:xfrm>
            <a:off x="3983675" y="3410863"/>
            <a:ext cx="988700" cy="1255475"/>
          </a:xfrm>
          <a:prstGeom prst="flowChartPunchedCar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Master Frame</a:t>
            </a:r>
            <a:endParaRPr/>
          </a:p>
        </p:txBody>
      </p:sp>
      <p:cxnSp>
        <p:nvCxnSpPr>
          <p:cNvPr id="106" name="Shape 106"/>
          <p:cNvCxnSpPr>
            <a:stCxn id="103" idx="3"/>
            <a:endCxn id="105" idx="1"/>
          </p:cNvCxnSpPr>
          <p:nvPr/>
        </p:nvCxnSpPr>
        <p:spPr>
          <a:xfrm>
            <a:off x="1600725" y="2778706"/>
            <a:ext cx="2382900" cy="12600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Shape 107"/>
          <p:cNvCxnSpPr>
            <a:stCxn id="104" idx="3"/>
            <a:endCxn id="105" idx="1"/>
          </p:cNvCxnSpPr>
          <p:nvPr/>
        </p:nvCxnSpPr>
        <p:spPr>
          <a:xfrm flipH="1" rot="10800000">
            <a:off x="1600725" y="4038638"/>
            <a:ext cx="2382900" cy="1170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Shape 108"/>
          <p:cNvSpPr txBox="1"/>
          <p:nvPr/>
        </p:nvSpPr>
        <p:spPr>
          <a:xfrm>
            <a:off x="1726275" y="2793425"/>
            <a:ext cx="9102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/>
              <a:t>Permalink</a:t>
            </a:r>
            <a:endParaRPr sz="1100"/>
          </a:p>
        </p:txBody>
      </p:sp>
      <p:sp>
        <p:nvSpPr>
          <p:cNvPr id="109" name="Shape 109"/>
          <p:cNvSpPr txBox="1"/>
          <p:nvPr/>
        </p:nvSpPr>
        <p:spPr>
          <a:xfrm>
            <a:off x="1584975" y="5170275"/>
            <a:ext cx="9888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/>
              <a:t>Company</a:t>
            </a:r>
            <a:r>
              <a:rPr lang="en-IN" sz="1100"/>
              <a:t> Permalink</a:t>
            </a:r>
            <a:endParaRPr sz="1100"/>
          </a:p>
        </p:txBody>
      </p:sp>
      <p:sp>
        <p:nvSpPr>
          <p:cNvPr id="110" name="Shape 110"/>
          <p:cNvSpPr/>
          <p:nvPr/>
        </p:nvSpPr>
        <p:spPr>
          <a:xfrm>
            <a:off x="6187550" y="3610538"/>
            <a:ext cx="1773300" cy="856150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Decide best funding type</a:t>
            </a:r>
            <a:endParaRPr/>
          </a:p>
        </p:txBody>
      </p:sp>
      <p:cxnSp>
        <p:nvCxnSpPr>
          <p:cNvPr id="111" name="Shape 111"/>
          <p:cNvCxnSpPr>
            <a:stCxn id="105" idx="3"/>
            <a:endCxn id="110" idx="2"/>
          </p:cNvCxnSpPr>
          <p:nvPr/>
        </p:nvCxnSpPr>
        <p:spPr>
          <a:xfrm>
            <a:off x="4972375" y="4038600"/>
            <a:ext cx="13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Shape 112"/>
          <p:cNvSpPr/>
          <p:nvPr/>
        </p:nvSpPr>
        <p:spPr>
          <a:xfrm>
            <a:off x="9113325" y="3410875"/>
            <a:ext cx="988700" cy="1255475"/>
          </a:xfrm>
          <a:prstGeom prst="flowChartPunchedCar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Venture </a:t>
            </a:r>
            <a:r>
              <a:rPr lang="en-IN"/>
              <a:t>Frame</a:t>
            </a:r>
            <a:endParaRPr/>
          </a:p>
        </p:txBody>
      </p:sp>
      <p:cxnSp>
        <p:nvCxnSpPr>
          <p:cNvPr id="113" name="Shape 113"/>
          <p:cNvCxnSpPr>
            <a:stCxn id="110" idx="5"/>
            <a:endCxn id="112" idx="1"/>
          </p:cNvCxnSpPr>
          <p:nvPr/>
        </p:nvCxnSpPr>
        <p:spPr>
          <a:xfrm>
            <a:off x="7783520" y="4038613"/>
            <a:ext cx="132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1136469" y="640080"/>
            <a:ext cx="9313817" cy="856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</a:pPr>
            <a:r>
              <a:rPr b="0" i="0" lang="en-IN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methods</a:t>
            </a:r>
            <a:endParaRPr sz="4200"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04949" y="1854926"/>
            <a:ext cx="11168742" cy="4344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</a:pPr>
            <a:r>
              <a:rPr lang="en-IN" sz="1700"/>
              <a:t>Identified a dataframe of suitable Funding type</a:t>
            </a:r>
            <a:endParaRPr sz="1700"/>
          </a:p>
          <a:p>
            <a:pPr indent="-3365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IN" sz="1700"/>
              <a:t>Identify suitable funding type based on the trend seen in the merged data (master_frame)</a:t>
            </a:r>
            <a:endParaRPr sz="1700"/>
          </a:p>
          <a:p>
            <a:pPr indent="-3365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IN" sz="1700"/>
              <a:t>Filter investments only between 5 million and 15 million since that’s the limit of Spark Foundations budget</a:t>
            </a:r>
            <a:endParaRPr sz="1700"/>
          </a:p>
          <a:p>
            <a:pPr indent="-3365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IN" sz="1700"/>
              <a:t>Sort countries in descending order on total investments made</a:t>
            </a:r>
            <a:endParaRPr sz="1700"/>
          </a:p>
          <a:p>
            <a:pPr indent="-3365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IN" sz="1700"/>
              <a:t>Consider the first 3 countries for practical purposes</a:t>
            </a:r>
            <a:endParaRPr sz="1700"/>
          </a:p>
          <a:p>
            <a:pPr indent="-3365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IN" sz="1700"/>
              <a:t>Identify the sector that the company belongs to in the master frame</a:t>
            </a:r>
            <a:endParaRPr sz="1700"/>
          </a:p>
          <a:p>
            <a:pPr indent="-3365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IN" sz="1700"/>
              <a:t>Use the mapping data available</a:t>
            </a:r>
            <a:endParaRPr sz="1700"/>
          </a:p>
          <a:p>
            <a:pPr indent="-3365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IN" sz="1700"/>
              <a:t>Impute the missing values with “Blank” in the mapping sheet to maintain uniformity</a:t>
            </a:r>
            <a:endParaRPr sz="1700"/>
          </a:p>
          <a:p>
            <a:pPr indent="-3365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IN" sz="1700"/>
              <a:t>Associate</a:t>
            </a:r>
            <a:r>
              <a:rPr lang="en-IN" sz="1700"/>
              <a:t> the primary sector to its respective Main Sector in the newly merged data</a:t>
            </a:r>
            <a:endParaRPr sz="1700"/>
          </a:p>
          <a:p>
            <a:pPr indent="-3365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IN" sz="1700"/>
              <a:t>Identify the sectors in the top 3 countries where the highest investments are being made</a:t>
            </a:r>
            <a:endParaRPr sz="1700"/>
          </a:p>
          <a:p>
            <a:pPr indent="-3365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IN" sz="1700"/>
              <a:t>Use the information : Total money raised by Main Sector in Top 3 countries</a:t>
            </a:r>
            <a:endParaRPr sz="1700"/>
          </a:p>
          <a:p>
            <a:pPr indent="-3365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IN" sz="1700"/>
              <a:t>Finally Identify the company in each sector of each country that’s been getting maximum funding to guide Spark Foundations to invest their funds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404949" y="1854926"/>
            <a:ext cx="11168742" cy="4344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Fraction of total investments                                                             Average amount of investment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1136469" y="640080"/>
            <a:ext cx="9313817" cy="856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IN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graphs : Plot 1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919" y="2439138"/>
            <a:ext cx="5304284" cy="3330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6619" y="2727436"/>
            <a:ext cx="493395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404949" y="1854926"/>
            <a:ext cx="11168742" cy="4344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plot showing the top 9 countries against the total amount of investments on Venture Type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1136469" y="640080"/>
            <a:ext cx="9313817" cy="856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Plot 2</a:t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9960" y="2416062"/>
            <a:ext cx="6727065" cy="4249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332965" y="1442802"/>
            <a:ext cx="11168742" cy="4344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plot showing investment sectors in Top 3 countries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Shape 140"/>
          <p:cNvSpPr txBox="1"/>
          <p:nvPr>
            <p:ph type="title"/>
          </p:nvPr>
        </p:nvSpPr>
        <p:spPr>
          <a:xfrm>
            <a:off x="1136469" y="640080"/>
            <a:ext cx="9313817" cy="856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Plot 3</a:t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0" l="3271" r="0" t="0"/>
          <a:stretch/>
        </p:blipFill>
        <p:spPr>
          <a:xfrm>
            <a:off x="1893194" y="1819275"/>
            <a:ext cx="7766834" cy="5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