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6/6/2011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6/6/2011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6/6/2011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6/6/2011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developer.android.com/reference/android/provider/ContactsContract.RawContacts.html" TargetMode="External"/><Relationship Id="rId2" Type="http://schemas.openxmlformats.org/officeDocument/2006/relationships/hyperlink" Target="http://developer.android.com/reference/android/provider/ContactsContract.Dat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ndroid.com/reference/android/provider/ContactsContract.Groups.html" TargetMode="External"/><Relationship Id="rId2" Type="http://schemas.openxmlformats.org/officeDocument/2006/relationships/hyperlink" Target="http://developer.android.com/reference/android/provider/ContactsContract.Contacts.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provider/ContactsContract.PhoneLookup.html" TargetMode="External"/><Relationship Id="rId4" Type="http://schemas.openxmlformats.org/officeDocument/2006/relationships/hyperlink" Target="http://developer.android.com/reference/android/provider/ContactsContract.StatusUpdates.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296362"/>
          </a:xfrm>
        </p:spPr>
        <p:txBody>
          <a:bodyPr/>
          <a:lstStyle/>
          <a:p>
            <a:pPr algn="ctr"/>
            <a:r>
              <a:rPr lang="en-US" dirty="0" smtClean="0">
                <a:solidFill>
                  <a:srgbClr val="92D050"/>
                </a:solidFill>
              </a:rPr>
              <a:t>ANDROID APPLICATIONS</a:t>
            </a:r>
            <a:endParaRPr lang="en-US" dirty="0">
              <a:solidFill>
                <a:srgbClr val="92D050"/>
              </a:solidFill>
            </a:endParaRPr>
          </a:p>
        </p:txBody>
      </p:sp>
      <p:sp>
        <p:nvSpPr>
          <p:cNvPr id="3" name="Subtitle 2"/>
          <p:cNvSpPr>
            <a:spLocks noGrp="1"/>
          </p:cNvSpPr>
          <p:nvPr>
            <p:ph type="subTitle" idx="1"/>
          </p:nvPr>
        </p:nvSpPr>
        <p:spPr>
          <a:xfrm>
            <a:off x="1219200" y="4191000"/>
            <a:ext cx="7772400" cy="1199704"/>
          </a:xfrm>
        </p:spPr>
        <p:txBody>
          <a:bodyPr>
            <a:normAutofit fontScale="92500" lnSpcReduction="20000"/>
          </a:bodyPr>
          <a:lstStyle/>
          <a:p>
            <a:pPr algn="ctr"/>
            <a:r>
              <a:rPr lang="en-US" dirty="0" smtClean="0"/>
              <a:t>				     By:</a:t>
            </a:r>
          </a:p>
          <a:p>
            <a:r>
              <a:rPr lang="en-US" b="1" dirty="0" err="1" smtClean="0"/>
              <a:t>Navjot</a:t>
            </a:r>
            <a:r>
              <a:rPr lang="en-US" b="1" dirty="0" smtClean="0"/>
              <a:t> Singh</a:t>
            </a:r>
          </a:p>
          <a:p>
            <a:pPr algn="ctr"/>
            <a:r>
              <a:rPr lang="en-US" b="1" dirty="0" smtClean="0"/>
              <a:t>					       10703066</a:t>
            </a:r>
            <a:endParaRPr lang="en-US" b="1" dirty="0"/>
          </a:p>
        </p:txBody>
      </p:sp>
      <p:pic>
        <p:nvPicPr>
          <p:cNvPr id="3074" name="Picture 2"/>
          <p:cNvPicPr>
            <a:picLocks noChangeAspect="1" noChangeArrowheads="1"/>
          </p:cNvPicPr>
          <p:nvPr/>
        </p:nvPicPr>
        <p:blipFill>
          <a:blip r:embed="rId2"/>
          <a:srcRect/>
          <a:stretch>
            <a:fillRect/>
          </a:stretch>
        </p:blipFill>
        <p:spPr bwMode="auto">
          <a:xfrm>
            <a:off x="1981200" y="152400"/>
            <a:ext cx="5238750" cy="1819275"/>
          </a:xfrm>
          <a:prstGeom prst="rect">
            <a:avLst/>
          </a:prstGeom>
          <a:noFill/>
          <a:ln w="9525">
            <a:noFill/>
            <a:miter lim="800000"/>
            <a:headEnd/>
            <a:tailEnd/>
          </a:ln>
          <a:effectLst/>
        </p:spPr>
      </p:pic>
      <p:sp>
        <p:nvSpPr>
          <p:cNvPr id="5" name="TextBox 4"/>
          <p:cNvSpPr txBox="1"/>
          <p:nvPr/>
        </p:nvSpPr>
        <p:spPr>
          <a:xfrm>
            <a:off x="3352800" y="3352800"/>
            <a:ext cx="2435283" cy="707886"/>
          </a:xfrm>
          <a:prstGeom prst="rect">
            <a:avLst/>
          </a:prstGeom>
          <a:noFill/>
        </p:spPr>
        <p:txBody>
          <a:bodyPr wrap="none" rtlCol="0">
            <a:spAutoFit/>
          </a:bodyPr>
          <a:lstStyle/>
          <a:p>
            <a:pPr algn="ctr"/>
            <a:r>
              <a:rPr lang="en-US" sz="2000" dirty="0" smtClean="0">
                <a:solidFill>
                  <a:srgbClr val="92D050"/>
                </a:solidFill>
              </a:rPr>
              <a:t>Project</a:t>
            </a:r>
          </a:p>
          <a:p>
            <a:pPr algn="ctr"/>
            <a:r>
              <a:rPr lang="en-US" sz="2000" dirty="0" smtClean="0">
                <a:solidFill>
                  <a:srgbClr val="92D050"/>
                </a:solidFill>
              </a:rPr>
              <a:t>Semester Training</a:t>
            </a:r>
            <a:endParaRPr lang="en-US" sz="2000" dirty="0">
              <a:solidFill>
                <a:srgbClr val="92D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b="1" dirty="0" err="1" smtClean="0"/>
              <a:t>SQLite</a:t>
            </a:r>
            <a:r>
              <a:rPr lang="en-US" b="1" dirty="0" smtClean="0"/>
              <a:t> </a:t>
            </a:r>
          </a:p>
          <a:p>
            <a:pPr lvl="1"/>
            <a:r>
              <a:rPr lang="en-US" dirty="0" smtClean="0"/>
              <a:t>for structured data storage.</a:t>
            </a:r>
          </a:p>
          <a:p>
            <a:r>
              <a:rPr lang="en-US" b="1" dirty="0" smtClean="0"/>
              <a:t>Media support </a:t>
            </a:r>
          </a:p>
          <a:p>
            <a:pPr lvl="1"/>
            <a:r>
              <a:rPr lang="en-US" dirty="0" smtClean="0"/>
              <a:t>for common audio, video, and still image formats (MPEG4,H.264, MP3, AAC, AMR, JPG, PNG, GIF)</a:t>
            </a:r>
          </a:p>
          <a:p>
            <a:r>
              <a:rPr lang="en-US" b="1" dirty="0" smtClean="0"/>
              <a:t>GSM Telephony</a:t>
            </a:r>
            <a:r>
              <a:rPr lang="en-US" dirty="0" smtClean="0"/>
              <a:t> (hardware dependent)</a:t>
            </a:r>
          </a:p>
          <a:p>
            <a:r>
              <a:rPr lang="en-US" b="1" dirty="0" smtClean="0"/>
              <a:t>Bluetooth, EDGE, 3G, and Wi-Fi </a:t>
            </a:r>
            <a:r>
              <a:rPr lang="en-US" dirty="0" smtClean="0"/>
              <a:t>(hardware dependent)</a:t>
            </a:r>
          </a:p>
          <a:p>
            <a:r>
              <a:rPr lang="en-US" b="1" dirty="0" smtClean="0"/>
              <a:t>Camera, GPS, compass, and accelerometer </a:t>
            </a:r>
            <a:r>
              <a:rPr lang="en-US" dirty="0" smtClean="0"/>
              <a:t>(hardware dependent)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ANDROID SOFTWARE STACK</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1447800"/>
            <a:ext cx="7315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US" b="1" dirty="0" smtClean="0"/>
              <a:t>Linux Kernel: </a:t>
            </a:r>
            <a:r>
              <a:rPr lang="en-US" dirty="0" smtClean="0"/>
              <a:t>Core services including</a:t>
            </a:r>
          </a:p>
          <a:p>
            <a:endParaRPr lang="en-US" dirty="0" smtClean="0"/>
          </a:p>
          <a:p>
            <a:pPr lvl="1"/>
            <a:r>
              <a:rPr lang="en-US" dirty="0" smtClean="0"/>
              <a:t>Hardware drivers</a:t>
            </a:r>
          </a:p>
          <a:p>
            <a:pPr lvl="1"/>
            <a:r>
              <a:rPr lang="en-US" dirty="0" smtClean="0"/>
              <a:t>process and memory management</a:t>
            </a:r>
          </a:p>
          <a:p>
            <a:pPr lvl="1"/>
            <a:r>
              <a:rPr lang="en-US" dirty="0" smtClean="0"/>
              <a:t>Security</a:t>
            </a:r>
          </a:p>
          <a:p>
            <a:pPr lvl="1"/>
            <a:r>
              <a:rPr lang="en-US" dirty="0" smtClean="0"/>
              <a:t>Network</a:t>
            </a:r>
          </a:p>
          <a:p>
            <a:pPr lvl="1"/>
            <a:r>
              <a:rPr lang="en-US" dirty="0" smtClean="0"/>
              <a:t>Power management</a:t>
            </a:r>
          </a:p>
          <a:p>
            <a:pPr lvl="1"/>
            <a:r>
              <a:rPr lang="en-US" dirty="0" smtClean="0"/>
              <a:t>Abstraction layer between the hardware and the remainder of the stack.</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b="1" dirty="0" smtClean="0"/>
              <a:t>Libraries</a:t>
            </a:r>
          </a:p>
          <a:p>
            <a:pPr lvl="1"/>
            <a:r>
              <a:rPr lang="en-US" sz="2800" dirty="0" smtClean="0">
                <a:latin typeface="Times New Roman" pitchFamily="18" charset="0"/>
                <a:cs typeface="Times New Roman" pitchFamily="18" charset="0"/>
              </a:rPr>
              <a:t>C/C++ core libraries</a:t>
            </a:r>
          </a:p>
          <a:p>
            <a:pPr lvl="1"/>
            <a:r>
              <a:rPr lang="en-US" sz="2800" dirty="0" smtClean="0">
                <a:latin typeface="Times New Roman" pitchFamily="18" charset="0"/>
                <a:cs typeface="Times New Roman" pitchFamily="18" charset="0"/>
              </a:rPr>
              <a:t>Media library </a:t>
            </a:r>
          </a:p>
          <a:p>
            <a:pPr lvl="1"/>
            <a:r>
              <a:rPr lang="en-US" sz="2800" dirty="0" smtClean="0">
                <a:latin typeface="Times New Roman" pitchFamily="18" charset="0"/>
                <a:cs typeface="Times New Roman" pitchFamily="18" charset="0"/>
              </a:rPr>
              <a:t>Surface manager </a:t>
            </a:r>
          </a:p>
          <a:p>
            <a:pPr lvl="1"/>
            <a:r>
              <a:rPr lang="en-US" sz="2800" dirty="0" smtClean="0">
                <a:latin typeface="Times New Roman" pitchFamily="18" charset="0"/>
                <a:cs typeface="Times New Roman" pitchFamily="18" charset="0"/>
              </a:rPr>
              <a:t>Graphics libraries(SGL and OpenGL for 2D and 3D graphics)</a:t>
            </a:r>
          </a:p>
          <a:p>
            <a:pPr lvl="1"/>
            <a:r>
              <a:rPr lang="en-US" sz="2800" dirty="0" err="1" smtClean="0">
                <a:latin typeface="Times New Roman" pitchFamily="18" charset="0"/>
                <a:cs typeface="Times New Roman" pitchFamily="18" charset="0"/>
              </a:rPr>
              <a:t>SQLite</a:t>
            </a:r>
            <a:r>
              <a:rPr lang="en-US" sz="2800" dirty="0" smtClean="0">
                <a:latin typeface="Times New Roman" pitchFamily="18" charset="0"/>
                <a:cs typeface="Times New Roman" pitchFamily="18" charset="0"/>
              </a:rPr>
              <a:t> for native database support</a:t>
            </a:r>
          </a:p>
          <a:p>
            <a:pPr lvl="1"/>
            <a:r>
              <a:rPr lang="en-US" sz="2800" dirty="0" smtClean="0">
                <a:latin typeface="Times New Roman" pitchFamily="18" charset="0"/>
                <a:cs typeface="Times New Roman" pitchFamily="18" charset="0"/>
              </a:rPr>
              <a:t>SSL and </a:t>
            </a:r>
            <a:r>
              <a:rPr lang="en-US" sz="2800" dirty="0" err="1" smtClean="0">
                <a:latin typeface="Times New Roman" pitchFamily="18" charset="0"/>
                <a:cs typeface="Times New Roman" pitchFamily="18" charset="0"/>
              </a:rPr>
              <a:t>WebKit</a:t>
            </a:r>
            <a:r>
              <a:rPr lang="en-US" sz="2800" dirty="0" smtClean="0">
                <a:latin typeface="Times New Roman" pitchFamily="18" charset="0"/>
                <a:cs typeface="Times New Roman" pitchFamily="18" charset="0"/>
              </a:rPr>
              <a:t> for integrated web browser and Internet security.</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b="1" dirty="0" smtClean="0"/>
              <a:t>Android Run Time</a:t>
            </a:r>
          </a:p>
          <a:p>
            <a:pPr lvl="1"/>
            <a:r>
              <a:rPr lang="en-US" b="1" dirty="0" smtClean="0"/>
              <a:t>Core Libraries - </a:t>
            </a:r>
            <a:r>
              <a:rPr lang="en-US" dirty="0" smtClean="0"/>
              <a:t>Android includes a set of core libraries that provides most of the functionality available in the core libraries of the Java programming language.</a:t>
            </a:r>
          </a:p>
          <a:p>
            <a:pPr lvl="1"/>
            <a:endParaRPr lang="en-US" b="1" dirty="0" smtClean="0"/>
          </a:p>
          <a:p>
            <a:pPr lvl="1"/>
            <a:r>
              <a:rPr lang="en-US" b="1" dirty="0" err="1" smtClean="0"/>
              <a:t>Dalvik</a:t>
            </a:r>
            <a:r>
              <a:rPr lang="en-US" b="1" dirty="0" smtClean="0"/>
              <a:t> Virtual Machine - </a:t>
            </a:r>
            <a:r>
              <a:rPr lang="en-US" dirty="0" smtClean="0"/>
              <a:t>Every Android application runs in its own process, with its own instance of the </a:t>
            </a:r>
            <a:r>
              <a:rPr lang="en-US" dirty="0" err="1" smtClean="0"/>
              <a:t>Dalvik</a:t>
            </a:r>
            <a:r>
              <a:rPr lang="en-US" dirty="0" smtClean="0"/>
              <a:t> virtual machine. </a:t>
            </a:r>
          </a:p>
          <a:p>
            <a:pPr lvl="1"/>
            <a:r>
              <a:rPr lang="en-US" dirty="0" smtClean="0"/>
              <a:t>Device can run multiple VMs efficiently. </a:t>
            </a:r>
          </a:p>
          <a:p>
            <a:pPr lvl="1"/>
            <a:r>
              <a:rPr lang="en-US" dirty="0" smtClean="0"/>
              <a:t>The </a:t>
            </a:r>
            <a:r>
              <a:rPr lang="en-US" dirty="0" err="1" smtClean="0"/>
              <a:t>Dalvik</a:t>
            </a:r>
            <a:r>
              <a:rPr lang="en-US" dirty="0" smtClean="0"/>
              <a:t> VM executes files in the </a:t>
            </a:r>
            <a:r>
              <a:rPr lang="en-US" dirty="0" err="1" smtClean="0"/>
              <a:t>Dalvik</a:t>
            </a:r>
            <a:r>
              <a:rPr lang="en-US" dirty="0" smtClean="0"/>
              <a:t> Executable (.</a:t>
            </a:r>
            <a:r>
              <a:rPr lang="en-US" dirty="0" err="1" smtClean="0"/>
              <a:t>dex</a:t>
            </a:r>
            <a:r>
              <a:rPr lang="en-US" dirty="0" smtClean="0"/>
              <a:t>) format which is optimized for minimal memory footprint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r>
              <a:rPr lang="en-US" b="1" dirty="0" smtClean="0"/>
              <a:t>Application Framework</a:t>
            </a:r>
          </a:p>
          <a:p>
            <a:endParaRPr lang="en-US" b="1" dirty="0" smtClean="0"/>
          </a:p>
          <a:p>
            <a:pPr lvl="1"/>
            <a:r>
              <a:rPr lang="en-US" dirty="0" smtClean="0"/>
              <a:t>provides the classes used to create Android applications</a:t>
            </a:r>
          </a:p>
          <a:p>
            <a:pPr lvl="1"/>
            <a:endParaRPr lang="en-US" dirty="0" smtClean="0"/>
          </a:p>
          <a:p>
            <a:pPr lvl="1"/>
            <a:r>
              <a:rPr lang="en-US" dirty="0" smtClean="0"/>
              <a:t>provides a generic abstraction for hardware access </a:t>
            </a:r>
          </a:p>
          <a:p>
            <a:pPr lvl="1"/>
            <a:endParaRPr lang="en-US" dirty="0" smtClean="0"/>
          </a:p>
          <a:p>
            <a:pPr lvl="1"/>
            <a:r>
              <a:rPr lang="en-US" dirty="0" smtClean="0"/>
              <a:t>manages the user interface and application resources.</a:t>
            </a:r>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ACTIVITY</a:t>
            </a:r>
          </a:p>
          <a:p>
            <a:pPr lvl="1"/>
            <a:r>
              <a:rPr lang="en-US" sz="2800" dirty="0" smtClean="0">
                <a:latin typeface="Times New Roman" pitchFamily="18" charset="0"/>
                <a:cs typeface="Times New Roman" pitchFamily="18" charset="0"/>
              </a:rPr>
              <a:t>An </a:t>
            </a:r>
            <a:r>
              <a:rPr lang="en-US" sz="2800" i="1" dirty="0" smtClean="0">
                <a:latin typeface="Times New Roman" pitchFamily="18" charset="0"/>
                <a:cs typeface="Times New Roman" pitchFamily="18" charset="0"/>
              </a:rPr>
              <a:t>activity </a:t>
            </a:r>
            <a:r>
              <a:rPr lang="en-US" sz="2800" dirty="0" smtClean="0">
                <a:latin typeface="Times New Roman" pitchFamily="18" charset="0"/>
                <a:cs typeface="Times New Roman" pitchFamily="18" charset="0"/>
              </a:rPr>
              <a:t>usually presents a </a:t>
            </a:r>
            <a:r>
              <a:rPr lang="en-US" sz="2800" i="1" dirty="0" smtClean="0">
                <a:latin typeface="Times New Roman" pitchFamily="18" charset="0"/>
                <a:cs typeface="Times New Roman" pitchFamily="18" charset="0"/>
              </a:rPr>
              <a:t>single visual user interface </a:t>
            </a:r>
            <a:r>
              <a:rPr lang="en-US" sz="2800" dirty="0" smtClean="0">
                <a:latin typeface="Times New Roman" pitchFamily="18" charset="0"/>
                <a:cs typeface="Times New Roman" pitchFamily="18" charset="0"/>
              </a:rPr>
              <a:t>from which a number of actions could be performed.</a:t>
            </a:r>
          </a:p>
          <a:p>
            <a:pPr lvl="1"/>
            <a:r>
              <a:rPr lang="en-US" sz="2800" dirty="0" smtClean="0">
                <a:latin typeface="Times New Roman" pitchFamily="18" charset="0"/>
                <a:cs typeface="Times New Roman" pitchFamily="18" charset="0"/>
              </a:rPr>
              <a:t>Typically, </a:t>
            </a:r>
            <a:r>
              <a:rPr lang="en-US" sz="2800" i="1" dirty="0" smtClean="0">
                <a:latin typeface="Times New Roman" pitchFamily="18" charset="0"/>
                <a:cs typeface="Times New Roman" pitchFamily="18" charset="0"/>
              </a:rPr>
              <a:t>one of the activities is marked as the main.</a:t>
            </a:r>
          </a:p>
          <a:p>
            <a:pPr lvl="1"/>
            <a:r>
              <a:rPr lang="en-US" sz="2800" i="1" dirty="0" smtClean="0">
                <a:latin typeface="Times New Roman" pitchFamily="18" charset="0"/>
                <a:cs typeface="Times New Roman" pitchFamily="18" charset="0"/>
              </a:rPr>
              <a:t>One activity can call another activity through intents.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a:xfrm>
            <a:off x="0" y="274638"/>
            <a:ext cx="9144000" cy="1143000"/>
          </a:xfrm>
        </p:spPr>
        <p:txBody>
          <a:bodyPr>
            <a:normAutofit/>
          </a:bodyPr>
          <a:lstStyle/>
          <a:p>
            <a:pPr algn="ctr"/>
            <a:r>
              <a:rPr lang="en-US" dirty="0" smtClean="0"/>
              <a:t>Android Application Components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410200"/>
          </a:xfrm>
        </p:spPr>
        <p:txBody>
          <a:bodyPr>
            <a:normAutofit/>
          </a:bodyPr>
          <a:lstStyle/>
          <a:p>
            <a:r>
              <a:rPr lang="en-US" sz="2400" b="1" dirty="0" smtClean="0"/>
              <a:t>SERVICE</a:t>
            </a:r>
            <a:endParaRPr lang="en-US" sz="2400" i="1" dirty="0" smtClean="0"/>
          </a:p>
          <a:p>
            <a:pPr lvl="1"/>
            <a:r>
              <a:rPr lang="en-US" sz="2400" dirty="0" smtClean="0"/>
              <a:t>A service doesn't have a visual user interface, but rather runs in the background for an indefinite period of time.</a:t>
            </a:r>
          </a:p>
          <a:p>
            <a:pPr lvl="1"/>
            <a:endParaRPr lang="en-US" sz="2400" i="1" dirty="0" smtClean="0"/>
          </a:p>
          <a:p>
            <a:r>
              <a:rPr lang="en-US" sz="2400" b="1" dirty="0" smtClean="0"/>
              <a:t>BROACAST RECEIVER</a:t>
            </a:r>
          </a:p>
          <a:p>
            <a:pPr lvl="1"/>
            <a:r>
              <a:rPr lang="en-US" sz="2400" dirty="0" smtClean="0"/>
              <a:t>A broadcast receiver is a component that does nothing but receives and reacts to broadcast announcements.</a:t>
            </a:r>
          </a:p>
          <a:p>
            <a:pPr lvl="1"/>
            <a:r>
              <a:rPr lang="en-US" sz="2400" dirty="0" smtClean="0"/>
              <a:t>No user interface.</a:t>
            </a:r>
          </a:p>
          <a:p>
            <a:pPr lvl="1"/>
            <a:endParaRPr lang="en-US" sz="2400" i="1" dirty="0" smtClean="0"/>
          </a:p>
          <a:p>
            <a:r>
              <a:rPr lang="en-US" sz="2800" dirty="0" smtClean="0"/>
              <a:t>We can start any activity or perform an action in services and receivers.</a:t>
            </a:r>
          </a:p>
          <a:p>
            <a:pPr lvl="1">
              <a:buNone/>
            </a:pPr>
            <a:endParaRPr lang="en-US" sz="2400" i="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r>
              <a:rPr lang="en-US" b="1" dirty="0" smtClean="0"/>
              <a:t>CONTENT PROVIDERS</a:t>
            </a:r>
          </a:p>
          <a:p>
            <a:endParaRPr lang="en-US" dirty="0" smtClean="0"/>
          </a:p>
          <a:p>
            <a:pPr lvl="1"/>
            <a:r>
              <a:rPr lang="en-US" dirty="0" smtClean="0"/>
              <a:t>A </a:t>
            </a:r>
            <a:r>
              <a:rPr lang="en-US" i="1" dirty="0" smtClean="0"/>
              <a:t>content provider </a:t>
            </a:r>
            <a:r>
              <a:rPr lang="en-US" dirty="0" smtClean="0"/>
              <a:t>makes a specific set of the application's data available to other applications</a:t>
            </a:r>
            <a:r>
              <a:rPr lang="en-US" dirty="0" smtClean="0"/>
              <a:t>.</a:t>
            </a:r>
          </a:p>
          <a:p>
            <a:pPr lvl="1"/>
            <a:endParaRPr lang="en-US" dirty="0" smtClean="0"/>
          </a:p>
          <a:p>
            <a:pPr lvl="1"/>
            <a:r>
              <a:rPr lang="en-US" dirty="0" smtClean="0"/>
              <a:t>data usually stored in the file system, or in an </a:t>
            </a:r>
            <a:r>
              <a:rPr lang="en-US" dirty="0" err="1" smtClean="0"/>
              <a:t>SQLite</a:t>
            </a:r>
            <a:r>
              <a:rPr lang="en-US" dirty="0" smtClean="0"/>
              <a:t> database.</a:t>
            </a:r>
          </a:p>
          <a:p>
            <a:pPr lvl="1"/>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Activity Stack</a:t>
            </a:r>
            <a:endParaRPr lang="en-US" dirty="0"/>
          </a:p>
        </p:txBody>
      </p:sp>
      <p:pic>
        <p:nvPicPr>
          <p:cNvPr id="3074" name="Picture 1"/>
          <p:cNvPicPr>
            <a:picLocks noChangeAspect="1" noChangeArrowheads="1"/>
          </p:cNvPicPr>
          <p:nvPr/>
        </p:nvPicPr>
        <p:blipFill>
          <a:blip r:embed="rId2"/>
          <a:srcRect/>
          <a:stretch>
            <a:fillRect/>
          </a:stretch>
        </p:blipFill>
        <p:spPr bwMode="auto">
          <a:xfrm>
            <a:off x="990600" y="1371600"/>
            <a:ext cx="7239000" cy="5486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1"/>
            <a:ext cx="8229600" cy="4876800"/>
          </a:xfrm>
        </p:spPr>
        <p:txBody>
          <a:bodyPr/>
          <a:lstStyle/>
          <a:p>
            <a:pPr>
              <a:buNone/>
            </a:pPr>
            <a:r>
              <a:rPr lang="en-US" dirty="0" smtClean="0"/>
              <a:t>Under the guidance of </a:t>
            </a:r>
          </a:p>
          <a:p>
            <a:endParaRPr lang="en-US" dirty="0" smtClean="0"/>
          </a:p>
          <a:p>
            <a:r>
              <a:rPr lang="en-US" b="1" dirty="0" smtClean="0"/>
              <a:t>Mr. Vijay </a:t>
            </a:r>
            <a:r>
              <a:rPr lang="en-US" b="1" dirty="0" err="1" smtClean="0"/>
              <a:t>Solanki</a:t>
            </a:r>
            <a:r>
              <a:rPr lang="en-US" dirty="0" smtClean="0"/>
              <a:t>, Chief Engineer, Samsung SEL, </a:t>
            </a:r>
            <a:r>
              <a:rPr lang="en-US" dirty="0" err="1" smtClean="0"/>
              <a:t>Noida</a:t>
            </a:r>
            <a:r>
              <a:rPr lang="en-US" dirty="0" smtClean="0"/>
              <a:t>.</a:t>
            </a:r>
          </a:p>
          <a:p>
            <a:endParaRPr lang="en-US" dirty="0" smtClean="0"/>
          </a:p>
          <a:p>
            <a:r>
              <a:rPr lang="en-US" b="1" dirty="0" smtClean="0"/>
              <a:t>Prof. Anil </a:t>
            </a:r>
            <a:r>
              <a:rPr lang="en-US" b="1" dirty="0" err="1" smtClean="0"/>
              <a:t>Vashisht</a:t>
            </a:r>
            <a:r>
              <a:rPr lang="en-US" dirty="0" smtClean="0"/>
              <a:t>, </a:t>
            </a:r>
            <a:r>
              <a:rPr lang="en-US" dirty="0" err="1" smtClean="0"/>
              <a:t>Thapar</a:t>
            </a:r>
            <a:r>
              <a:rPr lang="en-US" dirty="0" smtClean="0"/>
              <a:t> University.</a:t>
            </a:r>
            <a:endParaRPr lang="en-US" dirty="0"/>
          </a:p>
        </p:txBody>
      </p:sp>
      <p:sp>
        <p:nvSpPr>
          <p:cNvPr id="3" name="Title 2"/>
          <p:cNvSpPr>
            <a:spLocks noGrp="1"/>
          </p:cNvSpPr>
          <p:nvPr>
            <p:ph type="title"/>
          </p:nvPr>
        </p:nvSpPr>
        <p:spPr>
          <a:xfrm>
            <a:off x="228600" y="274638"/>
            <a:ext cx="8686800" cy="1143000"/>
          </a:xfrm>
        </p:spPr>
        <p:txBody>
          <a:bodyPr>
            <a:normAutofit/>
          </a:bodyPr>
          <a:lstStyle/>
          <a:p>
            <a:pPr algn="ctr"/>
            <a:r>
              <a:rPr lang="en-US" sz="2800" dirty="0" smtClean="0"/>
              <a:t>At Samsung Software Engineering Lab</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05400" y="0"/>
            <a:ext cx="4038600" cy="1143000"/>
          </a:xfrm>
        </p:spPr>
        <p:txBody>
          <a:bodyPr>
            <a:normAutofit/>
          </a:bodyPr>
          <a:lstStyle/>
          <a:p>
            <a:pPr algn="ctr"/>
            <a:r>
              <a:rPr lang="en-US" sz="2800" dirty="0" smtClean="0"/>
              <a:t>Activity Life Cycle</a:t>
            </a:r>
            <a:endParaRPr lang="en-US" sz="2800" dirty="0"/>
          </a:p>
        </p:txBody>
      </p:sp>
      <p:pic>
        <p:nvPicPr>
          <p:cNvPr id="4098" name="Picture 1" descr="State diagram for an Android Activity Lifecycle."/>
          <p:cNvPicPr>
            <a:picLocks noChangeAspect="1" noChangeArrowheads="1"/>
          </p:cNvPicPr>
          <p:nvPr/>
        </p:nvPicPr>
        <p:blipFill>
          <a:blip r:embed="rId2"/>
          <a:srcRect/>
          <a:stretch>
            <a:fillRect/>
          </a:stretch>
        </p:blipFill>
        <p:spPr bwMode="auto">
          <a:xfrm>
            <a:off x="1219200" y="0"/>
            <a:ext cx="6781800" cy="7010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lnSpcReduction="10000"/>
          </a:bodyPr>
          <a:lstStyle/>
          <a:p>
            <a:pPr>
              <a:buNone/>
            </a:pPr>
            <a:endParaRPr lang="en-US" dirty="0" smtClean="0"/>
          </a:p>
          <a:p>
            <a:pPr lvl="0"/>
            <a:r>
              <a:rPr lang="en-US" dirty="0" smtClean="0"/>
              <a:t>Student Information</a:t>
            </a:r>
          </a:p>
          <a:p>
            <a:pPr lvl="0"/>
            <a:endParaRPr lang="en-US" dirty="0" smtClean="0"/>
          </a:p>
          <a:p>
            <a:pPr lvl="0"/>
            <a:r>
              <a:rPr lang="en-US" dirty="0" smtClean="0"/>
              <a:t>Contact Tracker</a:t>
            </a:r>
          </a:p>
          <a:p>
            <a:pPr lvl="0"/>
            <a:endParaRPr lang="en-US" dirty="0" smtClean="0"/>
          </a:p>
          <a:p>
            <a:pPr lvl="0"/>
            <a:r>
              <a:rPr lang="en-US" dirty="0" smtClean="0"/>
              <a:t>Demo Application for Notifications</a:t>
            </a:r>
          </a:p>
          <a:p>
            <a:pPr lvl="0"/>
            <a:endParaRPr lang="en-US" dirty="0" smtClean="0"/>
          </a:p>
          <a:p>
            <a:pPr lvl="0"/>
            <a:r>
              <a:rPr lang="en-US" dirty="0" smtClean="0"/>
              <a:t>Demo Application for Gestures</a:t>
            </a:r>
          </a:p>
          <a:p>
            <a:pPr lvl="0"/>
            <a:endParaRPr lang="en-US" dirty="0" smtClean="0"/>
          </a:p>
          <a:p>
            <a:pPr lvl="0"/>
            <a:r>
              <a:rPr lang="en-US" dirty="0" smtClean="0"/>
              <a:t>“Recent Applications” for T Mobile’s </a:t>
            </a:r>
            <a:r>
              <a:rPr lang="en-US" dirty="0" err="1" smtClean="0"/>
              <a:t>SideKick</a:t>
            </a:r>
            <a:r>
              <a:rPr lang="en-US" dirty="0" smtClean="0"/>
              <a:t> Device.</a:t>
            </a:r>
          </a:p>
          <a:p>
            <a:endParaRPr lang="en-US" dirty="0"/>
          </a:p>
        </p:txBody>
      </p:sp>
      <p:sp>
        <p:nvSpPr>
          <p:cNvPr id="3" name="Title 2"/>
          <p:cNvSpPr>
            <a:spLocks noGrp="1"/>
          </p:cNvSpPr>
          <p:nvPr>
            <p:ph type="title"/>
          </p:nvPr>
        </p:nvSpPr>
        <p:spPr/>
        <p:txBody>
          <a:bodyPr>
            <a:normAutofit/>
          </a:bodyPr>
          <a:lstStyle/>
          <a:p>
            <a:pPr algn="ctr"/>
            <a:r>
              <a:rPr lang="en-US" dirty="0" smtClean="0"/>
              <a:t>APPLICATIONS DEVELOPED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Insert, modify, delete and search a student’s information from an </a:t>
            </a:r>
            <a:r>
              <a:rPr lang="en-US" dirty="0" err="1" smtClean="0"/>
              <a:t>SQLite</a:t>
            </a:r>
            <a:r>
              <a:rPr lang="en-US" dirty="0" smtClean="0"/>
              <a:t> database.</a:t>
            </a:r>
          </a:p>
          <a:p>
            <a:endParaRPr lang="en-US" dirty="0" smtClean="0"/>
          </a:p>
          <a:p>
            <a:r>
              <a:rPr lang="en-US" dirty="0" smtClean="0"/>
              <a:t>Instant search based on:</a:t>
            </a:r>
          </a:p>
          <a:p>
            <a:pPr lvl="1"/>
            <a:r>
              <a:rPr lang="en-US" dirty="0" smtClean="0"/>
              <a:t>Name or email id</a:t>
            </a:r>
          </a:p>
          <a:p>
            <a:pPr lvl="1"/>
            <a:r>
              <a:rPr lang="en-US" dirty="0" smtClean="0"/>
              <a:t>Degree</a:t>
            </a:r>
          </a:p>
          <a:p>
            <a:pPr lvl="1"/>
            <a:r>
              <a:rPr lang="en-US" dirty="0" smtClean="0"/>
              <a:t>Specialization</a:t>
            </a:r>
          </a:p>
          <a:p>
            <a:endParaRPr lang="en-US" dirty="0"/>
          </a:p>
        </p:txBody>
      </p:sp>
      <p:sp>
        <p:nvSpPr>
          <p:cNvPr id="3" name="Title 2"/>
          <p:cNvSpPr>
            <a:spLocks noGrp="1"/>
          </p:cNvSpPr>
          <p:nvPr>
            <p:ph type="title"/>
          </p:nvPr>
        </p:nvSpPr>
        <p:spPr/>
        <p:txBody>
          <a:bodyPr/>
          <a:lstStyle/>
          <a:p>
            <a:pPr algn="ctr"/>
            <a:r>
              <a:rPr lang="en-US" dirty="0" smtClean="0"/>
              <a:t>STUDENT INFORMATION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05200" y="1371600"/>
            <a:ext cx="5638800" cy="5486400"/>
          </a:xfrm>
        </p:spPr>
        <p:txBody>
          <a:bodyPr/>
          <a:lstStyle/>
          <a:p>
            <a:r>
              <a:rPr lang="en-US" dirty="0" smtClean="0"/>
              <a:t>Custom </a:t>
            </a:r>
            <a:r>
              <a:rPr lang="en-US" dirty="0" err="1" smtClean="0"/>
              <a:t>SQLite</a:t>
            </a:r>
            <a:r>
              <a:rPr lang="en-US" dirty="0" smtClean="0"/>
              <a:t> Database</a:t>
            </a:r>
          </a:p>
          <a:p>
            <a:endParaRPr lang="en-US" dirty="0" smtClean="0"/>
          </a:p>
          <a:p>
            <a:r>
              <a:rPr lang="en-US" dirty="0" smtClean="0"/>
              <a:t>Custom List View</a:t>
            </a:r>
          </a:p>
          <a:p>
            <a:endParaRPr lang="en-US" dirty="0" smtClean="0"/>
          </a:p>
          <a:p>
            <a:r>
              <a:rPr lang="en-US" dirty="0" smtClean="0"/>
              <a:t>Custom Adapter </a:t>
            </a:r>
          </a:p>
          <a:p>
            <a:pPr lvl="1"/>
            <a:r>
              <a:rPr lang="en-US" dirty="0" smtClean="0"/>
              <a:t>To provide data to list view</a:t>
            </a:r>
          </a:p>
          <a:p>
            <a:pPr lvl="1"/>
            <a:endParaRPr lang="en-US" dirty="0" smtClean="0"/>
          </a:p>
          <a:p>
            <a:r>
              <a:rPr lang="en-US" dirty="0" smtClean="0"/>
              <a:t>Array Lists</a:t>
            </a:r>
          </a:p>
          <a:p>
            <a:pPr lvl="1"/>
            <a:r>
              <a:rPr lang="en-US" dirty="0" smtClean="0"/>
              <a:t>For instant searching</a:t>
            </a:r>
          </a:p>
          <a:p>
            <a:endParaRPr lang="en-US" dirty="0" smtClean="0"/>
          </a:p>
          <a:p>
            <a:r>
              <a:rPr lang="en-US" dirty="0" smtClean="0"/>
              <a:t>Spinners</a:t>
            </a:r>
          </a:p>
        </p:txBody>
      </p:sp>
      <p:sp>
        <p:nvSpPr>
          <p:cNvPr id="3" name="Title 2"/>
          <p:cNvSpPr>
            <a:spLocks noGrp="1"/>
          </p:cNvSpPr>
          <p:nvPr>
            <p:ph type="title"/>
          </p:nvPr>
        </p:nvSpPr>
        <p:spPr>
          <a:xfrm>
            <a:off x="457200" y="0"/>
            <a:ext cx="8229600" cy="914400"/>
          </a:xfrm>
        </p:spPr>
        <p:txBody>
          <a:bodyPr/>
          <a:lstStyle/>
          <a:p>
            <a:pPr algn="ctr"/>
            <a:r>
              <a:rPr lang="en-US" dirty="0" smtClean="0"/>
              <a:t>Flow through Snap-Shots</a:t>
            </a:r>
            <a:endParaRPr lang="en-US" dirty="0"/>
          </a:p>
        </p:txBody>
      </p:sp>
      <p:pic>
        <p:nvPicPr>
          <p:cNvPr id="5122" name="Picture 2" descr="main_page"/>
          <p:cNvPicPr>
            <a:picLocks noChangeAspect="1" noChangeArrowheads="1"/>
          </p:cNvPicPr>
          <p:nvPr/>
        </p:nvPicPr>
        <p:blipFill>
          <a:blip r:embed="rId2"/>
          <a:srcRect/>
          <a:stretch>
            <a:fillRect/>
          </a:stretch>
        </p:blipFill>
        <p:spPr bwMode="auto">
          <a:xfrm>
            <a:off x="0" y="990600"/>
            <a:ext cx="371012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81800" y="0"/>
            <a:ext cx="2362200" cy="1143000"/>
          </a:xfrm>
        </p:spPr>
        <p:txBody>
          <a:bodyPr>
            <a:normAutofit/>
          </a:bodyPr>
          <a:lstStyle/>
          <a:p>
            <a:r>
              <a:rPr lang="en-US" sz="2800" dirty="0" smtClean="0"/>
              <a:t>Menu Items</a:t>
            </a:r>
            <a:endParaRPr lang="en-US" sz="2800" dirty="0"/>
          </a:p>
        </p:txBody>
      </p:sp>
      <p:pic>
        <p:nvPicPr>
          <p:cNvPr id="6146" name="Picture 2" descr="menu_start"/>
          <p:cNvPicPr>
            <a:picLocks noChangeAspect="1" noChangeArrowheads="1"/>
          </p:cNvPicPr>
          <p:nvPr/>
        </p:nvPicPr>
        <p:blipFill>
          <a:blip r:embed="rId2"/>
          <a:srcRect/>
          <a:stretch>
            <a:fillRect/>
          </a:stretch>
        </p:blipFill>
        <p:spPr bwMode="auto">
          <a:xfrm>
            <a:off x="2362200" y="0"/>
            <a:ext cx="4343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3600" y="0"/>
            <a:ext cx="3200400" cy="1143000"/>
          </a:xfrm>
        </p:spPr>
        <p:txBody>
          <a:bodyPr>
            <a:normAutofit/>
          </a:bodyPr>
          <a:lstStyle/>
          <a:p>
            <a:pPr algn="ctr"/>
            <a:r>
              <a:rPr lang="en-US" sz="2800" dirty="0" smtClean="0"/>
              <a:t>Search by name</a:t>
            </a:r>
            <a:endParaRPr lang="en-US" sz="2800" dirty="0"/>
          </a:p>
        </p:txBody>
      </p:sp>
      <p:pic>
        <p:nvPicPr>
          <p:cNvPr id="7170" name="Picture 2" descr="search_name"/>
          <p:cNvPicPr>
            <a:picLocks noChangeAspect="1" noChangeArrowheads="1"/>
          </p:cNvPicPr>
          <p:nvPr/>
        </p:nvPicPr>
        <p:blipFill>
          <a:blip r:embed="rId2"/>
          <a:srcRect/>
          <a:stretch>
            <a:fillRect/>
          </a:stretch>
        </p:blipFill>
        <p:spPr bwMode="auto">
          <a:xfrm>
            <a:off x="1828800" y="0"/>
            <a:ext cx="426234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57800" y="0"/>
            <a:ext cx="3886200" cy="1143000"/>
          </a:xfrm>
        </p:spPr>
        <p:txBody>
          <a:bodyPr>
            <a:normAutofit/>
          </a:bodyPr>
          <a:lstStyle/>
          <a:p>
            <a:pPr algn="ctr"/>
            <a:r>
              <a:rPr lang="en-US" sz="2800" dirty="0" smtClean="0"/>
              <a:t>Search by email Id</a:t>
            </a:r>
            <a:endParaRPr lang="en-US" sz="2800" dirty="0"/>
          </a:p>
        </p:txBody>
      </p:sp>
      <p:pic>
        <p:nvPicPr>
          <p:cNvPr id="8194" name="Picture 2" descr="search_email"/>
          <p:cNvPicPr>
            <a:picLocks noChangeAspect="1" noChangeArrowheads="1"/>
          </p:cNvPicPr>
          <p:nvPr/>
        </p:nvPicPr>
        <p:blipFill>
          <a:blip r:embed="rId2"/>
          <a:srcRect/>
          <a:stretch>
            <a:fillRect/>
          </a:stretch>
        </p:blipFill>
        <p:spPr bwMode="auto">
          <a:xfrm>
            <a:off x="1219200" y="0"/>
            <a:ext cx="424594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19800" y="0"/>
            <a:ext cx="3124200" cy="1143000"/>
          </a:xfrm>
        </p:spPr>
        <p:txBody>
          <a:bodyPr>
            <a:normAutofit/>
          </a:bodyPr>
          <a:lstStyle/>
          <a:p>
            <a:pPr algn="ctr"/>
            <a:r>
              <a:rPr lang="en-US" sz="2800" dirty="0" smtClean="0"/>
              <a:t>Add Student</a:t>
            </a:r>
            <a:endParaRPr lang="en-US" sz="2800" dirty="0"/>
          </a:p>
        </p:txBody>
      </p:sp>
      <p:pic>
        <p:nvPicPr>
          <p:cNvPr id="9218" name="Picture 2" descr="add_student"/>
          <p:cNvPicPr>
            <a:picLocks noChangeAspect="1" noChangeArrowheads="1"/>
          </p:cNvPicPr>
          <p:nvPr/>
        </p:nvPicPr>
        <p:blipFill>
          <a:blip r:embed="rId2"/>
          <a:srcRect/>
          <a:stretch>
            <a:fillRect/>
          </a:stretch>
        </p:blipFill>
        <p:spPr bwMode="auto">
          <a:xfrm>
            <a:off x="1905000" y="0"/>
            <a:ext cx="4038600" cy="68784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3200" y="0"/>
            <a:ext cx="2590800" cy="1143000"/>
          </a:xfrm>
        </p:spPr>
        <p:txBody>
          <a:bodyPr>
            <a:normAutofit/>
          </a:bodyPr>
          <a:lstStyle/>
          <a:p>
            <a:pPr algn="ctr"/>
            <a:r>
              <a:rPr lang="en-US" sz="2800" dirty="0" smtClean="0"/>
              <a:t>Edit Student</a:t>
            </a:r>
            <a:endParaRPr lang="en-US" sz="2800" dirty="0"/>
          </a:p>
        </p:txBody>
      </p:sp>
      <p:pic>
        <p:nvPicPr>
          <p:cNvPr id="10242" name="Picture 2" descr="Edit"/>
          <p:cNvPicPr>
            <a:picLocks noChangeAspect="1" noChangeArrowheads="1"/>
          </p:cNvPicPr>
          <p:nvPr/>
        </p:nvPicPr>
        <p:blipFill>
          <a:blip r:embed="rId2"/>
          <a:srcRect/>
          <a:stretch>
            <a:fillRect/>
          </a:stretch>
        </p:blipFill>
        <p:spPr bwMode="auto">
          <a:xfrm>
            <a:off x="2362200" y="0"/>
            <a:ext cx="4047219" cy="6858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3600" y="0"/>
            <a:ext cx="3200400" cy="1143000"/>
          </a:xfrm>
        </p:spPr>
        <p:txBody>
          <a:bodyPr>
            <a:normAutofit/>
          </a:bodyPr>
          <a:lstStyle/>
          <a:p>
            <a:pPr algn="ctr"/>
            <a:r>
              <a:rPr lang="en-US" sz="2800" dirty="0" smtClean="0"/>
              <a:t>Delete Students</a:t>
            </a:r>
            <a:endParaRPr lang="en-US" sz="2800" dirty="0"/>
          </a:p>
        </p:txBody>
      </p:sp>
      <p:pic>
        <p:nvPicPr>
          <p:cNvPr id="11266" name="Picture 2" descr="delete"/>
          <p:cNvPicPr>
            <a:picLocks noChangeAspect="1" noChangeArrowheads="1"/>
          </p:cNvPicPr>
          <p:nvPr/>
        </p:nvPicPr>
        <p:blipFill>
          <a:blip r:embed="rId2"/>
          <a:srcRect/>
          <a:stretch>
            <a:fillRect/>
          </a:stretch>
        </p:blipFill>
        <p:spPr bwMode="auto">
          <a:xfrm>
            <a:off x="1371600" y="0"/>
            <a:ext cx="4609664"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077200" cy="4648200"/>
          </a:xfrm>
        </p:spPr>
        <p:txBody>
          <a:bodyPr/>
          <a:lstStyle/>
          <a:p>
            <a:r>
              <a:rPr lang="en-US" dirty="0" smtClean="0"/>
              <a:t>Samsung has three Software development </a:t>
            </a:r>
            <a:r>
              <a:rPr lang="en-US" dirty="0" err="1" smtClean="0"/>
              <a:t>centres</a:t>
            </a:r>
            <a:r>
              <a:rPr lang="en-US" dirty="0" smtClean="0"/>
              <a:t> </a:t>
            </a:r>
          </a:p>
          <a:p>
            <a:endParaRPr lang="en-US" dirty="0" smtClean="0"/>
          </a:p>
          <a:p>
            <a:pPr lvl="0"/>
            <a:r>
              <a:rPr lang="en-US" dirty="0" smtClean="0"/>
              <a:t>Samsung Electronics Lab (SEL),</a:t>
            </a:r>
            <a:r>
              <a:rPr lang="en-US" dirty="0" err="1" smtClean="0"/>
              <a:t>Noida</a:t>
            </a:r>
            <a:r>
              <a:rPr lang="en-US" dirty="0" smtClean="0"/>
              <a:t> </a:t>
            </a:r>
          </a:p>
          <a:p>
            <a:pPr lvl="0"/>
            <a:endParaRPr lang="en-US" dirty="0" smtClean="0"/>
          </a:p>
          <a:p>
            <a:pPr lvl="0"/>
            <a:r>
              <a:rPr lang="en-US" dirty="0" smtClean="0"/>
              <a:t>Samsung India Software Centre (SISC) ,</a:t>
            </a:r>
            <a:r>
              <a:rPr lang="en-US" dirty="0" err="1" smtClean="0"/>
              <a:t>Noida</a:t>
            </a:r>
            <a:endParaRPr lang="en-US" dirty="0" smtClean="0"/>
          </a:p>
          <a:p>
            <a:pPr lvl="0"/>
            <a:endParaRPr lang="en-US" dirty="0" smtClean="0"/>
          </a:p>
          <a:p>
            <a:pPr lvl="0"/>
            <a:r>
              <a:rPr lang="en-US" dirty="0" smtClean="0"/>
              <a:t>Samsung India Software operations unit (SISO) , Bangalore </a:t>
            </a:r>
          </a:p>
          <a:p>
            <a:endParaRPr lang="en-US" dirty="0"/>
          </a:p>
        </p:txBody>
      </p:sp>
      <p:pic>
        <p:nvPicPr>
          <p:cNvPr id="1026" name="Picture 1"/>
          <p:cNvPicPr>
            <a:picLocks noChangeAspect="1" noChangeArrowheads="1"/>
          </p:cNvPicPr>
          <p:nvPr/>
        </p:nvPicPr>
        <p:blipFill>
          <a:blip r:embed="rId2"/>
          <a:srcRect/>
          <a:stretch>
            <a:fillRect/>
          </a:stretch>
        </p:blipFill>
        <p:spPr bwMode="auto">
          <a:xfrm>
            <a:off x="3352800" y="228600"/>
            <a:ext cx="2790229"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Contact Tracker is an Android application that provides the following features:</a:t>
            </a:r>
          </a:p>
          <a:p>
            <a:pPr lvl="0"/>
            <a:r>
              <a:rPr lang="en-US" dirty="0" smtClean="0"/>
              <a:t>Option for calling a contact</a:t>
            </a:r>
          </a:p>
          <a:p>
            <a:pPr lvl="0"/>
            <a:r>
              <a:rPr lang="en-US" dirty="0" smtClean="0"/>
              <a:t>Maintaining Call and SMS log</a:t>
            </a:r>
          </a:p>
          <a:p>
            <a:pPr lvl="0"/>
            <a:r>
              <a:rPr lang="en-US" dirty="0" smtClean="0"/>
              <a:t>Sending a message to a contact</a:t>
            </a:r>
          </a:p>
          <a:p>
            <a:pPr lvl="0"/>
            <a:r>
              <a:rPr lang="en-US" dirty="0" smtClean="0"/>
              <a:t>Fetching a contact from default Contact List</a:t>
            </a:r>
          </a:p>
          <a:p>
            <a:endParaRPr lang="en-US" dirty="0"/>
          </a:p>
        </p:txBody>
      </p:sp>
      <p:sp>
        <p:nvSpPr>
          <p:cNvPr id="3" name="Title 2"/>
          <p:cNvSpPr>
            <a:spLocks noGrp="1"/>
          </p:cNvSpPr>
          <p:nvPr>
            <p:ph type="title"/>
          </p:nvPr>
        </p:nvSpPr>
        <p:spPr/>
        <p:txBody>
          <a:bodyPr/>
          <a:lstStyle/>
          <a:p>
            <a:pPr algn="ctr"/>
            <a:r>
              <a:rPr lang="en-US" dirty="0" smtClean="0"/>
              <a:t>Contact Tracker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lstStyle/>
          <a:p>
            <a:r>
              <a:rPr lang="en-US" dirty="0" smtClean="0"/>
              <a:t>Extensible database of contact-related information</a:t>
            </a:r>
          </a:p>
          <a:p>
            <a:r>
              <a:rPr lang="en-US" dirty="0" smtClean="0"/>
              <a:t>Contract between the contacts provider and applications.</a:t>
            </a:r>
          </a:p>
          <a:p>
            <a:r>
              <a:rPr lang="en-US" dirty="0" smtClean="0"/>
              <a:t>Tables:</a:t>
            </a:r>
          </a:p>
          <a:p>
            <a:pPr lvl="1"/>
            <a:r>
              <a:rPr lang="en-US" dirty="0" smtClean="0"/>
              <a:t>A row in the </a:t>
            </a:r>
            <a:r>
              <a:rPr lang="en-US" u="sng" dirty="0" err="1" smtClean="0">
                <a:hlinkClick r:id="rId2"/>
              </a:rPr>
              <a:t>ContactsContract.Data</a:t>
            </a:r>
            <a:r>
              <a:rPr lang="en-US" dirty="0" smtClean="0"/>
              <a:t> table can store any kind of personal data, such as a phone number or email addresses. </a:t>
            </a:r>
          </a:p>
          <a:p>
            <a:pPr lvl="1"/>
            <a:r>
              <a:rPr lang="en-US" dirty="0" smtClean="0"/>
              <a:t>A row in the </a:t>
            </a:r>
            <a:r>
              <a:rPr lang="en-US" u="sng" dirty="0" err="1" smtClean="0">
                <a:hlinkClick r:id="rId3"/>
              </a:rPr>
              <a:t>ContactsContract.RawContacts</a:t>
            </a:r>
            <a:r>
              <a:rPr lang="en-US" dirty="0" smtClean="0"/>
              <a:t> table represents a set of data describing a person and associated with a single account </a:t>
            </a:r>
          </a:p>
          <a:p>
            <a:endParaRPr lang="en-US" dirty="0"/>
          </a:p>
        </p:txBody>
      </p:sp>
      <p:sp>
        <p:nvSpPr>
          <p:cNvPr id="3" name="Title 2"/>
          <p:cNvSpPr>
            <a:spLocks noGrp="1"/>
          </p:cNvSpPr>
          <p:nvPr>
            <p:ph type="title"/>
          </p:nvPr>
        </p:nvSpPr>
        <p:spPr/>
        <p:txBody>
          <a:bodyPr>
            <a:normAutofit/>
          </a:bodyPr>
          <a:lstStyle/>
          <a:p>
            <a:pPr algn="ctr"/>
            <a:r>
              <a:rPr lang="en-US" dirty="0" err="1" smtClean="0"/>
              <a:t>ContactsContract</a:t>
            </a:r>
            <a:r>
              <a:rPr lang="en-US" dirty="0" smtClean="0"/>
              <a:t> API</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pPr lvl="1"/>
            <a:r>
              <a:rPr lang="en-US" dirty="0" smtClean="0"/>
              <a:t>A row in the </a:t>
            </a:r>
            <a:r>
              <a:rPr lang="en-US" u="sng" dirty="0" err="1" smtClean="0">
                <a:hlinkClick r:id="rId2"/>
              </a:rPr>
              <a:t>ContactsContract.Contacts</a:t>
            </a:r>
            <a:r>
              <a:rPr lang="en-US" dirty="0" smtClean="0"/>
              <a:t> table represents an aggregate of one or more </a:t>
            </a:r>
            <a:r>
              <a:rPr lang="en-US" dirty="0" err="1" smtClean="0"/>
              <a:t>RawContacts</a:t>
            </a:r>
            <a:r>
              <a:rPr lang="en-US" dirty="0" smtClean="0"/>
              <a:t> presumably describing the same person. </a:t>
            </a:r>
          </a:p>
          <a:p>
            <a:pPr lvl="1"/>
            <a:endParaRPr lang="en-US" dirty="0" smtClean="0"/>
          </a:p>
          <a:p>
            <a:pPr lvl="1"/>
            <a:r>
              <a:rPr lang="en-US" u="sng" dirty="0" err="1" smtClean="0">
                <a:hlinkClick r:id="rId3"/>
              </a:rPr>
              <a:t>ContactsContract.Groups</a:t>
            </a:r>
            <a:r>
              <a:rPr lang="en-US" dirty="0" smtClean="0"/>
              <a:t>, which contains information about raw contact groups such as Gmail contact groups. </a:t>
            </a:r>
          </a:p>
          <a:p>
            <a:pPr lvl="1"/>
            <a:endParaRPr lang="en-US" dirty="0" smtClean="0"/>
          </a:p>
          <a:p>
            <a:pPr lvl="1"/>
            <a:r>
              <a:rPr lang="en-US" u="sng" dirty="0" err="1" smtClean="0">
                <a:hlinkClick r:id="rId4"/>
              </a:rPr>
              <a:t>ContactsContract.StatusUpdates</a:t>
            </a:r>
            <a:r>
              <a:rPr lang="en-US" dirty="0" smtClean="0"/>
              <a:t>, which contains social status updates including IM availability.</a:t>
            </a:r>
          </a:p>
          <a:p>
            <a:pPr lvl="1"/>
            <a:endParaRPr lang="en-US" dirty="0" smtClean="0"/>
          </a:p>
          <a:p>
            <a:pPr lvl="1"/>
            <a:r>
              <a:rPr lang="en-US" u="sng" dirty="0" err="1" smtClean="0">
                <a:hlinkClick r:id="rId5"/>
              </a:rPr>
              <a:t>ContactsContract.PhoneLookup</a:t>
            </a:r>
            <a:r>
              <a:rPr lang="en-US" dirty="0" smtClean="0"/>
              <a:t>, which is used for quick caller-ID lookup</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67400" y="0"/>
            <a:ext cx="3276600" cy="1143000"/>
          </a:xfrm>
        </p:spPr>
        <p:txBody>
          <a:bodyPr>
            <a:normAutofit/>
          </a:bodyPr>
          <a:lstStyle/>
          <a:p>
            <a:pPr algn="ctr"/>
            <a:r>
              <a:rPr lang="en-US" sz="2800" dirty="0" smtClean="0"/>
              <a:t>Main Activity</a:t>
            </a:r>
            <a:endParaRPr lang="en-US" sz="2800" dirty="0"/>
          </a:p>
        </p:txBody>
      </p:sp>
      <p:pic>
        <p:nvPicPr>
          <p:cNvPr id="12290" name="Picture 3" descr="C:\Documents and Settings\User\Desktop\mainScreen.png"/>
          <p:cNvPicPr>
            <a:picLocks noChangeAspect="1" noChangeArrowheads="1"/>
          </p:cNvPicPr>
          <p:nvPr/>
        </p:nvPicPr>
        <p:blipFill>
          <a:blip r:embed="rId2"/>
          <a:srcRect/>
          <a:stretch>
            <a:fillRect/>
          </a:stretch>
        </p:blipFill>
        <p:spPr bwMode="auto">
          <a:xfrm>
            <a:off x="1905000" y="0"/>
            <a:ext cx="4267200" cy="6837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ontacts"/>
          <p:cNvPicPr>
            <a:picLocks noChangeAspect="1" noChangeArrowheads="1"/>
          </p:cNvPicPr>
          <p:nvPr/>
        </p:nvPicPr>
        <p:blipFill>
          <a:blip r:embed="rId2"/>
          <a:srcRect/>
          <a:stretch>
            <a:fillRect/>
          </a:stretch>
        </p:blipFill>
        <p:spPr bwMode="auto">
          <a:xfrm>
            <a:off x="304800" y="0"/>
            <a:ext cx="3923124" cy="6858000"/>
          </a:xfrm>
          <a:prstGeom prst="rect">
            <a:avLst/>
          </a:prstGeom>
          <a:noFill/>
          <a:ln w="9525">
            <a:noFill/>
            <a:miter lim="800000"/>
            <a:headEnd/>
            <a:tailEnd/>
          </a:ln>
        </p:spPr>
      </p:pic>
      <p:pic>
        <p:nvPicPr>
          <p:cNvPr id="13315" name="Picture 3" descr="After Clicking Contact"/>
          <p:cNvPicPr>
            <a:picLocks noChangeAspect="1" noChangeArrowheads="1"/>
          </p:cNvPicPr>
          <p:nvPr/>
        </p:nvPicPr>
        <p:blipFill>
          <a:blip r:embed="rId3"/>
          <a:srcRect/>
          <a:stretch>
            <a:fillRect/>
          </a:stretch>
        </p:blipFill>
        <p:spPr bwMode="auto">
          <a:xfrm>
            <a:off x="4572000" y="0"/>
            <a:ext cx="3962400" cy="683129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4267200" cy="1143000"/>
          </a:xfrm>
        </p:spPr>
        <p:txBody>
          <a:bodyPr>
            <a:normAutofit/>
          </a:bodyPr>
          <a:lstStyle/>
          <a:p>
            <a:pPr algn="ctr"/>
            <a:r>
              <a:rPr lang="en-US" sz="2800" dirty="0" smtClean="0"/>
              <a:t>Calling and messaging</a:t>
            </a:r>
            <a:endParaRPr lang="en-US" sz="2800" dirty="0"/>
          </a:p>
        </p:txBody>
      </p:sp>
      <p:pic>
        <p:nvPicPr>
          <p:cNvPr id="14338" name="Picture 2" descr="Call"/>
          <p:cNvPicPr>
            <a:picLocks noChangeAspect="1" noChangeArrowheads="1"/>
          </p:cNvPicPr>
          <p:nvPr/>
        </p:nvPicPr>
        <p:blipFill>
          <a:blip r:embed="rId2"/>
          <a:srcRect/>
          <a:stretch>
            <a:fillRect/>
          </a:stretch>
        </p:blipFill>
        <p:spPr bwMode="auto">
          <a:xfrm>
            <a:off x="1" y="990600"/>
            <a:ext cx="3915672" cy="5867399"/>
          </a:xfrm>
          <a:prstGeom prst="rect">
            <a:avLst/>
          </a:prstGeom>
          <a:noFill/>
          <a:ln w="9525">
            <a:noFill/>
            <a:miter lim="800000"/>
            <a:headEnd/>
            <a:tailEnd/>
          </a:ln>
        </p:spPr>
      </p:pic>
      <p:pic>
        <p:nvPicPr>
          <p:cNvPr id="14339" name="Picture 3" descr="Msg"/>
          <p:cNvPicPr>
            <a:picLocks noChangeAspect="1" noChangeArrowheads="1"/>
          </p:cNvPicPr>
          <p:nvPr/>
        </p:nvPicPr>
        <p:blipFill>
          <a:blip r:embed="rId3"/>
          <a:srcRect/>
          <a:stretch>
            <a:fillRect/>
          </a:stretch>
        </p:blipFill>
        <p:spPr bwMode="auto">
          <a:xfrm>
            <a:off x="4648200" y="990601"/>
            <a:ext cx="3795978" cy="5867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pPr algn="ctr"/>
            <a:r>
              <a:rPr lang="en-US" sz="2800" dirty="0" smtClean="0"/>
              <a:t>Call and Message Logs</a:t>
            </a:r>
            <a:endParaRPr lang="en-US" sz="2800" dirty="0"/>
          </a:p>
        </p:txBody>
      </p:sp>
      <p:pic>
        <p:nvPicPr>
          <p:cNvPr id="15362" name="Picture 2" descr="Call_Log"/>
          <p:cNvPicPr>
            <a:picLocks noChangeAspect="1" noChangeArrowheads="1"/>
          </p:cNvPicPr>
          <p:nvPr/>
        </p:nvPicPr>
        <p:blipFill>
          <a:blip r:embed="rId2"/>
          <a:srcRect/>
          <a:stretch>
            <a:fillRect/>
          </a:stretch>
        </p:blipFill>
        <p:spPr bwMode="auto">
          <a:xfrm>
            <a:off x="381000" y="1066799"/>
            <a:ext cx="3737066" cy="5791201"/>
          </a:xfrm>
          <a:prstGeom prst="rect">
            <a:avLst/>
          </a:prstGeom>
          <a:noFill/>
          <a:ln w="9525">
            <a:noFill/>
            <a:miter lim="800000"/>
            <a:headEnd/>
            <a:tailEnd/>
          </a:ln>
        </p:spPr>
      </p:pic>
      <p:pic>
        <p:nvPicPr>
          <p:cNvPr id="15363" name="Picture 3" descr="Sms_Log"/>
          <p:cNvPicPr>
            <a:picLocks noChangeAspect="1" noChangeArrowheads="1"/>
          </p:cNvPicPr>
          <p:nvPr/>
        </p:nvPicPr>
        <p:blipFill>
          <a:blip r:embed="rId3"/>
          <a:srcRect/>
          <a:stretch>
            <a:fillRect/>
          </a:stretch>
        </p:blipFill>
        <p:spPr bwMode="auto">
          <a:xfrm>
            <a:off x="4495800" y="1066801"/>
            <a:ext cx="3657600" cy="5791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1143000"/>
          </a:xfrm>
        </p:spPr>
        <p:txBody>
          <a:bodyPr>
            <a:normAutofit/>
          </a:bodyPr>
          <a:lstStyle/>
          <a:p>
            <a:pPr algn="ctr"/>
            <a:r>
              <a:rPr lang="en-US" sz="2800" dirty="0" smtClean="0"/>
              <a:t>Merging Contacts</a:t>
            </a:r>
            <a:endParaRPr lang="en-US" sz="2800" dirty="0"/>
          </a:p>
        </p:txBody>
      </p:sp>
      <p:pic>
        <p:nvPicPr>
          <p:cNvPr id="16386" name="Picture 2" descr="Merge"/>
          <p:cNvPicPr>
            <a:picLocks noChangeAspect="1" noChangeArrowheads="1"/>
          </p:cNvPicPr>
          <p:nvPr/>
        </p:nvPicPr>
        <p:blipFill>
          <a:blip r:embed="rId2"/>
          <a:srcRect/>
          <a:stretch>
            <a:fillRect/>
          </a:stretch>
        </p:blipFill>
        <p:spPr bwMode="auto">
          <a:xfrm>
            <a:off x="0" y="1524000"/>
            <a:ext cx="2971800" cy="5334001"/>
          </a:xfrm>
          <a:prstGeom prst="rect">
            <a:avLst/>
          </a:prstGeom>
          <a:noFill/>
          <a:ln w="9525">
            <a:noFill/>
            <a:miter lim="800000"/>
            <a:headEnd/>
            <a:tailEnd/>
          </a:ln>
        </p:spPr>
      </p:pic>
      <p:pic>
        <p:nvPicPr>
          <p:cNvPr id="16387" name="Picture 3" descr="Merge_options"/>
          <p:cNvPicPr>
            <a:picLocks noChangeAspect="1" noChangeArrowheads="1"/>
          </p:cNvPicPr>
          <p:nvPr/>
        </p:nvPicPr>
        <p:blipFill>
          <a:blip r:embed="rId3"/>
          <a:srcRect/>
          <a:stretch>
            <a:fillRect/>
          </a:stretch>
        </p:blipFill>
        <p:spPr bwMode="auto">
          <a:xfrm>
            <a:off x="2971800" y="1524000"/>
            <a:ext cx="3124201" cy="5334000"/>
          </a:xfrm>
          <a:prstGeom prst="rect">
            <a:avLst/>
          </a:prstGeom>
          <a:noFill/>
          <a:ln w="9525">
            <a:noFill/>
            <a:miter lim="800000"/>
            <a:headEnd/>
            <a:tailEnd/>
          </a:ln>
        </p:spPr>
      </p:pic>
      <p:pic>
        <p:nvPicPr>
          <p:cNvPr id="16388" name="Picture 4" descr="Merge_by_number"/>
          <p:cNvPicPr>
            <a:picLocks noChangeAspect="1" noChangeArrowheads="1"/>
          </p:cNvPicPr>
          <p:nvPr/>
        </p:nvPicPr>
        <p:blipFill>
          <a:blip r:embed="rId4"/>
          <a:srcRect/>
          <a:stretch>
            <a:fillRect/>
          </a:stretch>
        </p:blipFill>
        <p:spPr bwMode="auto">
          <a:xfrm>
            <a:off x="6096000" y="1524000"/>
            <a:ext cx="3048000" cy="5334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lnSpcReduction="10000"/>
          </a:bodyPr>
          <a:lstStyle/>
          <a:p>
            <a:r>
              <a:rPr lang="en-US" dirty="0" smtClean="0"/>
              <a:t>Notification</a:t>
            </a:r>
          </a:p>
          <a:p>
            <a:pPr lvl="1"/>
            <a:r>
              <a:rPr lang="en-US" dirty="0" smtClean="0"/>
              <a:t>way of alerting a user about an event that he needs to be informed about or even take some action on getting that information. </a:t>
            </a:r>
          </a:p>
          <a:p>
            <a:pPr lvl="1"/>
            <a:endParaRPr lang="en-US" dirty="0" smtClean="0"/>
          </a:p>
          <a:p>
            <a:r>
              <a:rPr lang="en-US" dirty="0" smtClean="0"/>
              <a:t>Notification on Android can be done in any of the following ways:</a:t>
            </a:r>
          </a:p>
          <a:p>
            <a:endParaRPr lang="en-US" dirty="0" smtClean="0"/>
          </a:p>
          <a:p>
            <a:pPr lvl="1"/>
            <a:r>
              <a:rPr lang="en-US" dirty="0" smtClean="0"/>
              <a:t>Status Bar Notification</a:t>
            </a:r>
          </a:p>
          <a:p>
            <a:pPr lvl="1"/>
            <a:r>
              <a:rPr lang="en-US" dirty="0" smtClean="0"/>
              <a:t>Vibrate</a:t>
            </a:r>
          </a:p>
          <a:p>
            <a:pPr lvl="1"/>
            <a:r>
              <a:rPr lang="en-US" dirty="0" smtClean="0"/>
              <a:t>Flash lights</a:t>
            </a:r>
          </a:p>
          <a:p>
            <a:pPr lvl="1"/>
            <a:r>
              <a:rPr lang="en-US" dirty="0" smtClean="0"/>
              <a:t>Play a sound</a:t>
            </a:r>
          </a:p>
          <a:p>
            <a:endParaRPr lang="en-US" dirty="0"/>
          </a:p>
        </p:txBody>
      </p:sp>
      <p:sp>
        <p:nvSpPr>
          <p:cNvPr id="3" name="Title 2"/>
          <p:cNvSpPr>
            <a:spLocks noGrp="1"/>
          </p:cNvSpPr>
          <p:nvPr>
            <p:ph type="title"/>
          </p:nvPr>
        </p:nvSpPr>
        <p:spPr/>
        <p:txBody>
          <a:bodyPr>
            <a:normAutofit/>
          </a:bodyPr>
          <a:lstStyle/>
          <a:p>
            <a:pPr algn="ctr"/>
            <a:r>
              <a:rPr lang="en-US" sz="2800" dirty="0" smtClean="0"/>
              <a:t>DEMO APPLICATION FOR NOTIFICATION</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smtClean="0"/>
              <a:t>Notification</a:t>
            </a:r>
            <a:r>
              <a:rPr lang="en-US" dirty="0" smtClean="0"/>
              <a:t> </a:t>
            </a:r>
          </a:p>
          <a:p>
            <a:pPr lvl="1"/>
            <a:r>
              <a:rPr lang="en-US" dirty="0" smtClean="0"/>
              <a:t>defines the properties of the status bar notification like the icon to display, the text to display when the notification first appears on the status bar and the time to display.</a:t>
            </a:r>
          </a:p>
          <a:p>
            <a:pPr lvl="1"/>
            <a:endParaRPr lang="en-US" dirty="0" smtClean="0"/>
          </a:p>
          <a:p>
            <a:pPr lvl="0"/>
            <a:r>
              <a:rPr lang="en-US" b="1" dirty="0" err="1" smtClean="0"/>
              <a:t>NotificationManager</a:t>
            </a:r>
            <a:endParaRPr lang="en-US" b="1" dirty="0" smtClean="0"/>
          </a:p>
          <a:p>
            <a:pPr lvl="1"/>
            <a:r>
              <a:rPr lang="en-US" dirty="0" smtClean="0"/>
              <a:t>an android system service that executes and manages all notifications. </a:t>
            </a:r>
          </a:p>
          <a:p>
            <a:endParaRPr lang="en-US" dirty="0"/>
          </a:p>
        </p:txBody>
      </p:sp>
      <p:sp>
        <p:nvSpPr>
          <p:cNvPr id="3" name="Title 2"/>
          <p:cNvSpPr>
            <a:spLocks noGrp="1"/>
          </p:cNvSpPr>
          <p:nvPr>
            <p:ph type="title"/>
          </p:nvPr>
        </p:nvSpPr>
        <p:spPr/>
        <p:txBody>
          <a:bodyPr>
            <a:normAutofit/>
          </a:bodyPr>
          <a:lstStyle/>
          <a:p>
            <a:pPr algn="ctr"/>
            <a:r>
              <a:rPr lang="en-US" sz="2800" dirty="0" smtClean="0"/>
              <a:t>Status Bar Notifications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Founded in 2007</a:t>
            </a:r>
          </a:p>
          <a:p>
            <a:endParaRPr lang="en-US" dirty="0" smtClean="0"/>
          </a:p>
          <a:p>
            <a:r>
              <a:rPr lang="en-US" dirty="0" smtClean="0"/>
              <a:t>Mobile Platforms being worked on: BADA, SHP, MMP, NXP, SAP (Samsung AJU platform) and Android.</a:t>
            </a:r>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t>Software Engineering Lab (SEL)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7600" y="1481328"/>
            <a:ext cx="5334000" cy="4995672"/>
          </a:xfrm>
        </p:spPr>
        <p:txBody>
          <a:bodyPr/>
          <a:lstStyle/>
          <a:p>
            <a:r>
              <a:rPr lang="en-US" dirty="0" smtClean="0"/>
              <a:t>Custom List View</a:t>
            </a:r>
          </a:p>
          <a:p>
            <a:endParaRPr lang="en-US" dirty="0" smtClean="0"/>
          </a:p>
          <a:p>
            <a:r>
              <a:rPr lang="en-US" dirty="0" err="1" smtClean="0"/>
              <a:t>ContactsContract.Data</a:t>
            </a:r>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pPr algn="ctr"/>
            <a:r>
              <a:rPr lang="en-US" sz="2800" dirty="0" smtClean="0"/>
              <a:t>Flow through Snap-Shots</a:t>
            </a:r>
            <a:endParaRPr lang="en-US" sz="2800" dirty="0"/>
          </a:p>
        </p:txBody>
      </p:sp>
      <p:pic>
        <p:nvPicPr>
          <p:cNvPr id="17410" name="Picture 2" descr="main"/>
          <p:cNvPicPr>
            <a:picLocks noChangeAspect="1" noChangeArrowheads="1"/>
          </p:cNvPicPr>
          <p:nvPr/>
        </p:nvPicPr>
        <p:blipFill>
          <a:blip r:embed="rId2"/>
          <a:srcRect/>
          <a:stretch>
            <a:fillRect/>
          </a:stretch>
        </p:blipFill>
        <p:spPr bwMode="auto">
          <a:xfrm>
            <a:off x="152400" y="1219200"/>
            <a:ext cx="3657600" cy="55032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3600" y="0"/>
            <a:ext cx="2971800" cy="1143000"/>
          </a:xfrm>
        </p:spPr>
        <p:txBody>
          <a:bodyPr>
            <a:normAutofit/>
          </a:bodyPr>
          <a:lstStyle/>
          <a:p>
            <a:pPr algn="ctr"/>
            <a:r>
              <a:rPr lang="en-US" sz="2800" dirty="0" smtClean="0"/>
              <a:t>On Click</a:t>
            </a:r>
            <a:endParaRPr lang="en-US" sz="2800" dirty="0"/>
          </a:p>
        </p:txBody>
      </p:sp>
      <p:pic>
        <p:nvPicPr>
          <p:cNvPr id="18434" name="Picture 2" descr="selecting contact"/>
          <p:cNvPicPr>
            <a:picLocks noChangeAspect="1" noChangeArrowheads="1"/>
          </p:cNvPicPr>
          <p:nvPr/>
        </p:nvPicPr>
        <p:blipFill>
          <a:blip r:embed="rId2"/>
          <a:srcRect/>
          <a:stretch>
            <a:fillRect/>
          </a:stretch>
        </p:blipFill>
        <p:spPr bwMode="auto">
          <a:xfrm>
            <a:off x="1371599" y="457200"/>
            <a:ext cx="4078959" cy="6400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0200" y="0"/>
            <a:ext cx="3733800" cy="1143000"/>
          </a:xfrm>
        </p:spPr>
        <p:txBody>
          <a:bodyPr>
            <a:normAutofit/>
          </a:bodyPr>
          <a:lstStyle/>
          <a:p>
            <a:pPr algn="ctr"/>
            <a:r>
              <a:rPr lang="en-US" sz="2800" dirty="0" smtClean="0"/>
              <a:t>Contact Changed</a:t>
            </a:r>
            <a:endParaRPr lang="en-US" sz="2800" dirty="0"/>
          </a:p>
        </p:txBody>
      </p:sp>
      <p:pic>
        <p:nvPicPr>
          <p:cNvPr id="19458" name="Picture 2" descr="Edit"/>
          <p:cNvPicPr>
            <a:picLocks noChangeAspect="1" noChangeArrowheads="1"/>
          </p:cNvPicPr>
          <p:nvPr/>
        </p:nvPicPr>
        <p:blipFill>
          <a:blip r:embed="rId2"/>
          <a:srcRect/>
          <a:stretch>
            <a:fillRect/>
          </a:stretch>
        </p:blipFill>
        <p:spPr bwMode="auto">
          <a:xfrm>
            <a:off x="990600" y="228600"/>
            <a:ext cx="4191000" cy="6510192"/>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8077200" cy="1143000"/>
          </a:xfrm>
        </p:spPr>
        <p:txBody>
          <a:bodyPr>
            <a:normAutofit/>
          </a:bodyPr>
          <a:lstStyle/>
          <a:p>
            <a:pPr algn="ctr"/>
            <a:r>
              <a:rPr lang="en-US" sz="2800" dirty="0" smtClean="0"/>
              <a:t>Status Bar Notification and Changed Contact</a:t>
            </a:r>
            <a:endParaRPr lang="en-US" sz="2800" dirty="0"/>
          </a:p>
        </p:txBody>
      </p:sp>
      <p:pic>
        <p:nvPicPr>
          <p:cNvPr id="20482" name="Picture 2" descr="Notification"/>
          <p:cNvPicPr>
            <a:picLocks noChangeAspect="1" noChangeArrowheads="1"/>
          </p:cNvPicPr>
          <p:nvPr/>
        </p:nvPicPr>
        <p:blipFill>
          <a:blip r:embed="rId2"/>
          <a:srcRect/>
          <a:stretch>
            <a:fillRect/>
          </a:stretch>
        </p:blipFill>
        <p:spPr bwMode="auto">
          <a:xfrm>
            <a:off x="685800" y="1226388"/>
            <a:ext cx="3352800" cy="5250611"/>
          </a:xfrm>
          <a:prstGeom prst="rect">
            <a:avLst/>
          </a:prstGeom>
          <a:noFill/>
          <a:ln w="9525">
            <a:noFill/>
            <a:miter lim="800000"/>
            <a:headEnd/>
            <a:tailEnd/>
          </a:ln>
        </p:spPr>
      </p:pic>
      <p:pic>
        <p:nvPicPr>
          <p:cNvPr id="5" name="Picture 2" descr="After changing"/>
          <p:cNvPicPr>
            <a:picLocks noChangeAspect="1" noChangeArrowheads="1"/>
          </p:cNvPicPr>
          <p:nvPr/>
        </p:nvPicPr>
        <p:blipFill>
          <a:blip r:embed="rId3"/>
          <a:srcRect/>
          <a:stretch>
            <a:fillRect/>
          </a:stretch>
        </p:blipFill>
        <p:spPr bwMode="auto">
          <a:xfrm>
            <a:off x="4800600" y="1219200"/>
            <a:ext cx="3433014" cy="51685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To handle gestures we use </a:t>
            </a:r>
            <a:r>
              <a:rPr lang="en-US" dirty="0" err="1" smtClean="0"/>
              <a:t>GestureDetector</a:t>
            </a:r>
            <a:r>
              <a:rPr lang="en-US" dirty="0" smtClean="0"/>
              <a:t> and </a:t>
            </a:r>
            <a:r>
              <a:rPr lang="en-US" dirty="0" err="1" smtClean="0"/>
              <a:t>GestureListener</a:t>
            </a:r>
            <a:r>
              <a:rPr lang="en-US" dirty="0" smtClean="0"/>
              <a:t>.</a:t>
            </a:r>
          </a:p>
          <a:p>
            <a:r>
              <a:rPr lang="en-US" dirty="0" smtClean="0"/>
              <a:t>Override the methods in </a:t>
            </a:r>
            <a:r>
              <a:rPr lang="en-US" dirty="0" err="1" smtClean="0"/>
              <a:t>GestureListener</a:t>
            </a:r>
            <a:r>
              <a:rPr lang="en-US" dirty="0" smtClean="0"/>
              <a:t> interface. </a:t>
            </a:r>
          </a:p>
          <a:p>
            <a:pPr lvl="1"/>
            <a:r>
              <a:rPr lang="en-US" dirty="0" err="1" smtClean="0"/>
              <a:t>onDown</a:t>
            </a:r>
            <a:endParaRPr lang="en-US" dirty="0" smtClean="0"/>
          </a:p>
          <a:p>
            <a:pPr lvl="1"/>
            <a:r>
              <a:rPr lang="en-US" dirty="0" err="1" smtClean="0"/>
              <a:t>onFling</a:t>
            </a:r>
            <a:endParaRPr lang="en-US" dirty="0" smtClean="0"/>
          </a:p>
          <a:p>
            <a:pPr lvl="1"/>
            <a:r>
              <a:rPr lang="en-US" dirty="0" err="1" smtClean="0"/>
              <a:t>onLongPress</a:t>
            </a:r>
            <a:endParaRPr lang="en-US" dirty="0" smtClean="0"/>
          </a:p>
          <a:p>
            <a:pPr lvl="1"/>
            <a:r>
              <a:rPr lang="en-US" dirty="0" err="1" smtClean="0"/>
              <a:t>onScroll</a:t>
            </a:r>
            <a:endParaRPr lang="en-US" dirty="0" smtClean="0"/>
          </a:p>
          <a:p>
            <a:pPr lvl="1"/>
            <a:r>
              <a:rPr lang="en-US" dirty="0" err="1" smtClean="0"/>
              <a:t>onShowPress</a:t>
            </a:r>
            <a:endParaRPr lang="en-US" dirty="0" smtClean="0"/>
          </a:p>
          <a:p>
            <a:pPr lvl="1"/>
            <a:r>
              <a:rPr lang="en-US" dirty="0" err="1" smtClean="0"/>
              <a:t>onSingleTapUp</a:t>
            </a:r>
            <a:endParaRPr lang="en-US" dirty="0" smtClean="0"/>
          </a:p>
          <a:p>
            <a:pPr lvl="1"/>
            <a:r>
              <a:rPr lang="en-US" dirty="0" err="1" smtClean="0"/>
              <a:t>onDoubleTap</a:t>
            </a:r>
            <a:endParaRPr lang="en-US" dirty="0" smtClean="0"/>
          </a:p>
          <a:p>
            <a:pPr lvl="1"/>
            <a:r>
              <a:rPr lang="en-US" dirty="0" err="1" smtClean="0"/>
              <a:t>onDoubleTapEvent</a:t>
            </a:r>
            <a:endParaRPr lang="en-US" dirty="0" smtClean="0"/>
          </a:p>
          <a:p>
            <a:pPr lvl="1"/>
            <a:r>
              <a:rPr lang="en-US" dirty="0" err="1" smtClean="0"/>
              <a:t>onSingleTapConfirmed</a:t>
            </a:r>
            <a:endParaRPr lang="en-US" dirty="0"/>
          </a:p>
        </p:txBody>
      </p:sp>
      <p:sp>
        <p:nvSpPr>
          <p:cNvPr id="3" name="Title 2"/>
          <p:cNvSpPr>
            <a:spLocks noGrp="1"/>
          </p:cNvSpPr>
          <p:nvPr>
            <p:ph type="title"/>
          </p:nvPr>
        </p:nvSpPr>
        <p:spPr/>
        <p:txBody>
          <a:bodyPr>
            <a:normAutofit/>
          </a:bodyPr>
          <a:lstStyle/>
          <a:p>
            <a:pPr algn="ctr"/>
            <a:r>
              <a:rPr lang="en-US" sz="2800" dirty="0" smtClean="0"/>
              <a:t>DEMO APPLICATION ON GESTURES</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86200" y="457200"/>
            <a:ext cx="4800600" cy="5550091"/>
          </a:xfrm>
        </p:spPr>
        <p:txBody>
          <a:bodyPr/>
          <a:lstStyle/>
          <a:p>
            <a:r>
              <a:rPr lang="en-US" dirty="0" smtClean="0"/>
              <a:t>Puck is a bitmap</a:t>
            </a:r>
          </a:p>
          <a:p>
            <a:endParaRPr lang="en-US" dirty="0" smtClean="0"/>
          </a:p>
          <a:p>
            <a:r>
              <a:rPr lang="en-US" dirty="0" smtClean="0"/>
              <a:t>In </a:t>
            </a:r>
            <a:r>
              <a:rPr lang="en-US" dirty="0" err="1" smtClean="0"/>
              <a:t>onFling</a:t>
            </a:r>
            <a:r>
              <a:rPr lang="en-US" dirty="0" smtClean="0"/>
              <a:t> method, we call the </a:t>
            </a:r>
            <a:r>
              <a:rPr lang="en-US" dirty="0" err="1" smtClean="0"/>
              <a:t>onDraw</a:t>
            </a:r>
            <a:r>
              <a:rPr lang="en-US" dirty="0" smtClean="0"/>
              <a:t> method, to draw the bitmap at different points, according to velocity and current position.</a:t>
            </a:r>
          </a:p>
          <a:p>
            <a:endParaRPr lang="en-US" dirty="0" smtClean="0"/>
          </a:p>
          <a:p>
            <a:r>
              <a:rPr lang="en-US" dirty="0" smtClean="0"/>
              <a:t>Handled the edge </a:t>
            </a:r>
            <a:r>
              <a:rPr lang="en-US" dirty="0" err="1" smtClean="0"/>
              <a:t>movemments</a:t>
            </a:r>
            <a:r>
              <a:rPr lang="en-US" dirty="0" smtClean="0"/>
              <a:t>.</a:t>
            </a:r>
            <a:endParaRPr lang="en-US" dirty="0"/>
          </a:p>
        </p:txBody>
      </p:sp>
      <p:pic>
        <p:nvPicPr>
          <p:cNvPr id="22530" name="Picture 2" descr="air_hockey"/>
          <p:cNvPicPr>
            <a:picLocks noChangeAspect="1" noChangeArrowheads="1"/>
          </p:cNvPicPr>
          <p:nvPr/>
        </p:nvPicPr>
        <p:blipFill>
          <a:blip r:embed="rId2"/>
          <a:srcRect/>
          <a:stretch>
            <a:fillRect/>
          </a:stretch>
        </p:blipFill>
        <p:spPr bwMode="auto">
          <a:xfrm>
            <a:off x="152400" y="685800"/>
            <a:ext cx="3724410" cy="55626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default application’s main activity is “</a:t>
            </a:r>
            <a:r>
              <a:rPr lang="en-US" dirty="0" err="1" smtClean="0"/>
              <a:t>RecentApplicationsDialog</a:t>
            </a:r>
            <a:r>
              <a:rPr lang="en-US" dirty="0" smtClean="0"/>
              <a:t>.</a:t>
            </a:r>
            <a:endParaRPr lang="en-US" dirty="0"/>
          </a:p>
        </p:txBody>
      </p:sp>
      <p:sp>
        <p:nvSpPr>
          <p:cNvPr id="3" name="Title 2"/>
          <p:cNvSpPr>
            <a:spLocks noGrp="1"/>
          </p:cNvSpPr>
          <p:nvPr>
            <p:ph type="title"/>
          </p:nvPr>
        </p:nvSpPr>
        <p:spPr/>
        <p:txBody>
          <a:bodyPr>
            <a:normAutofit/>
          </a:bodyPr>
          <a:lstStyle/>
          <a:p>
            <a:pPr algn="ctr"/>
            <a:r>
              <a:rPr lang="en-US" sz="2800" dirty="0" smtClean="0"/>
              <a:t>RECENTAPPLICATIONS for T Mobile’s Sidekick</a:t>
            </a:r>
            <a:endParaRPr lang="en-US" sz="2800" dirty="0"/>
          </a:p>
        </p:txBody>
      </p:sp>
      <p:pic>
        <p:nvPicPr>
          <p:cNvPr id="23554" name="Picture 2" descr="recent"/>
          <p:cNvPicPr>
            <a:picLocks noChangeAspect="1" noChangeArrowheads="1"/>
          </p:cNvPicPr>
          <p:nvPr/>
        </p:nvPicPr>
        <p:blipFill>
          <a:blip r:embed="rId2"/>
          <a:srcRect/>
          <a:stretch>
            <a:fillRect/>
          </a:stretch>
        </p:blipFill>
        <p:spPr bwMode="auto">
          <a:xfrm>
            <a:off x="2971800" y="2362200"/>
            <a:ext cx="3322272"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err="1" smtClean="0"/>
              <a:t>ActivityManager</a:t>
            </a:r>
            <a:r>
              <a:rPr lang="en-US" dirty="0" smtClean="0"/>
              <a:t> </a:t>
            </a:r>
          </a:p>
          <a:p>
            <a:pPr lvl="1"/>
            <a:r>
              <a:rPr lang="en-US" dirty="0" smtClean="0"/>
              <a:t>Interact with the overall activities running in the system.</a:t>
            </a:r>
          </a:p>
          <a:p>
            <a:endParaRPr lang="en-US" dirty="0" smtClean="0"/>
          </a:p>
          <a:p>
            <a:pPr lvl="0"/>
            <a:r>
              <a:rPr lang="en-US" b="1" dirty="0" err="1" smtClean="0"/>
              <a:t>PackageManager</a:t>
            </a:r>
            <a:r>
              <a:rPr lang="en-US" dirty="0" smtClean="0"/>
              <a:t> </a:t>
            </a:r>
          </a:p>
          <a:p>
            <a:pPr lvl="1"/>
            <a:r>
              <a:rPr lang="en-US" dirty="0" smtClean="0"/>
              <a:t>Class for retrieving various kinds of information related to the application packages that are currently installed on the device. You can find this class through </a:t>
            </a:r>
            <a:r>
              <a:rPr lang="en-US" dirty="0" err="1" smtClean="0">
                <a:hlinkClick r:id="rId2"/>
              </a:rPr>
              <a:t>getPackageManager</a:t>
            </a:r>
            <a:r>
              <a:rPr lang="en-US" dirty="0" smtClean="0">
                <a:hlinkClick r:id="rId2"/>
              </a:rPr>
              <a:t>()</a:t>
            </a:r>
            <a:r>
              <a:rPr lang="en-US" dirty="0" smtClean="0"/>
              <a:t>.</a:t>
            </a:r>
          </a:p>
          <a:p>
            <a:endParaRPr lang="en-US" dirty="0" smtClean="0"/>
          </a:p>
          <a:p>
            <a:pPr lvl="0"/>
            <a:r>
              <a:rPr lang="en-US" b="1" dirty="0" err="1" smtClean="0"/>
              <a:t>ActivityManager.RecentTaskInfo</a:t>
            </a:r>
            <a:r>
              <a:rPr lang="en-US" dirty="0" smtClean="0"/>
              <a:t> </a:t>
            </a:r>
          </a:p>
          <a:p>
            <a:pPr lvl="1"/>
            <a:r>
              <a:rPr lang="en-US" dirty="0" smtClean="0"/>
              <a:t>Information you can retrieve about tasks that the user has most recently started or visited.</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581025"/>
            <a:ext cx="7620000" cy="569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95600"/>
            <a:ext cx="8229600" cy="1143000"/>
          </a:xfrm>
        </p:spPr>
        <p:txBody>
          <a:bodyPr/>
          <a:lstStyle/>
          <a:p>
            <a:pPr algn="ctr"/>
            <a:r>
              <a:rPr lang="en-US" dirty="0" smtClean="0"/>
              <a:t>Thank You</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0" y="3748347"/>
            <a:ext cx="5105400" cy="310965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2400" y="152400"/>
            <a:ext cx="5619750"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a:bodyPr>
          <a:lstStyle/>
          <a:p>
            <a:r>
              <a:rPr lang="en-US" dirty="0" smtClean="0"/>
              <a:t>Java Training and Android Training, consisting of classroom sessions and written tests.</a:t>
            </a:r>
          </a:p>
          <a:p>
            <a:endParaRPr lang="en-US" dirty="0" smtClean="0"/>
          </a:p>
          <a:p>
            <a:r>
              <a:rPr lang="en-US" dirty="0" smtClean="0"/>
              <a:t>Demo Applications for understanding the concepts.</a:t>
            </a:r>
          </a:p>
          <a:p>
            <a:endParaRPr lang="en-US" dirty="0" smtClean="0"/>
          </a:p>
          <a:p>
            <a:r>
              <a:rPr lang="en-US" dirty="0" smtClean="0"/>
              <a:t>Full Android Applications developed and presented to the Chief.</a:t>
            </a:r>
          </a:p>
          <a:p>
            <a:endParaRPr lang="en-US" dirty="0" smtClean="0"/>
          </a:p>
          <a:p>
            <a:r>
              <a:rPr lang="en-US" dirty="0" smtClean="0"/>
              <a:t>Teams assigned, according to the performance.</a:t>
            </a:r>
            <a:endParaRPr lang="en-US" dirty="0"/>
          </a:p>
        </p:txBody>
      </p:sp>
      <p:sp>
        <p:nvSpPr>
          <p:cNvPr id="3" name="Title 2"/>
          <p:cNvSpPr>
            <a:spLocks noGrp="1"/>
          </p:cNvSpPr>
          <p:nvPr>
            <p:ph type="title"/>
          </p:nvPr>
        </p:nvSpPr>
        <p:spPr/>
        <p:txBody>
          <a:bodyPr/>
          <a:lstStyle/>
          <a:p>
            <a:pPr algn="ctr"/>
            <a:r>
              <a:rPr lang="en-US" dirty="0" smtClean="0"/>
              <a:t>Work Program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 Source Software platform from Google and the Open Handset Alliance </a:t>
            </a:r>
          </a:p>
          <a:p>
            <a:endParaRPr lang="en-US" dirty="0" smtClean="0"/>
          </a:p>
          <a:p>
            <a:r>
              <a:rPr lang="en-US" dirty="0" smtClean="0"/>
              <a:t>Android consists of complete set of software components for mobile devices including:</a:t>
            </a:r>
          </a:p>
          <a:p>
            <a:pPr lvl="1"/>
            <a:r>
              <a:rPr lang="en-US" dirty="0" smtClean="0"/>
              <a:t>an operating system</a:t>
            </a:r>
          </a:p>
          <a:p>
            <a:pPr lvl="1"/>
            <a:r>
              <a:rPr lang="en-US" dirty="0" smtClean="0"/>
              <a:t>middleware</a:t>
            </a:r>
          </a:p>
          <a:p>
            <a:pPr lvl="1"/>
            <a:r>
              <a:rPr lang="en-US" dirty="0" smtClean="0"/>
              <a:t>key mobile applications </a:t>
            </a:r>
          </a:p>
          <a:p>
            <a:pPr lvl="1"/>
            <a:r>
              <a:rPr lang="en-US" dirty="0" smtClean="0"/>
              <a:t>API libraries </a:t>
            </a:r>
          </a:p>
          <a:p>
            <a:endParaRPr lang="en-US" dirty="0"/>
          </a:p>
        </p:txBody>
      </p:sp>
      <p:sp>
        <p:nvSpPr>
          <p:cNvPr id="3" name="Title 2"/>
          <p:cNvSpPr>
            <a:spLocks noGrp="1"/>
          </p:cNvSpPr>
          <p:nvPr>
            <p:ph type="title"/>
          </p:nvPr>
        </p:nvSpPr>
        <p:spPr/>
        <p:txBody>
          <a:bodyPr/>
          <a:lstStyle/>
          <a:p>
            <a:pPr algn="ctr"/>
            <a:r>
              <a:rPr lang="en-US" dirty="0" smtClean="0"/>
              <a:t>Android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a:t>
            </a:r>
          </a:p>
          <a:p>
            <a:pPr lvl="1"/>
            <a:r>
              <a:rPr lang="en-US" dirty="0" smtClean="0"/>
              <a:t>built on the open Linux Kernel</a:t>
            </a:r>
          </a:p>
          <a:p>
            <a:pPr lvl="1"/>
            <a:r>
              <a:rPr lang="en-US" dirty="0" smtClean="0"/>
              <a:t>No difference between 3</a:t>
            </a:r>
            <a:r>
              <a:rPr lang="en-US" baseline="30000" dirty="0" smtClean="0"/>
              <a:t>rd</a:t>
            </a:r>
            <a:r>
              <a:rPr lang="en-US" dirty="0" smtClean="0"/>
              <a:t> party application and   in-built applications.</a:t>
            </a:r>
          </a:p>
          <a:p>
            <a:pPr lvl="1"/>
            <a:r>
              <a:rPr lang="en-US" dirty="0" smtClean="0"/>
              <a:t>users are able to fully tailor the phone to their interests.</a:t>
            </a:r>
          </a:p>
          <a:p>
            <a:pPr lvl="1"/>
            <a:endParaRPr lang="en-US" dirty="0"/>
          </a:p>
        </p:txBody>
      </p:sp>
      <p:sp>
        <p:nvSpPr>
          <p:cNvPr id="3" name="Title 2"/>
          <p:cNvSpPr>
            <a:spLocks noGrp="1"/>
          </p:cNvSpPr>
          <p:nvPr>
            <p:ph type="title"/>
          </p:nvPr>
        </p:nvSpPr>
        <p:spPr/>
        <p:txBody>
          <a:bodyPr/>
          <a:lstStyle/>
          <a:p>
            <a:pPr algn="ctr"/>
            <a:r>
              <a:rPr lang="en-US" dirty="0" smtClean="0"/>
              <a:t>Features of Android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lstStyle/>
          <a:p>
            <a:endParaRPr lang="en-US" dirty="0" smtClean="0"/>
          </a:p>
          <a:p>
            <a:r>
              <a:rPr lang="en-US" dirty="0" smtClean="0"/>
              <a:t>Breaking down application boundaries</a:t>
            </a:r>
          </a:p>
          <a:p>
            <a:endParaRPr lang="en-US" dirty="0" smtClean="0"/>
          </a:p>
          <a:p>
            <a:pPr lvl="1"/>
            <a:r>
              <a:rPr lang="en-US" dirty="0" smtClean="0"/>
              <a:t>a developer can combine information from the web with data on an individual's mobile phone (such as the user's contacts, calendar, or geographic location) to provide a more relevant user experience. </a:t>
            </a:r>
          </a:p>
          <a:p>
            <a:pPr lvl="1"/>
            <a:endParaRPr lang="en-US" dirty="0" smtClean="0"/>
          </a:p>
          <a:p>
            <a:r>
              <a:rPr lang="en-US" dirty="0" smtClean="0"/>
              <a:t>Fast and easy development</a:t>
            </a:r>
          </a:p>
          <a:p>
            <a:endParaRPr lang="en-US" dirty="0" smtClean="0"/>
          </a:p>
          <a:p>
            <a:pPr lvl="1"/>
            <a:r>
              <a:rPr lang="en-US" dirty="0" smtClean="0"/>
              <a:t>wide range of useful libraries and tools </a:t>
            </a:r>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smtClean="0"/>
              <a:t>Application framework </a:t>
            </a:r>
          </a:p>
          <a:p>
            <a:pPr lvl="1"/>
            <a:r>
              <a:rPr lang="en-US" dirty="0" smtClean="0"/>
              <a:t>enabling reuse and replacement of components</a:t>
            </a:r>
          </a:p>
          <a:p>
            <a:r>
              <a:rPr lang="en-US" b="1" dirty="0" err="1" smtClean="0"/>
              <a:t>Dalvik</a:t>
            </a:r>
            <a:r>
              <a:rPr lang="en-US" b="1" dirty="0" smtClean="0"/>
              <a:t> virtual machine </a:t>
            </a:r>
          </a:p>
          <a:p>
            <a:pPr lvl="1"/>
            <a:r>
              <a:rPr lang="en-US" dirty="0" smtClean="0"/>
              <a:t>optimized for mobile devices</a:t>
            </a:r>
          </a:p>
          <a:p>
            <a:r>
              <a:rPr lang="en-US" b="1" dirty="0" smtClean="0"/>
              <a:t>Integrated browser </a:t>
            </a:r>
          </a:p>
          <a:p>
            <a:pPr lvl="1"/>
            <a:r>
              <a:rPr lang="en-US" dirty="0" smtClean="0"/>
              <a:t>based on the open source </a:t>
            </a:r>
            <a:r>
              <a:rPr lang="en-US" b="1" dirty="0" smtClean="0"/>
              <a:t>Web Kit </a:t>
            </a:r>
            <a:r>
              <a:rPr lang="en-US" dirty="0" smtClean="0"/>
              <a:t>engine</a:t>
            </a:r>
          </a:p>
          <a:p>
            <a:r>
              <a:rPr lang="en-US" b="1" dirty="0" smtClean="0"/>
              <a:t>Optimized graphics </a:t>
            </a:r>
          </a:p>
          <a:p>
            <a:pPr lvl="1"/>
            <a:r>
              <a:rPr lang="en-US" dirty="0" smtClean="0"/>
              <a:t>powered by a custom 2D graphics library; 3D graphics based on the OpenGL ES specification (hardware acceleration optional)</a:t>
            </a:r>
          </a:p>
          <a:p>
            <a:endParaRPr lang="en-US" dirty="0"/>
          </a:p>
        </p:txBody>
      </p:sp>
      <p:sp>
        <p:nvSpPr>
          <p:cNvPr id="4" name="Title 3"/>
          <p:cNvSpPr>
            <a:spLocks noGrp="1"/>
          </p:cNvSpPr>
          <p:nvPr>
            <p:ph type="title"/>
          </p:nvPr>
        </p:nvSpPr>
        <p:spPr/>
        <p:txBody>
          <a:bodyPr>
            <a:normAutofit/>
          </a:bodyPr>
          <a:lstStyle/>
          <a:p>
            <a:pPr algn="ctr"/>
            <a:r>
              <a:rPr lang="en-US" dirty="0" smtClean="0"/>
              <a:t>ANDROID COMPONENTS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1533</TotalTime>
  <Words>1013</Words>
  <Application>Microsoft Office PowerPoint</Application>
  <PresentationFormat>On-screen Show (4:3)</PresentationFormat>
  <Paragraphs>227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Concourse</vt:lpstr>
      <vt:lpstr>ANDROID APPLICATIONS</vt:lpstr>
      <vt:lpstr>At Samsung Software Engineering Lab</vt:lpstr>
      <vt:lpstr>Slide 3</vt:lpstr>
      <vt:lpstr>Software Engineering Lab (SEL)</vt:lpstr>
      <vt:lpstr>Work Program</vt:lpstr>
      <vt:lpstr>Android</vt:lpstr>
      <vt:lpstr>Features of Android</vt:lpstr>
      <vt:lpstr>Slide 8</vt:lpstr>
      <vt:lpstr>ANDROID COMPONENTS</vt:lpstr>
      <vt:lpstr>Slide 10</vt:lpstr>
      <vt:lpstr>ANDROID SOFTWARE STACK</vt:lpstr>
      <vt:lpstr>Slide 12</vt:lpstr>
      <vt:lpstr>Slide 13</vt:lpstr>
      <vt:lpstr>Slide 14</vt:lpstr>
      <vt:lpstr>Slide 15</vt:lpstr>
      <vt:lpstr>Android Application Components</vt:lpstr>
      <vt:lpstr>Slide 17</vt:lpstr>
      <vt:lpstr>Slide 18</vt:lpstr>
      <vt:lpstr>Activity Stack</vt:lpstr>
      <vt:lpstr>Activity Life Cycle</vt:lpstr>
      <vt:lpstr>APPLICATIONS DEVELOPED</vt:lpstr>
      <vt:lpstr>STUDENT INFORMATION</vt:lpstr>
      <vt:lpstr>Flow through Snap-Shots</vt:lpstr>
      <vt:lpstr>Menu Items</vt:lpstr>
      <vt:lpstr>Search by name</vt:lpstr>
      <vt:lpstr>Search by email Id</vt:lpstr>
      <vt:lpstr>Add Student</vt:lpstr>
      <vt:lpstr>Edit Student</vt:lpstr>
      <vt:lpstr>Delete Students</vt:lpstr>
      <vt:lpstr>Contact Tracker</vt:lpstr>
      <vt:lpstr>ContactsContract API</vt:lpstr>
      <vt:lpstr>Slide 32</vt:lpstr>
      <vt:lpstr>Main Activity</vt:lpstr>
      <vt:lpstr>Slide 34</vt:lpstr>
      <vt:lpstr>Calling and messaging</vt:lpstr>
      <vt:lpstr>Call and Message Logs</vt:lpstr>
      <vt:lpstr>Merging Contacts</vt:lpstr>
      <vt:lpstr>DEMO APPLICATION FOR NOTIFICATION</vt:lpstr>
      <vt:lpstr>Status Bar Notifications</vt:lpstr>
      <vt:lpstr>Flow through Snap-Shots</vt:lpstr>
      <vt:lpstr>On Click</vt:lpstr>
      <vt:lpstr>Contact Changed</vt:lpstr>
      <vt:lpstr>Status Bar Notification and Changed Contact</vt:lpstr>
      <vt:lpstr>DEMO APPLICATION ON GESTURES</vt:lpstr>
      <vt:lpstr>Slide 45</vt:lpstr>
      <vt:lpstr>RECENTAPPLICATIONS for T Mobile’s Sidekick</vt:lpstr>
      <vt:lpstr>Slide 47</vt:lpstr>
      <vt:lpstr>Slide 48</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at Samsung Software Engineering Lab</dc:title>
  <dc:creator>Dhaliwal</dc:creator>
  <cp:lastModifiedBy>Dhaliwal</cp:lastModifiedBy>
  <cp:revision>153</cp:revision>
  <dcterms:created xsi:type="dcterms:W3CDTF">2006-08-16T00:00:00Z</dcterms:created>
  <dcterms:modified xsi:type="dcterms:W3CDTF">2011-06-05T22:49:09Z</dcterms:modified>
</cp:coreProperties>
</file>