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notesMasterIdLst>
    <p:notesMasterId r:id="rId23"/>
  </p:notesMasterIdLst>
  <p:handoutMasterIdLst>
    <p:handoutMasterId r:id="rId24"/>
  </p:handoutMasterIdLst>
  <p:sldIdLst>
    <p:sldId id="256" r:id="rId5"/>
    <p:sldId id="260" r:id="rId6"/>
    <p:sldId id="302" r:id="rId7"/>
    <p:sldId id="303" r:id="rId8"/>
    <p:sldId id="308" r:id="rId9"/>
    <p:sldId id="304" r:id="rId10"/>
    <p:sldId id="307" r:id="rId11"/>
    <p:sldId id="305" r:id="rId12"/>
    <p:sldId id="301" r:id="rId13"/>
    <p:sldId id="318" r:id="rId14"/>
    <p:sldId id="317" r:id="rId15"/>
    <p:sldId id="316" r:id="rId16"/>
    <p:sldId id="309" r:id="rId17"/>
    <p:sldId id="310" r:id="rId18"/>
    <p:sldId id="311" r:id="rId19"/>
    <p:sldId id="312" r:id="rId20"/>
    <p:sldId id="313" r:id="rId21"/>
    <p:sldId id="315" r:id="rId2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647C491-BF80-A8CA-6DA3-DB6599928180}" name="Udson Mendes" initials="UM" userId="S::udson.mendes@cmc.ca::effe846c-6496-4d2d-a801-d7be72583101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3C34"/>
    <a:srgbClr val="FEEB98"/>
    <a:srgbClr val="00A99A"/>
    <a:srgbClr val="71C8FF"/>
    <a:srgbClr val="004068"/>
    <a:srgbClr val="D3E9F8"/>
    <a:srgbClr val="006EAA"/>
    <a:srgbClr val="00263E"/>
    <a:srgbClr val="855FA8"/>
    <a:srgbClr val="CBCE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493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211" y="10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una Shinohara de Mendonça" userId="S::bruna.mendonca@cmc.ca::5756f258-23e4-412f-a1d9-35d2124357fc" providerId="AD" clId="Web-{AF8A0A42-0972-D7FF-2B1A-F20BF2F45306}"/>
    <pc:docChg chg="modSld">
      <pc:chgData name="Bruna Shinohara de Mendonça" userId="S::bruna.mendonca@cmc.ca::5756f258-23e4-412f-a1d9-35d2124357fc" providerId="AD" clId="Web-{AF8A0A42-0972-D7FF-2B1A-F20BF2F45306}" dt="2024-10-29T14:24:47.545" v="5"/>
      <pc:docMkLst>
        <pc:docMk/>
      </pc:docMkLst>
      <pc:sldChg chg="modNotes">
        <pc:chgData name="Bruna Shinohara de Mendonça" userId="S::bruna.mendonca@cmc.ca::5756f258-23e4-412f-a1d9-35d2124357fc" providerId="AD" clId="Web-{AF8A0A42-0972-D7FF-2B1A-F20BF2F45306}" dt="2024-10-29T14:24:22.764" v="0"/>
        <pc:sldMkLst>
          <pc:docMk/>
          <pc:sldMk cId="2903163311" sldId="302"/>
        </pc:sldMkLst>
      </pc:sldChg>
      <pc:sldChg chg="modNotes">
        <pc:chgData name="Bruna Shinohara de Mendonça" userId="S::bruna.mendonca@cmc.ca::5756f258-23e4-412f-a1d9-35d2124357fc" providerId="AD" clId="Web-{AF8A0A42-0972-D7FF-2B1A-F20BF2F45306}" dt="2024-10-29T14:24:33.202" v="2"/>
        <pc:sldMkLst>
          <pc:docMk/>
          <pc:sldMk cId="2728679821" sldId="305"/>
        </pc:sldMkLst>
      </pc:sldChg>
      <pc:sldChg chg="modNotes">
        <pc:chgData name="Bruna Shinohara de Mendonça" userId="S::bruna.mendonca@cmc.ca::5756f258-23e4-412f-a1d9-35d2124357fc" providerId="AD" clId="Web-{AF8A0A42-0972-D7FF-2B1A-F20BF2F45306}" dt="2024-10-29T14:24:29.248" v="1"/>
        <pc:sldMkLst>
          <pc:docMk/>
          <pc:sldMk cId="2985623697" sldId="307"/>
        </pc:sldMkLst>
      </pc:sldChg>
      <pc:sldChg chg="modNotes">
        <pc:chgData name="Bruna Shinohara de Mendonça" userId="S::bruna.mendonca@cmc.ca::5756f258-23e4-412f-a1d9-35d2124357fc" providerId="AD" clId="Web-{AF8A0A42-0972-D7FF-2B1A-F20BF2F45306}" dt="2024-10-29T14:24:41.186" v="4"/>
        <pc:sldMkLst>
          <pc:docMk/>
          <pc:sldMk cId="1996442195" sldId="309"/>
        </pc:sldMkLst>
      </pc:sldChg>
      <pc:sldChg chg="modNotes">
        <pc:chgData name="Bruna Shinohara de Mendonça" userId="S::bruna.mendonca@cmc.ca::5756f258-23e4-412f-a1d9-35d2124357fc" providerId="AD" clId="Web-{AF8A0A42-0972-D7FF-2B1A-F20BF2F45306}" dt="2024-10-29T14:24:47.545" v="5"/>
        <pc:sldMkLst>
          <pc:docMk/>
          <pc:sldMk cId="18615042" sldId="315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6FD23F4-B375-594A-9524-23E63BC717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C50513-42A9-254B-861A-34CF666105D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C068E8-B193-324B-AE2F-FDA56936A156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8C0F26-2336-C645-830D-6A2764011BB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FFE31-7760-B447-B62C-23C20C90B59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557991-5104-3D4B-94F6-525499218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94776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E0BD41-D584-714E-8E4F-8897B54C625D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572D44-D999-9E44-A018-54FE91A56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02572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572D44-D999-9E44-A018-54FE91A56F9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764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572D44-D999-9E44-A018-54FE91A56F9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303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572D44-D999-9E44-A018-54FE91A56F9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9115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>
              <a:cs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572D44-D999-9E44-A018-54FE91A56F9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3721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572D44-D999-9E44-A018-54FE91A56F9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5776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572D44-D999-9E44-A018-54FE91A56F9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013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9F4B63A-381B-FA4B-B8E9-1CE591C25A8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1246" y="183919"/>
            <a:ext cx="7489237" cy="1774520"/>
          </a:xfrm>
        </p:spPr>
        <p:txBody>
          <a:bodyPr anchor="b" anchorCtr="0">
            <a:noAutofit/>
          </a:bodyPr>
          <a:lstStyle>
            <a:lvl1pPr algn="l">
              <a:lnSpc>
                <a:spcPts val="4800"/>
              </a:lnSpc>
              <a:defRPr sz="460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6387" y="2498697"/>
            <a:ext cx="7474639" cy="38069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  <a:latin typeface="Georgia" panose="02040502050405020303" pitchFamily="18" charset="0"/>
                <a:cs typeface="Calibr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subtitle 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97794" y="2233290"/>
            <a:ext cx="817504" cy="0"/>
          </a:xfrm>
          <a:prstGeom prst="line">
            <a:avLst/>
          </a:prstGeom>
          <a:ln w="2540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619BBB20-214B-624C-875A-0AEFBE382E3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6386" y="3013720"/>
            <a:ext cx="7494097" cy="273844"/>
          </a:xfrm>
          <a:prstGeom prst="rect">
            <a:avLst/>
          </a:prstGeom>
        </p:spPr>
        <p:txBody>
          <a:bodyPr/>
          <a:lstStyle>
            <a:lvl1pPr>
              <a:defRPr sz="1000" cap="all" spc="100" baseline="0">
                <a:solidFill>
                  <a:schemeClr val="tx2"/>
                </a:solidFill>
                <a:latin typeface="+mj-lt"/>
              </a:defRPr>
            </a:lvl1pPr>
          </a:lstStyle>
          <a:p>
            <a:fld id="{BE3F2760-9BBE-0548-B0E4-DD084D255EBA}" type="datetime4">
              <a:rPr lang="en-CA" smtClean="0"/>
              <a:t>October 29, 2024</a:t>
            </a:fld>
            <a:r>
              <a:rPr lang="en-CA"/>
              <a:t>  |  presenter name</a:t>
            </a:r>
            <a:endParaRPr lang="en-US"/>
          </a:p>
        </p:txBody>
      </p:sp>
      <p:sp>
        <p:nvSpPr>
          <p:cNvPr id="29" name="Date Placeholder 19">
            <a:extLst>
              <a:ext uri="{FF2B5EF4-FFF2-40B4-BE49-F238E27FC236}">
                <a16:creationId xmlns:a16="http://schemas.microsoft.com/office/drawing/2014/main" id="{2898A1C3-78D1-3B4C-952C-11167ECD3651}"/>
              </a:ext>
            </a:extLst>
          </p:cNvPr>
          <p:cNvSpPr txBox="1">
            <a:spLocks/>
          </p:cNvSpPr>
          <p:nvPr userDrawn="1"/>
        </p:nvSpPr>
        <p:spPr>
          <a:xfrm>
            <a:off x="445104" y="4623519"/>
            <a:ext cx="361133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CA" sz="900" kern="1200" cap="none" spc="0" baseline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/>
              <a:t>© 2020 and Reg. TM – CMC Microsystems</a:t>
            </a:r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hoto_2 Colum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11702" y="298967"/>
            <a:ext cx="7721275" cy="857250"/>
          </a:xfrm>
        </p:spPr>
        <p:txBody>
          <a:bodyPr>
            <a:normAutofit/>
          </a:bodyPr>
          <a:lstStyle>
            <a:lvl1pPr algn="l">
              <a:lnSpc>
                <a:spcPts val="3600"/>
              </a:lnSpc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7448D3F8-60EB-304A-8FB1-C0DEA13A90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62075" y="1293813"/>
            <a:ext cx="3064010" cy="2702441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4" name="Content Placeholder 20">
            <a:extLst>
              <a:ext uri="{FF2B5EF4-FFF2-40B4-BE49-F238E27FC236}">
                <a16:creationId xmlns:a16="http://schemas.microsoft.com/office/drawing/2014/main" id="{4E1B463A-381B-E547-B7CB-DD60A533F7B9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343677" y="4133850"/>
            <a:ext cx="3082408" cy="359518"/>
          </a:xfrm>
        </p:spPr>
        <p:txBody>
          <a:bodyPr numCol="1"/>
          <a:lstStyle>
            <a:lvl4pPr marL="9525" indent="0" algn="ctr">
              <a:tabLst>
                <a:tab pos="2974975" algn="l"/>
              </a:tabLst>
              <a:defRPr/>
            </a:lvl4pPr>
          </a:lstStyle>
          <a:p>
            <a:pPr lvl="3"/>
            <a:r>
              <a:rPr lang="en-US"/>
              <a:t>Fourth level</a:t>
            </a:r>
          </a:p>
        </p:txBody>
      </p:sp>
      <p:sp>
        <p:nvSpPr>
          <p:cNvPr id="8" name="Content Placeholder 20">
            <a:extLst>
              <a:ext uri="{FF2B5EF4-FFF2-40B4-BE49-F238E27FC236}">
                <a16:creationId xmlns:a16="http://schemas.microsoft.com/office/drawing/2014/main" id="{CD14DBEC-8839-3C4B-A898-834F3383FD5F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721043" y="4140999"/>
            <a:ext cx="3082408" cy="359518"/>
          </a:xfrm>
        </p:spPr>
        <p:txBody>
          <a:bodyPr numCol="1"/>
          <a:lstStyle>
            <a:lvl4pPr marL="9525" indent="0" algn="ctr">
              <a:tabLst>
                <a:tab pos="2974975" algn="l"/>
              </a:tabLst>
              <a:defRPr/>
            </a:lvl4pPr>
          </a:lstStyle>
          <a:p>
            <a:pPr lvl="3"/>
            <a:r>
              <a:rPr lang="en-US"/>
              <a:t>Fourth level</a:t>
            </a:r>
          </a:p>
        </p:txBody>
      </p:sp>
      <p:sp>
        <p:nvSpPr>
          <p:cNvPr id="12" name="Picture Placeholder 22">
            <a:extLst>
              <a:ext uri="{FF2B5EF4-FFF2-40B4-BE49-F238E27FC236}">
                <a16:creationId xmlns:a16="http://schemas.microsoft.com/office/drawing/2014/main" id="{0E0E3C91-3449-0944-B017-203C0C13566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728809" y="1293812"/>
            <a:ext cx="3064010" cy="2702441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B76074D3-1CFB-714A-8256-6509B8B4BF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4642647"/>
            <a:ext cx="739302" cy="273844"/>
          </a:xfrm>
          <a:prstGeom prst="rect">
            <a:avLst/>
          </a:prstGeom>
        </p:spPr>
        <p:txBody>
          <a:bodyPr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fld id="{4FA43219-1D49-F14C-A838-5217058B6C5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587E0CAE-3171-43AE-B4E1-4C02055DDF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9303" y="4626462"/>
            <a:ext cx="527884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fld id="{30A7191E-AFEE-1840-ABFF-7061D6D2EA10}" type="datetime4">
              <a:rPr lang="en-CA" smtClean="0"/>
              <a:pPr/>
              <a:t>October 29, 2024</a:t>
            </a:fld>
            <a:r>
              <a:rPr lang="en-CA"/>
              <a:t>    |    Event Name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6420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Photo_2 Colum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11702" y="298967"/>
            <a:ext cx="7721275" cy="857250"/>
          </a:xfrm>
        </p:spPr>
        <p:txBody>
          <a:bodyPr>
            <a:normAutofit/>
          </a:bodyPr>
          <a:lstStyle>
            <a:lvl1pPr algn="l">
              <a:lnSpc>
                <a:spcPts val="3600"/>
              </a:lnSpc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20">
            <a:extLst>
              <a:ext uri="{FF2B5EF4-FFF2-40B4-BE49-F238E27FC236}">
                <a16:creationId xmlns:a16="http://schemas.microsoft.com/office/drawing/2014/main" id="{CD14DBEC-8839-3C4B-A898-834F3383FD5F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721043" y="4140999"/>
            <a:ext cx="3082408" cy="359518"/>
          </a:xfrm>
        </p:spPr>
        <p:txBody>
          <a:bodyPr numCol="1"/>
          <a:lstStyle>
            <a:lvl4pPr marL="9525" indent="0" algn="ctr">
              <a:tabLst>
                <a:tab pos="2974975" algn="l"/>
              </a:tabLst>
              <a:defRPr/>
            </a:lvl4pPr>
          </a:lstStyle>
          <a:p>
            <a:pPr lvl="3"/>
            <a:r>
              <a:rPr lang="en-US"/>
              <a:t>Fourth level</a:t>
            </a:r>
          </a:p>
        </p:txBody>
      </p:sp>
      <p:sp>
        <p:nvSpPr>
          <p:cNvPr id="12" name="Picture Placeholder 22">
            <a:extLst>
              <a:ext uri="{FF2B5EF4-FFF2-40B4-BE49-F238E27FC236}">
                <a16:creationId xmlns:a16="http://schemas.microsoft.com/office/drawing/2014/main" id="{0E0E3C91-3449-0944-B017-203C0C13566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728809" y="1293812"/>
            <a:ext cx="3064010" cy="2702441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B76074D3-1CFB-714A-8256-6509B8B4BF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4642647"/>
            <a:ext cx="739302" cy="273844"/>
          </a:xfrm>
          <a:prstGeom prst="rect">
            <a:avLst/>
          </a:prstGeom>
        </p:spPr>
        <p:txBody>
          <a:bodyPr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fld id="{4FA43219-1D49-F14C-A838-5217058B6C5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587E0CAE-3171-43AE-B4E1-4C02055DDF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9303" y="4626462"/>
            <a:ext cx="527884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fld id="{30A7191E-AFEE-1840-ABFF-7061D6D2EA10}" type="datetime4">
              <a:rPr lang="en-CA" smtClean="0"/>
              <a:pPr/>
              <a:t>October 29, 2024</a:t>
            </a:fld>
            <a:r>
              <a:rPr lang="en-CA"/>
              <a:t>    |    Event Name</a:t>
            </a:r>
            <a:endParaRPr lang="en-US"/>
          </a:p>
        </p:txBody>
      </p:sp>
      <p:sp>
        <p:nvSpPr>
          <p:cNvPr id="9" name="Content Placeholder 20">
            <a:extLst>
              <a:ext uri="{FF2B5EF4-FFF2-40B4-BE49-F238E27FC236}">
                <a16:creationId xmlns:a16="http://schemas.microsoft.com/office/drawing/2014/main" id="{F4E0655A-8F89-4344-BE71-2E52EFBA565B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703191" y="1293813"/>
            <a:ext cx="3712002" cy="2840037"/>
          </a:xfrm>
        </p:spPr>
        <p:txBody>
          <a:bodyPr/>
          <a:lstStyle/>
          <a:p>
            <a:pPr lvl="0"/>
            <a:r>
              <a:rPr lang="en-US"/>
              <a:t>Click to add subtitle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004245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hoto_3 Colum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11702" y="298967"/>
            <a:ext cx="7721275" cy="857250"/>
          </a:xfrm>
        </p:spPr>
        <p:txBody>
          <a:bodyPr>
            <a:normAutofit/>
          </a:bodyPr>
          <a:lstStyle>
            <a:lvl1pPr algn="l">
              <a:lnSpc>
                <a:spcPts val="3600"/>
              </a:lnSpc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7448D3F8-60EB-304A-8FB1-C0DEA13A90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3330" y="1293813"/>
            <a:ext cx="2201805" cy="2702441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4" name="Content Placeholder 20">
            <a:extLst>
              <a:ext uri="{FF2B5EF4-FFF2-40B4-BE49-F238E27FC236}">
                <a16:creationId xmlns:a16="http://schemas.microsoft.com/office/drawing/2014/main" id="{4E1B463A-381B-E547-B7CB-DD60A533F7B9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055594" y="4133850"/>
            <a:ext cx="2215025" cy="359518"/>
          </a:xfrm>
        </p:spPr>
        <p:txBody>
          <a:bodyPr numCol="1"/>
          <a:lstStyle>
            <a:lvl4pPr marL="9525" indent="0" algn="ctr">
              <a:tabLst>
                <a:tab pos="2974975" algn="l"/>
              </a:tabLst>
              <a:defRPr/>
            </a:lvl4pPr>
          </a:lstStyle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22">
            <a:extLst>
              <a:ext uri="{FF2B5EF4-FFF2-40B4-BE49-F238E27FC236}">
                <a16:creationId xmlns:a16="http://schemas.microsoft.com/office/drawing/2014/main" id="{B900D89D-63E0-FF4B-AE71-E6E189DBAE9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75424" y="1293813"/>
            <a:ext cx="2201805" cy="2702441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4" name="Content Placeholder 20">
            <a:extLst>
              <a:ext uri="{FF2B5EF4-FFF2-40B4-BE49-F238E27FC236}">
                <a16:creationId xmlns:a16="http://schemas.microsoft.com/office/drawing/2014/main" id="{6008A960-B475-CE4D-811E-DB15C9BDA156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468320" y="4133850"/>
            <a:ext cx="2215025" cy="359518"/>
          </a:xfrm>
        </p:spPr>
        <p:txBody>
          <a:bodyPr numCol="1"/>
          <a:lstStyle>
            <a:lvl4pPr marL="9525" indent="0" algn="ctr">
              <a:tabLst>
                <a:tab pos="2974975" algn="l"/>
              </a:tabLst>
              <a:defRPr/>
            </a:lvl4pPr>
          </a:lstStyle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22">
            <a:extLst>
              <a:ext uri="{FF2B5EF4-FFF2-40B4-BE49-F238E27FC236}">
                <a16:creationId xmlns:a16="http://schemas.microsoft.com/office/drawing/2014/main" id="{F962803A-5DFA-3641-9A96-063EEA871A5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866870" y="1293813"/>
            <a:ext cx="2201805" cy="2702441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Content Placeholder 20">
            <a:extLst>
              <a:ext uri="{FF2B5EF4-FFF2-40B4-BE49-F238E27FC236}">
                <a16:creationId xmlns:a16="http://schemas.microsoft.com/office/drawing/2014/main" id="{E118987C-8CD4-EC43-8B55-A2AE6717ECCC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5859766" y="4133850"/>
            <a:ext cx="2215025" cy="359518"/>
          </a:xfrm>
        </p:spPr>
        <p:txBody>
          <a:bodyPr numCol="1"/>
          <a:lstStyle>
            <a:lvl4pPr marL="9525" indent="0" algn="ctr">
              <a:tabLst>
                <a:tab pos="2974975" algn="l"/>
              </a:tabLst>
              <a:defRPr/>
            </a:lvl4pPr>
          </a:lstStyle>
          <a:p>
            <a:pPr lvl="3"/>
            <a:r>
              <a:rPr lang="en-US"/>
              <a:t>Fourth level</a:t>
            </a:r>
          </a:p>
        </p:txBody>
      </p:sp>
      <p:sp>
        <p:nvSpPr>
          <p:cNvPr id="12" name="Slide Number Placeholder 8">
            <a:extLst>
              <a:ext uri="{FF2B5EF4-FFF2-40B4-BE49-F238E27FC236}">
                <a16:creationId xmlns:a16="http://schemas.microsoft.com/office/drawing/2014/main" id="{6245144D-F510-2743-AC2E-0B187F8D7C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4642647"/>
            <a:ext cx="739302" cy="273844"/>
          </a:xfrm>
          <a:prstGeom prst="rect">
            <a:avLst/>
          </a:prstGeom>
        </p:spPr>
        <p:txBody>
          <a:bodyPr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fld id="{4FA43219-1D49-F14C-A838-5217058B6C5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2DA2AF90-5593-4099-B738-2ED69FA75F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9303" y="4626462"/>
            <a:ext cx="527884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fld id="{30A7191E-AFEE-1840-ABFF-7061D6D2EA10}" type="datetime4">
              <a:rPr lang="en-CA" smtClean="0"/>
              <a:pPr/>
              <a:t>October 29, 2024</a:t>
            </a:fld>
            <a:r>
              <a:rPr lang="en-CA"/>
              <a:t>    |    Event Name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1901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_1 Colum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13823" y="298967"/>
            <a:ext cx="3668821" cy="1160182"/>
          </a:xfrm>
        </p:spPr>
        <p:txBody>
          <a:bodyPr>
            <a:normAutofit/>
          </a:bodyPr>
          <a:lstStyle>
            <a:lvl1pPr algn="l">
              <a:lnSpc>
                <a:spcPts val="3600"/>
              </a:lnSpc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AA0A4A79-712B-834B-BD93-1EEDB16F80DA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713823" y="1605064"/>
            <a:ext cx="3668822" cy="2528786"/>
          </a:xfrm>
        </p:spPr>
        <p:txBody>
          <a:bodyPr/>
          <a:lstStyle/>
          <a:p>
            <a:pPr lvl="0"/>
            <a:r>
              <a:rPr lang="en-US"/>
              <a:t>Click to add subtitle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2C3172CF-623D-BF42-B3B8-447B063520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37172" y="512151"/>
            <a:ext cx="1568339" cy="1563324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209C42AE-807B-354D-BD35-3C64422B5792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4924025" y="512151"/>
            <a:ext cx="1568339" cy="1563324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Content Placeholder 20">
            <a:extLst>
              <a:ext uri="{FF2B5EF4-FFF2-40B4-BE49-F238E27FC236}">
                <a16:creationId xmlns:a16="http://schemas.microsoft.com/office/drawing/2014/main" id="{840DEFFB-199C-E94F-ACD5-B04F9635B52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778193" y="2256817"/>
            <a:ext cx="3668822" cy="1877033"/>
          </a:xfrm>
        </p:spPr>
        <p:txBody>
          <a:bodyPr/>
          <a:lstStyle/>
          <a:p>
            <a:pPr lvl="0"/>
            <a:r>
              <a:rPr lang="en-US"/>
              <a:t>Click to add subtitle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Slide Number Placeholder 8">
            <a:extLst>
              <a:ext uri="{FF2B5EF4-FFF2-40B4-BE49-F238E27FC236}">
                <a16:creationId xmlns:a16="http://schemas.microsoft.com/office/drawing/2014/main" id="{4D0BB88A-EF26-0048-9417-14464C6F8D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4642647"/>
            <a:ext cx="739302" cy="273844"/>
          </a:xfrm>
          <a:prstGeom prst="rect">
            <a:avLst/>
          </a:prstGeom>
        </p:spPr>
        <p:txBody>
          <a:bodyPr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fld id="{4FA43219-1D49-F14C-A838-5217058B6C5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B4C9FF95-114C-40C8-A0A6-59F6BE8984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9303" y="4626462"/>
            <a:ext cx="527884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fld id="{30A7191E-AFEE-1840-ABFF-7061D6D2EA10}" type="datetime4">
              <a:rPr lang="en-CA" smtClean="0"/>
              <a:pPr/>
              <a:t>October 29, 2024</a:t>
            </a:fld>
            <a:r>
              <a:rPr lang="en-CA"/>
              <a:t>    |    Event Name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832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_1 Colum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13822" y="298967"/>
            <a:ext cx="7724471" cy="857250"/>
          </a:xfrm>
        </p:spPr>
        <p:txBody>
          <a:bodyPr>
            <a:normAutofit/>
          </a:bodyPr>
          <a:lstStyle>
            <a:lvl1pPr algn="l">
              <a:lnSpc>
                <a:spcPts val="3600"/>
              </a:lnSpc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AAA62009-292C-2E40-975C-E465D95BE8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9303" y="4626462"/>
            <a:ext cx="527884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fld id="{30A7191E-AFEE-1840-ABFF-7061D6D2EA10}" type="datetime4">
              <a:rPr lang="en-CA" smtClean="0"/>
              <a:pPr/>
              <a:t>October 29, 2024</a:t>
            </a:fld>
            <a:r>
              <a:rPr lang="en-CA"/>
              <a:t>    |    Event Name</a:t>
            </a:r>
            <a:endParaRPr lang="en-US"/>
          </a:p>
        </p:txBody>
      </p:sp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1F83A67E-D8E1-C348-8741-850ED6774D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4642647"/>
            <a:ext cx="739302" cy="273844"/>
          </a:xfrm>
          <a:prstGeom prst="rect">
            <a:avLst/>
          </a:prstGeom>
        </p:spPr>
        <p:txBody>
          <a:bodyPr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fld id="{4FA43219-1D49-F14C-A838-5217058B6C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5381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_1 Colum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08507" y="610252"/>
            <a:ext cx="4444840" cy="857250"/>
          </a:xfrm>
        </p:spPr>
        <p:txBody>
          <a:bodyPr>
            <a:normAutofit/>
          </a:bodyPr>
          <a:lstStyle>
            <a:lvl1pPr algn="l">
              <a:lnSpc>
                <a:spcPts val="3600"/>
              </a:lnSpc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AA0A4A79-712B-834B-BD93-1EEDB16F80DA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708506" y="2110902"/>
            <a:ext cx="4455977" cy="2022948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lvl1pPr>
            <a:lvl2pPr>
              <a:lnSpc>
                <a:spcPct val="150000"/>
              </a:lnSpc>
              <a:defRPr/>
            </a:lvl2pPr>
          </a:lstStyle>
          <a:p>
            <a:pPr lvl="0"/>
            <a:r>
              <a:rPr lang="en-US"/>
              <a:t>Click to add name</a:t>
            </a:r>
            <a:br>
              <a:rPr lang="en-US"/>
            </a:br>
            <a:r>
              <a:rPr lang="en-US"/>
              <a:t>Click to add title</a:t>
            </a:r>
          </a:p>
          <a:p>
            <a:pPr lvl="1"/>
            <a:r>
              <a:rPr lang="en-US"/>
              <a:t>E:</a:t>
            </a:r>
            <a:br>
              <a:rPr lang="en-US"/>
            </a:br>
            <a:r>
              <a:rPr lang="en-US"/>
              <a:t>P:</a:t>
            </a:r>
            <a:br>
              <a:rPr lang="en-US"/>
            </a:br>
            <a:r>
              <a:rPr lang="en-US"/>
              <a:t>M: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5FC78B4-7AC3-D94D-BCA9-F758F0DBC955}"/>
              </a:ext>
            </a:extLst>
          </p:cNvPr>
          <p:cNvCxnSpPr/>
          <p:nvPr userDrawn="1"/>
        </p:nvCxnSpPr>
        <p:spPr>
          <a:xfrm>
            <a:off x="790790" y="1688541"/>
            <a:ext cx="817504" cy="0"/>
          </a:xfrm>
          <a:prstGeom prst="line">
            <a:avLst/>
          </a:prstGeom>
          <a:ln w="254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93510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59068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_1 Column_NoLog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13822" y="298967"/>
            <a:ext cx="7724471" cy="857250"/>
          </a:xfrm>
        </p:spPr>
        <p:txBody>
          <a:bodyPr>
            <a:normAutofit/>
          </a:bodyPr>
          <a:lstStyle>
            <a:lvl1pPr algn="l">
              <a:lnSpc>
                <a:spcPts val="3600"/>
              </a:lnSpc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AA0A4A79-712B-834B-BD93-1EEDB16F80DA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703190" y="1293813"/>
            <a:ext cx="7743825" cy="2840037"/>
          </a:xfrm>
        </p:spPr>
        <p:txBody>
          <a:bodyPr/>
          <a:lstStyle/>
          <a:p>
            <a:pPr lvl="0"/>
            <a:r>
              <a:rPr lang="en-US"/>
              <a:t>Click to add subtitle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1F83A67E-D8E1-C348-8741-850ED6774D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4642647"/>
            <a:ext cx="739302" cy="273844"/>
          </a:xfrm>
          <a:prstGeom prst="rect">
            <a:avLst/>
          </a:prstGeom>
        </p:spPr>
        <p:txBody>
          <a:bodyPr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fld id="{4FA43219-1D49-F14C-A838-5217058B6C5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FE9354D-6330-48D1-9934-A60B1AEF0A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9303" y="4626462"/>
            <a:ext cx="527884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fld id="{30A7191E-AFEE-1840-ABFF-7061D6D2EA10}" type="datetime4">
              <a:rPr lang="en-CA" smtClean="0"/>
              <a:pPr/>
              <a:t>October 29, 2024</a:t>
            </a:fld>
            <a:r>
              <a:rPr lang="en-CA"/>
              <a:t>    |    Event Name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4695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Photo_1 Column_NoLog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11702" y="298967"/>
            <a:ext cx="7721275" cy="857250"/>
          </a:xfrm>
        </p:spPr>
        <p:txBody>
          <a:bodyPr>
            <a:normAutofit/>
          </a:bodyPr>
          <a:lstStyle>
            <a:lvl1pPr algn="l">
              <a:lnSpc>
                <a:spcPts val="3600"/>
              </a:lnSpc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7448D3F8-60EB-304A-8FB1-C0DEA13A90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35495" y="1293814"/>
            <a:ext cx="6478588" cy="2695292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4" name="Content Placeholder 20">
            <a:extLst>
              <a:ext uri="{FF2B5EF4-FFF2-40B4-BE49-F238E27FC236}">
                <a16:creationId xmlns:a16="http://schemas.microsoft.com/office/drawing/2014/main" id="{4E1B463A-381B-E547-B7CB-DD60A533F7B9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333045" y="4133850"/>
            <a:ext cx="6478588" cy="359518"/>
          </a:xfrm>
        </p:spPr>
        <p:txBody>
          <a:bodyPr numCol="1"/>
          <a:lstStyle>
            <a:lvl4pPr marL="9525" indent="0" algn="ctr">
              <a:tabLst>
                <a:tab pos="2974975" algn="l"/>
              </a:tabLst>
              <a:defRPr/>
            </a:lvl4pPr>
          </a:lstStyle>
          <a:p>
            <a:pPr lvl="3"/>
            <a:r>
              <a:rPr lang="en-US"/>
              <a:t>Fourth level</a:t>
            </a:r>
          </a:p>
        </p:txBody>
      </p:sp>
      <p:sp>
        <p:nvSpPr>
          <p:cNvPr id="8" name="Slide Number Placeholder 8">
            <a:extLst>
              <a:ext uri="{FF2B5EF4-FFF2-40B4-BE49-F238E27FC236}">
                <a16:creationId xmlns:a16="http://schemas.microsoft.com/office/drawing/2014/main" id="{E44D8509-8607-4C40-B069-F7DF92B465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4642647"/>
            <a:ext cx="739302" cy="273844"/>
          </a:xfrm>
          <a:prstGeom prst="rect">
            <a:avLst/>
          </a:prstGeom>
        </p:spPr>
        <p:txBody>
          <a:bodyPr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fld id="{4FA43219-1D49-F14C-A838-5217058B6C5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ED82A276-1648-43AF-8DFB-B2E9E5D293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9303" y="4626462"/>
            <a:ext cx="527884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fld id="{30A7191E-AFEE-1840-ABFF-7061D6D2EA10}" type="datetime4">
              <a:rPr lang="en-CA" smtClean="0"/>
              <a:pPr/>
              <a:t>October 29, 2024</a:t>
            </a:fld>
            <a:r>
              <a:rPr lang="en-CA"/>
              <a:t>    |    Event Name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8704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C18D0-9A51-4CC9-81A1-819BF1806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A0848-7D38-4858-815E-33C63EEAF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A886D-A7B4-4981-BE2F-60626B921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32C98-1D37-4411-99AA-6C4B369BFBDB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8FC70-C5D8-4AC6-B487-D6C8F3669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279E4-7E70-4D8F-BFEE-BE6F173A9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E8698-40B8-4052-B547-86479E304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510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Slide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9F4B63A-381B-FA4B-B8E9-1CE591C25A8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2334" y="1400785"/>
            <a:ext cx="6155121" cy="878669"/>
          </a:xfrm>
        </p:spPr>
        <p:txBody>
          <a:bodyPr anchor="b" anchorCtr="0">
            <a:noAutofit/>
          </a:bodyPr>
          <a:lstStyle>
            <a:lvl1pPr algn="l">
              <a:lnSpc>
                <a:spcPts val="4800"/>
              </a:lnSpc>
              <a:defRPr sz="360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6388" y="2576520"/>
            <a:ext cx="6121068" cy="38069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  <a:latin typeface="Georgia" panose="02040502050405020303" pitchFamily="18" charset="0"/>
                <a:cs typeface="Calibr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subtitle 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39425" y="2350026"/>
            <a:ext cx="817504" cy="0"/>
          </a:xfrm>
          <a:prstGeom prst="line">
            <a:avLst/>
          </a:prstGeom>
          <a:ln w="254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19">
            <a:extLst>
              <a:ext uri="{FF2B5EF4-FFF2-40B4-BE49-F238E27FC236}">
                <a16:creationId xmlns:a16="http://schemas.microsoft.com/office/drawing/2014/main" id="{D766137E-C592-454E-BA41-757A69918B62}"/>
              </a:ext>
            </a:extLst>
          </p:cNvPr>
          <p:cNvSpPr txBox="1">
            <a:spLocks/>
          </p:cNvSpPr>
          <p:nvPr userDrawn="1"/>
        </p:nvSpPr>
        <p:spPr>
          <a:xfrm>
            <a:off x="445104" y="4623519"/>
            <a:ext cx="361133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CA" sz="900" kern="1200" cap="none" spc="0" baseline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/>
              <a:t>© 2020 and Reg. TM – CMC Microsystems</a:t>
            </a:r>
          </a:p>
        </p:txBody>
      </p:sp>
    </p:spTree>
    <p:extLst>
      <p:ext uri="{BB962C8B-B14F-4D97-AF65-F5344CB8AC3E}">
        <p14:creationId xmlns:p14="http://schemas.microsoft.com/office/powerpoint/2010/main" val="336477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Slide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9F4B63A-381B-FA4B-B8E9-1CE591C25A8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2334" y="1400785"/>
            <a:ext cx="6155121" cy="878669"/>
          </a:xfrm>
        </p:spPr>
        <p:txBody>
          <a:bodyPr anchor="b" anchorCtr="0">
            <a:noAutofit/>
          </a:bodyPr>
          <a:lstStyle>
            <a:lvl1pPr algn="l">
              <a:lnSpc>
                <a:spcPts val="4800"/>
              </a:lnSpc>
              <a:defRPr sz="360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6388" y="2576520"/>
            <a:ext cx="6121068" cy="38069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  <a:latin typeface="Georgia" panose="02040502050405020303" pitchFamily="18" charset="0"/>
                <a:cs typeface="Calibr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subtitle 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39425" y="2350026"/>
            <a:ext cx="817504" cy="0"/>
          </a:xfrm>
          <a:prstGeom prst="line">
            <a:avLst/>
          </a:prstGeom>
          <a:ln w="254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19">
            <a:extLst>
              <a:ext uri="{FF2B5EF4-FFF2-40B4-BE49-F238E27FC236}">
                <a16:creationId xmlns:a16="http://schemas.microsoft.com/office/drawing/2014/main" id="{A5FDFF91-F2E8-CE4A-8B0E-51355B787607}"/>
              </a:ext>
            </a:extLst>
          </p:cNvPr>
          <p:cNvSpPr txBox="1">
            <a:spLocks/>
          </p:cNvSpPr>
          <p:nvPr userDrawn="1"/>
        </p:nvSpPr>
        <p:spPr>
          <a:xfrm>
            <a:off x="445104" y="4623519"/>
            <a:ext cx="361133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CA" sz="900" kern="1200" cap="none" spc="0" baseline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/>
              <a:t>© 2020 and Reg. TM – CMC Microsystems</a:t>
            </a:r>
          </a:p>
        </p:txBody>
      </p:sp>
    </p:spTree>
    <p:extLst>
      <p:ext uri="{BB962C8B-B14F-4D97-AF65-F5344CB8AC3E}">
        <p14:creationId xmlns:p14="http://schemas.microsoft.com/office/powerpoint/2010/main" val="3174497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Slide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9F4B63A-381B-FA4B-B8E9-1CE591C25A8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2334" y="1400785"/>
            <a:ext cx="6155121" cy="878669"/>
          </a:xfrm>
        </p:spPr>
        <p:txBody>
          <a:bodyPr anchor="b" anchorCtr="0">
            <a:noAutofit/>
          </a:bodyPr>
          <a:lstStyle>
            <a:lvl1pPr algn="l">
              <a:lnSpc>
                <a:spcPts val="4800"/>
              </a:lnSpc>
              <a:defRPr sz="360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6388" y="2576520"/>
            <a:ext cx="6121068" cy="38069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  <a:latin typeface="Georgia" panose="02040502050405020303" pitchFamily="18" charset="0"/>
                <a:cs typeface="Calibr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subtitle 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39425" y="2350026"/>
            <a:ext cx="817504" cy="0"/>
          </a:xfrm>
          <a:prstGeom prst="line">
            <a:avLst/>
          </a:prstGeom>
          <a:ln w="254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19">
            <a:extLst>
              <a:ext uri="{FF2B5EF4-FFF2-40B4-BE49-F238E27FC236}">
                <a16:creationId xmlns:a16="http://schemas.microsoft.com/office/drawing/2014/main" id="{30252E43-71B3-C448-A742-4125A6A7374A}"/>
              </a:ext>
            </a:extLst>
          </p:cNvPr>
          <p:cNvSpPr txBox="1">
            <a:spLocks/>
          </p:cNvSpPr>
          <p:nvPr userDrawn="1"/>
        </p:nvSpPr>
        <p:spPr>
          <a:xfrm>
            <a:off x="445104" y="4623519"/>
            <a:ext cx="361133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CA" sz="900" kern="1200" cap="none" spc="0" baseline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/>
              <a:t>© 2020 and Reg. TM – CMC Microsystems</a:t>
            </a:r>
          </a:p>
        </p:txBody>
      </p:sp>
    </p:spTree>
    <p:extLst>
      <p:ext uri="{BB962C8B-B14F-4D97-AF65-F5344CB8AC3E}">
        <p14:creationId xmlns:p14="http://schemas.microsoft.com/office/powerpoint/2010/main" val="90809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Slide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9F4B63A-381B-FA4B-B8E9-1CE591C25A8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2334" y="1400785"/>
            <a:ext cx="6155121" cy="878669"/>
          </a:xfrm>
        </p:spPr>
        <p:txBody>
          <a:bodyPr anchor="b" anchorCtr="0">
            <a:noAutofit/>
          </a:bodyPr>
          <a:lstStyle>
            <a:lvl1pPr algn="l">
              <a:lnSpc>
                <a:spcPts val="4800"/>
              </a:lnSpc>
              <a:defRPr sz="360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6388" y="2576520"/>
            <a:ext cx="6121068" cy="38069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  <a:latin typeface="Georgia" panose="02040502050405020303" pitchFamily="18" charset="0"/>
                <a:cs typeface="Calibr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subtitle 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39425" y="2350026"/>
            <a:ext cx="817504" cy="0"/>
          </a:xfrm>
          <a:prstGeom prst="line">
            <a:avLst/>
          </a:prstGeom>
          <a:ln w="254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19">
            <a:extLst>
              <a:ext uri="{FF2B5EF4-FFF2-40B4-BE49-F238E27FC236}">
                <a16:creationId xmlns:a16="http://schemas.microsoft.com/office/drawing/2014/main" id="{85B5CF73-24F4-404A-976C-E2D1C0448CC4}"/>
              </a:ext>
            </a:extLst>
          </p:cNvPr>
          <p:cNvSpPr txBox="1">
            <a:spLocks/>
          </p:cNvSpPr>
          <p:nvPr userDrawn="1"/>
        </p:nvSpPr>
        <p:spPr>
          <a:xfrm>
            <a:off x="445104" y="4623519"/>
            <a:ext cx="361133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CA" sz="900" kern="1200" cap="none" spc="0" baseline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/>
              <a:t>© 2020 and Reg. TM – CMC Microsystems</a:t>
            </a:r>
          </a:p>
        </p:txBody>
      </p:sp>
    </p:spTree>
    <p:extLst>
      <p:ext uri="{BB962C8B-B14F-4D97-AF65-F5344CB8AC3E}">
        <p14:creationId xmlns:p14="http://schemas.microsoft.com/office/powerpoint/2010/main" val="3554608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1 Colum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13822" y="298967"/>
            <a:ext cx="7724471" cy="857250"/>
          </a:xfrm>
        </p:spPr>
        <p:txBody>
          <a:bodyPr>
            <a:normAutofit/>
          </a:bodyPr>
          <a:lstStyle>
            <a:lvl1pPr algn="l">
              <a:lnSpc>
                <a:spcPts val="3600"/>
              </a:lnSpc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AA0A4A79-712B-834B-BD93-1EEDB16F80DA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703190" y="1293813"/>
            <a:ext cx="7743825" cy="2840037"/>
          </a:xfrm>
        </p:spPr>
        <p:txBody>
          <a:bodyPr/>
          <a:lstStyle/>
          <a:p>
            <a:pPr lvl="0"/>
            <a:r>
              <a:rPr lang="en-US"/>
              <a:t>Click to add subtitle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AAA62009-292C-2E40-975C-E465D95BE8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9303" y="4626462"/>
            <a:ext cx="527884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fld id="{30A7191E-AFEE-1840-ABFF-7061D6D2EA10}" type="datetime4">
              <a:rPr lang="en-CA" smtClean="0"/>
              <a:pPr/>
              <a:t>October 29, 2024</a:t>
            </a:fld>
            <a:r>
              <a:rPr lang="en-CA"/>
              <a:t>    |    Event Name</a:t>
            </a:r>
            <a:endParaRPr lang="en-US"/>
          </a:p>
        </p:txBody>
      </p:sp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1F83A67E-D8E1-C348-8741-850ED6774D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4642647"/>
            <a:ext cx="739302" cy="273844"/>
          </a:xfrm>
          <a:prstGeom prst="rect">
            <a:avLst/>
          </a:prstGeom>
        </p:spPr>
        <p:txBody>
          <a:bodyPr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fld id="{4FA43219-1D49-F14C-A838-5217058B6C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605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2 Colum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13822" y="298967"/>
            <a:ext cx="7724471" cy="857250"/>
          </a:xfrm>
        </p:spPr>
        <p:txBody>
          <a:bodyPr>
            <a:normAutofit/>
          </a:bodyPr>
          <a:lstStyle>
            <a:lvl1pPr algn="l">
              <a:lnSpc>
                <a:spcPts val="3600"/>
              </a:lnSpc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AA0A4A79-712B-834B-BD93-1EEDB16F80DA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703190" y="1293813"/>
            <a:ext cx="7743825" cy="2840037"/>
          </a:xfrm>
        </p:spPr>
        <p:txBody>
          <a:bodyPr numCol="2"/>
          <a:lstStyle/>
          <a:p>
            <a:pPr lvl="0"/>
            <a:r>
              <a:rPr lang="en-US"/>
              <a:t>Click to add subtitle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Slide Number Placeholder 8">
            <a:extLst>
              <a:ext uri="{FF2B5EF4-FFF2-40B4-BE49-F238E27FC236}">
                <a16:creationId xmlns:a16="http://schemas.microsoft.com/office/drawing/2014/main" id="{EAE1D4CE-F87D-034C-9508-CEAC5221B8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4642647"/>
            <a:ext cx="739302" cy="273844"/>
          </a:xfrm>
          <a:prstGeom prst="rect">
            <a:avLst/>
          </a:prstGeom>
        </p:spPr>
        <p:txBody>
          <a:bodyPr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fld id="{4FA43219-1D49-F14C-A838-5217058B6C5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13DD76C2-252F-43E1-B9B1-069A301517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9303" y="4626462"/>
            <a:ext cx="527884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fld id="{30A7191E-AFEE-1840-ABFF-7061D6D2EA10}" type="datetime4">
              <a:rPr lang="en-CA" smtClean="0"/>
              <a:pPr/>
              <a:t>October 29, 2024</a:t>
            </a:fld>
            <a:r>
              <a:rPr lang="en-CA"/>
              <a:t>    |    Event Name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5531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_2 Colum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13822" y="298967"/>
            <a:ext cx="7724471" cy="857250"/>
          </a:xfrm>
        </p:spPr>
        <p:txBody>
          <a:bodyPr>
            <a:normAutofit/>
          </a:bodyPr>
          <a:lstStyle>
            <a:lvl1pPr algn="l">
              <a:lnSpc>
                <a:spcPts val="3600"/>
              </a:lnSpc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AA0A4A79-712B-834B-BD93-1EEDB16F80DA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703191" y="1293813"/>
            <a:ext cx="3744000" cy="2840037"/>
          </a:xfrm>
        </p:spPr>
        <p:txBody>
          <a:bodyPr numCol="2"/>
          <a:lstStyle/>
          <a:p>
            <a:pPr lvl="0"/>
            <a:r>
              <a:rPr lang="en-US"/>
              <a:t>Click to add subtitle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Slide Number Placeholder 8">
            <a:extLst>
              <a:ext uri="{FF2B5EF4-FFF2-40B4-BE49-F238E27FC236}">
                <a16:creationId xmlns:a16="http://schemas.microsoft.com/office/drawing/2014/main" id="{EAE1D4CE-F87D-034C-9508-CEAC5221B8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4642647"/>
            <a:ext cx="739302" cy="273844"/>
          </a:xfrm>
          <a:prstGeom prst="rect">
            <a:avLst/>
          </a:prstGeom>
        </p:spPr>
        <p:txBody>
          <a:bodyPr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fld id="{4FA43219-1D49-F14C-A838-5217058B6C5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13DD76C2-252F-43E1-B9B1-069A301517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9303" y="4626462"/>
            <a:ext cx="527884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fld id="{30A7191E-AFEE-1840-ABFF-7061D6D2EA10}" type="datetime4">
              <a:rPr lang="en-CA" smtClean="0"/>
              <a:pPr/>
              <a:t>October 29, 2024</a:t>
            </a:fld>
            <a:r>
              <a:rPr lang="en-CA"/>
              <a:t>    |    Event Name</a:t>
            </a:r>
            <a:endParaRPr lang="en-US"/>
          </a:p>
        </p:txBody>
      </p:sp>
      <p:sp>
        <p:nvSpPr>
          <p:cNvPr id="6" name="Content Placeholder 20">
            <a:extLst>
              <a:ext uri="{FF2B5EF4-FFF2-40B4-BE49-F238E27FC236}">
                <a16:creationId xmlns:a16="http://schemas.microsoft.com/office/drawing/2014/main" id="{6A332D04-8135-4C02-96CE-264251F8237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696811" y="1293813"/>
            <a:ext cx="3744000" cy="2840037"/>
          </a:xfrm>
        </p:spPr>
        <p:txBody>
          <a:bodyPr numCol="2"/>
          <a:lstStyle/>
          <a:p>
            <a:pPr lvl="0"/>
            <a:r>
              <a:rPr lang="en-US"/>
              <a:t>Click to add subtitle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6261965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hoto_1 Colum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11702" y="298967"/>
            <a:ext cx="7721275" cy="857250"/>
          </a:xfrm>
        </p:spPr>
        <p:txBody>
          <a:bodyPr>
            <a:normAutofit/>
          </a:bodyPr>
          <a:lstStyle>
            <a:lvl1pPr algn="l">
              <a:lnSpc>
                <a:spcPts val="3600"/>
              </a:lnSpc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7448D3F8-60EB-304A-8FB1-C0DEA13A90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35495" y="1293814"/>
            <a:ext cx="6478588" cy="2695292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4" name="Content Placeholder 20">
            <a:extLst>
              <a:ext uri="{FF2B5EF4-FFF2-40B4-BE49-F238E27FC236}">
                <a16:creationId xmlns:a16="http://schemas.microsoft.com/office/drawing/2014/main" id="{4E1B463A-381B-E547-B7CB-DD60A533F7B9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333045" y="4133850"/>
            <a:ext cx="6478588" cy="359518"/>
          </a:xfrm>
        </p:spPr>
        <p:txBody>
          <a:bodyPr numCol="1"/>
          <a:lstStyle>
            <a:lvl4pPr marL="9525" indent="0" algn="ctr">
              <a:tabLst>
                <a:tab pos="2974975" algn="l"/>
              </a:tabLst>
              <a:defRPr/>
            </a:lvl4pPr>
          </a:lstStyle>
          <a:p>
            <a:pPr lvl="3"/>
            <a:r>
              <a:rPr lang="en-US"/>
              <a:t>Fourth level</a:t>
            </a:r>
          </a:p>
        </p:txBody>
      </p:sp>
      <p:sp>
        <p:nvSpPr>
          <p:cNvPr id="8" name="Slide Number Placeholder 8">
            <a:extLst>
              <a:ext uri="{FF2B5EF4-FFF2-40B4-BE49-F238E27FC236}">
                <a16:creationId xmlns:a16="http://schemas.microsoft.com/office/drawing/2014/main" id="{E44D8509-8607-4C40-B069-F7DF92B465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4642647"/>
            <a:ext cx="739302" cy="273844"/>
          </a:xfrm>
          <a:prstGeom prst="rect">
            <a:avLst/>
          </a:prstGeom>
        </p:spPr>
        <p:txBody>
          <a:bodyPr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fld id="{4FA43219-1D49-F14C-A838-5217058B6C5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5AB52071-444D-40F2-8FD4-0464A51FB8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9303" y="4626462"/>
            <a:ext cx="527884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fld id="{30A7191E-AFEE-1840-ABFF-7061D6D2EA10}" type="datetime4">
              <a:rPr lang="en-CA" smtClean="0"/>
              <a:pPr/>
              <a:t>October 29, 2024</a:t>
            </a:fld>
            <a:r>
              <a:rPr lang="en-CA"/>
              <a:t>    |    Event Name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822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9303" y="458901"/>
            <a:ext cx="7645940" cy="7765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303" y="1239064"/>
            <a:ext cx="7645940" cy="25255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Date Placeholder 6">
            <a:extLst>
              <a:ext uri="{FF2B5EF4-FFF2-40B4-BE49-F238E27FC236}">
                <a16:creationId xmlns:a16="http://schemas.microsoft.com/office/drawing/2014/main" id="{F352478E-DB73-3E43-B509-83C74F8C0DDE}"/>
              </a:ext>
            </a:extLst>
          </p:cNvPr>
          <p:cNvSpPr txBox="1">
            <a:spLocks/>
          </p:cNvSpPr>
          <p:nvPr userDrawn="1"/>
        </p:nvSpPr>
        <p:spPr>
          <a:xfrm>
            <a:off x="739302" y="4626462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208F3466-1A4B-FA49-B089-125726661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9303" y="4626462"/>
            <a:ext cx="112186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fld id="{D01D467E-89C6-9246-B72D-64836E14AA5E}" type="datetime4">
              <a:rPr lang="en-CA" smtClean="0"/>
              <a:t>October 29, 2024</a:t>
            </a:fld>
            <a:endParaRPr lang="en-US"/>
          </a:p>
        </p:txBody>
      </p:sp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9DEE29AE-6AEF-E74B-9B11-B2F71274FD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64064" y="4642647"/>
            <a:ext cx="4114800" cy="273844"/>
          </a:xfrm>
          <a:prstGeom prst="rect">
            <a:avLst/>
          </a:prstGeom>
        </p:spPr>
        <p:txBody>
          <a:bodyPr/>
          <a:lstStyle>
            <a:lvl1pPr algn="l">
              <a:lnSpc>
                <a:spcPct val="100000"/>
              </a:lnSpc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|      Event Name</a:t>
            </a:r>
          </a:p>
        </p:txBody>
      </p:sp>
      <p:sp>
        <p:nvSpPr>
          <p:cNvPr id="12" name="Slide Number Placeholder 8">
            <a:extLst>
              <a:ext uri="{FF2B5EF4-FFF2-40B4-BE49-F238E27FC236}">
                <a16:creationId xmlns:a16="http://schemas.microsoft.com/office/drawing/2014/main" id="{B7D8038C-C2F4-9F4A-89DD-898E362B39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4626463"/>
            <a:ext cx="739302" cy="273844"/>
          </a:xfrm>
          <a:prstGeom prst="rect">
            <a:avLst/>
          </a:prstGeom>
        </p:spPr>
        <p:txBody>
          <a:bodyPr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fld id="{4FA43219-1D49-F14C-A838-5217058B6C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77" r:id="rId2"/>
    <p:sldLayoutId id="2147493478" r:id="rId3"/>
    <p:sldLayoutId id="2147493479" r:id="rId4"/>
    <p:sldLayoutId id="2147493480" r:id="rId5"/>
    <p:sldLayoutId id="2147493482" r:id="rId6"/>
    <p:sldLayoutId id="2147493481" r:id="rId7"/>
    <p:sldLayoutId id="2147493491" r:id="rId8"/>
    <p:sldLayoutId id="2147493457" r:id="rId9"/>
    <p:sldLayoutId id="2147493484" r:id="rId10"/>
    <p:sldLayoutId id="2147493490" r:id="rId11"/>
    <p:sldLayoutId id="2147493483" r:id="rId12"/>
    <p:sldLayoutId id="2147493486" r:id="rId13"/>
    <p:sldLayoutId id="2147493489" r:id="rId14"/>
    <p:sldLayoutId id="2147493485" r:id="rId15"/>
    <p:sldLayoutId id="2147493492" r:id="rId16"/>
    <p:sldLayoutId id="2147493487" r:id="rId17"/>
    <p:sldLayoutId id="2147493488" r:id="rId18"/>
    <p:sldLayoutId id="2147493493" r:id="rId19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Tx/>
        <a:buNone/>
        <a:defRPr sz="1600" kern="1200">
          <a:solidFill>
            <a:schemeClr val="accent6"/>
          </a:solidFill>
          <a:latin typeface="Georgia" panose="02040502050405020303" pitchFamily="18" charset="0"/>
          <a:ea typeface="+mn-ea"/>
          <a:cs typeface="+mn-cs"/>
        </a:defRPr>
      </a:lvl1pPr>
      <a:lvl2pPr marL="9525" indent="0" algn="l" defTabSz="4572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Tx/>
        <a:buNone/>
        <a:tabLst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357188" indent="-222250" algn="l" defTabSz="4572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System Font Regular"/>
        <a:buChar char="&gt;"/>
        <a:tabLst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525" indent="0" algn="l" defTabSz="4572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Tx/>
        <a:buNone/>
        <a:tabLst/>
        <a:defRPr sz="1200" kern="1200">
          <a:solidFill>
            <a:schemeClr val="accent2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82B6F-8467-4EFA-972C-C7EFAF12F6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6386" y="364063"/>
            <a:ext cx="6781169" cy="1774520"/>
          </a:xfrm>
        </p:spPr>
        <p:txBody>
          <a:bodyPr/>
          <a:lstStyle/>
          <a:p>
            <a:r>
              <a:rPr lang="en-CA" dirty="0" err="1"/>
              <a:t>Pasqal</a:t>
            </a:r>
            <a:r>
              <a:rPr lang="en-CA" dirty="0"/>
              <a:t> workshop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9BFB88-59FF-499B-8C81-B23A3660D6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6387" y="2498696"/>
            <a:ext cx="7474639" cy="51502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Georgia"/>
              </a:rPr>
              <a:t>Lecture 2: Analog mode for NAQC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C74531-CB51-4969-81AF-0D0C20BB2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F2760-9BBE-0548-B0E4-DD084D255EBA}" type="datetime4">
              <a:rPr lang="en-CA" smtClean="0"/>
              <a:t>October 29, 2024</a:t>
            </a:fld>
            <a:r>
              <a:rPr lang="en-CA" dirty="0"/>
              <a:t>  |  Bruna Shinohara de Mendon</a:t>
            </a:r>
            <a:r>
              <a:rPr lang="pt-BR" dirty="0"/>
              <a:t>ça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259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44BBD-9EF0-4FED-B138-1F41C426B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 fontAlgn="base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Creating an AF state</a:t>
            </a:r>
            <a:endParaRPr lang="en-US" sz="20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22BAE4-18EF-4DD0-97FF-B61D15406D5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0A7191E-AFEE-1840-ABFF-7061D6D2EA10}" type="datetime4">
              <a:rPr lang="en-CA" smtClean="0"/>
              <a:pPr/>
              <a:t>October 29, 2024</a:t>
            </a:fld>
            <a:r>
              <a:rPr lang="en-CA" dirty="0"/>
              <a:t>    |    </a:t>
            </a:r>
            <a:r>
              <a:rPr lang="en-US" dirty="0">
                <a:latin typeface="Georgia"/>
              </a:rPr>
              <a:t>Lecture 2: Analog mode in neutral atoms quantum computing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4F90C7-0317-4634-9B82-989747BF5D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43219-1D49-F14C-A838-5217058B6C50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6E6FA39-E509-8501-C5C2-4FF00ECF67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100" y="1784396"/>
            <a:ext cx="2801732" cy="2773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Content Placeholder 8" descr="A pattern of green circles and black lines&#10;&#10;Description automatically generated">
            <a:extLst>
              <a:ext uri="{FF2B5EF4-FFF2-40B4-BE49-F238E27FC236}">
                <a16:creationId xmlns:a16="http://schemas.microsoft.com/office/drawing/2014/main" id="{BC2DEA9C-B2C3-3334-74DE-D05C34295C58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 rotWithShape="1">
          <a:blip r:embed="rId3"/>
          <a:srcRect t="51346" r="78581"/>
          <a:stretch/>
        </p:blipFill>
        <p:spPr>
          <a:xfrm>
            <a:off x="1998586" y="3759624"/>
            <a:ext cx="331056" cy="752005"/>
          </a:xfr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66F40DF-A58E-3955-C47B-EDEA149CD96F}"/>
              </a:ext>
            </a:extLst>
          </p:cNvPr>
          <p:cNvSpPr txBox="1"/>
          <p:nvPr/>
        </p:nvSpPr>
        <p:spPr>
          <a:xfrm>
            <a:off x="2399283" y="3724412"/>
            <a:ext cx="13114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|0&gt;</a:t>
            </a:r>
            <a:endParaRPr lang="en-CA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204212-42AD-21C1-DAD9-6181B64F813C}"/>
              </a:ext>
            </a:extLst>
          </p:cNvPr>
          <p:cNvSpPr txBox="1"/>
          <p:nvPr/>
        </p:nvSpPr>
        <p:spPr>
          <a:xfrm>
            <a:off x="2399284" y="4132569"/>
            <a:ext cx="5827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|1&gt;</a:t>
            </a:r>
            <a:endParaRPr lang="en-CA" dirty="0"/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CBF37994-BF4D-44BF-2456-9F8D2E0E8A4D}"/>
              </a:ext>
            </a:extLst>
          </p:cNvPr>
          <p:cNvSpPr/>
          <p:nvPr/>
        </p:nvSpPr>
        <p:spPr>
          <a:xfrm rot="5400000">
            <a:off x="4227845" y="1028938"/>
            <a:ext cx="222192" cy="1256357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896147F-9961-4F2D-0EE8-DBBFF0AE3451}"/>
              </a:ext>
            </a:extLst>
          </p:cNvPr>
          <p:cNvCxnSpPr>
            <a:cxnSpLocks/>
          </p:cNvCxnSpPr>
          <p:nvPr/>
        </p:nvCxnSpPr>
        <p:spPr>
          <a:xfrm flipH="1">
            <a:off x="2535865" y="1546019"/>
            <a:ext cx="180307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Content Placeholder 8" descr="A pattern of green circles and black lines&#10;&#10;Description automatically generated">
            <a:extLst>
              <a:ext uri="{FF2B5EF4-FFF2-40B4-BE49-F238E27FC236}">
                <a16:creationId xmlns:a16="http://schemas.microsoft.com/office/drawing/2014/main" id="{609916B5-DEDC-6C60-AC9E-28009AAD87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172" y="1451222"/>
            <a:ext cx="1256358" cy="125635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4D94D3E-1176-AE46-3300-AEF91DA9F993}"/>
              </a:ext>
            </a:extLst>
          </p:cNvPr>
          <p:cNvSpPr txBox="1"/>
          <p:nvPr/>
        </p:nvSpPr>
        <p:spPr>
          <a:xfrm>
            <a:off x="197212" y="2836294"/>
            <a:ext cx="291388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Fluctuations</a:t>
            </a: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States will tend to be anti-correlated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A77360F-7E34-3861-01F3-A7FE942EC2BF}"/>
                  </a:ext>
                </a:extLst>
              </p:cNvPr>
              <p:cNvSpPr txBox="1"/>
              <p:nvPr/>
            </p:nvSpPr>
            <p:spPr>
              <a:xfrm>
                <a:off x="4625378" y="933085"/>
                <a:ext cx="4518622" cy="55681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CA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CA" sz="1400" i="1">
                                  <a:latin typeface="Cambria Math" panose="02040503050406030204" pitchFamily="18" charset="0"/>
                                </a:rPr>
                                <m:t>𝑠𝑤𝑒𝑒𝑝</m:t>
                              </m:r>
                            </m:sub>
                          </m:sSub>
                        </m:e>
                      </m:d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CA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CA" sz="1400" i="1" smtClean="0">
                                      <a:solidFill>
                                        <a:schemeClr val="accent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CA" sz="1400" i="1">
                                      <a:solidFill>
                                        <a:schemeClr val="accent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  <m:d>
                                    <m:dPr>
                                      <m:ctrlPr>
                                        <a:rPr lang="en-CA" sz="1400" i="1">
                                          <a:solidFill>
                                            <a:schemeClr val="accent2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CA" sz="1400" i="1">
                                          <a:solidFill>
                                            <a:schemeClr val="accent2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CA" sz="1400" i="1">
                                      <a:solidFill>
                                        <a:schemeClr val="accent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bSup>
                                <m:sSubSupPr>
                                  <m:ctrlPr>
                                    <a:rPr lang="en-CA" sz="1400" i="1">
                                      <a:solidFill>
                                        <a:schemeClr val="accent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CA" sz="1400" i="1">
                                      <a:solidFill>
                                        <a:schemeClr val="accent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CA" sz="1400" i="1">
                                      <a:solidFill>
                                        <a:schemeClr val="accent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CA" sz="1400" i="1">
                                      <a:solidFill>
                                        <a:schemeClr val="accent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bSup>
                              <m:r>
                                <a:rPr lang="en-CA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CA" sz="14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  <m:d>
                                    <m:dPr>
                                      <m:ctrlPr>
                                        <a:rPr lang="en-CA" sz="1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CA" sz="1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CA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bSup>
                                <m:sSubSupPr>
                                  <m:ctrlPr>
                                    <a:rPr lang="en-CA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CA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CA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CA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p>
                              </m:sSubSup>
                              <m:r>
                                <a:rPr lang="en-CA" sz="1400" b="0" i="1" smtClean="0">
                                  <a:solidFill>
                                    <a:schemeClr val="accent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CA" sz="1400" b="0" i="1" smtClean="0">
                                      <a:solidFill>
                                        <a:schemeClr val="accent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CA" sz="1400" b="0" i="1" smtClean="0">
                                      <a:solidFill>
                                        <a:schemeClr val="accent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CA" sz="1400" b="0" i="1" smtClean="0">
                                      <a:solidFill>
                                        <a:schemeClr val="accent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CA" sz="1400" b="0" i="1" smtClean="0">
                                      <a:solidFill>
                                        <a:schemeClr val="accent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CA" sz="1400" b="0" i="1" smtClean="0">
                                          <a:solidFill>
                                            <a:schemeClr val="accent2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sz="1400" b="0" i="1" smtClean="0">
                                          <a:solidFill>
                                            <a:schemeClr val="accent2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𝑈</m:t>
                                      </m:r>
                                    </m:e>
                                    <m:sub>
                                      <m:r>
                                        <a:rPr lang="en-CA" sz="1400" b="0" i="1" smtClean="0">
                                          <a:solidFill>
                                            <a:schemeClr val="accent2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CA" sz="1400" b="0" i="1" smtClean="0">
                                          <a:solidFill>
                                            <a:schemeClr val="accent2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sz="1400" b="0" i="1" smtClean="0">
                                          <a:solidFill>
                                            <a:schemeClr val="accent2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CA" sz="1400" b="0" i="1" smtClean="0">
                                          <a:solidFill>
                                            <a:schemeClr val="accent2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CA" sz="1400" i="1">
                                          <a:solidFill>
                                            <a:schemeClr val="accent2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sz="1400" i="1">
                                          <a:solidFill>
                                            <a:schemeClr val="accent2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CA" sz="1400" b="0" i="1" smtClean="0">
                                          <a:solidFill>
                                            <a:schemeClr val="accent2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CA" sz="1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A77360F-7E34-3861-01F3-A7FE942EC2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5378" y="933085"/>
                <a:ext cx="4518622" cy="556819"/>
              </a:xfrm>
              <a:prstGeom prst="rect">
                <a:avLst/>
              </a:prstGeom>
              <a:blipFill>
                <a:blip r:embed="rId4"/>
                <a:stretch>
                  <a:fillRect t="-135165" r="-9447" b="-18901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155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44BBD-9EF0-4FED-B138-1F41C426B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 fontAlgn="base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Creating an AF state</a:t>
            </a:r>
            <a:endParaRPr lang="en-US" sz="20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22BAE4-18EF-4DD0-97FF-B61D15406D5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0A7191E-AFEE-1840-ABFF-7061D6D2EA10}" type="datetime4">
              <a:rPr lang="en-CA" smtClean="0"/>
              <a:pPr/>
              <a:t>October 29, 2024</a:t>
            </a:fld>
            <a:r>
              <a:rPr lang="en-CA" dirty="0"/>
              <a:t>    |    </a:t>
            </a:r>
            <a:r>
              <a:rPr lang="en-US" dirty="0">
                <a:latin typeface="Georgia"/>
              </a:rPr>
              <a:t>Lecture 2: Analog mode in neutral atoms quantum computing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4F90C7-0317-4634-9B82-989747BF5D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43219-1D49-F14C-A838-5217058B6C50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6E6FA39-E509-8501-C5C2-4FF00ECF67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100" y="1784396"/>
            <a:ext cx="2801732" cy="2773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A pattern of green circles and black lines&#10;&#10;Description automatically generated">
            <a:extLst>
              <a:ext uri="{FF2B5EF4-FFF2-40B4-BE49-F238E27FC236}">
                <a16:creationId xmlns:a16="http://schemas.microsoft.com/office/drawing/2014/main" id="{5B91E338-C244-0EF8-EDE3-EDAC19EA3A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9607" y="1335690"/>
            <a:ext cx="1256358" cy="1256358"/>
          </a:xfrm>
          <a:prstGeom prst="rect">
            <a:avLst/>
          </a:prstGeom>
        </p:spPr>
      </p:pic>
      <p:pic>
        <p:nvPicPr>
          <p:cNvPr id="7" name="Content Placeholder 8" descr="A pattern of green circles and black lines&#10;&#10;Description automatically generated">
            <a:extLst>
              <a:ext uri="{FF2B5EF4-FFF2-40B4-BE49-F238E27FC236}">
                <a16:creationId xmlns:a16="http://schemas.microsoft.com/office/drawing/2014/main" id="{C238DEDA-DB57-0FBF-59F2-057EC8B570EF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 rotWithShape="1">
          <a:blip r:embed="rId4"/>
          <a:srcRect t="51346" r="78581"/>
          <a:stretch/>
        </p:blipFill>
        <p:spPr>
          <a:xfrm>
            <a:off x="8078926" y="3503180"/>
            <a:ext cx="359367" cy="816314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F1B5BCA-ECBA-47A3-919E-F92A82B6B113}"/>
              </a:ext>
            </a:extLst>
          </p:cNvPr>
          <p:cNvSpPr txBox="1"/>
          <p:nvPr/>
        </p:nvSpPr>
        <p:spPr>
          <a:xfrm>
            <a:off x="8479624" y="3503180"/>
            <a:ext cx="5396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|0&gt;</a:t>
            </a:r>
            <a:endParaRPr lang="en-C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DA0140-5913-C14E-60A7-383DDA4997B2}"/>
              </a:ext>
            </a:extLst>
          </p:cNvPr>
          <p:cNvSpPr txBox="1"/>
          <p:nvPr/>
        </p:nvSpPr>
        <p:spPr>
          <a:xfrm>
            <a:off x="8479624" y="3911337"/>
            <a:ext cx="6326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|1&gt;</a:t>
            </a:r>
            <a:endParaRPr lang="en-CA" dirty="0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7187B743-9DA8-CF6D-DB08-3D2AB4959589}"/>
              </a:ext>
            </a:extLst>
          </p:cNvPr>
          <p:cNvSpPr/>
          <p:nvPr/>
        </p:nvSpPr>
        <p:spPr>
          <a:xfrm rot="5400000">
            <a:off x="5017312" y="1510297"/>
            <a:ext cx="222192" cy="32600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FC23927-F4F4-7E3A-9D2F-9D405D32AFE0}"/>
              </a:ext>
            </a:extLst>
          </p:cNvPr>
          <p:cNvCxnSpPr>
            <a:cxnSpLocks/>
          </p:cNvCxnSpPr>
          <p:nvPr/>
        </p:nvCxnSpPr>
        <p:spPr>
          <a:xfrm>
            <a:off x="5141700" y="1562205"/>
            <a:ext cx="113682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35D6E61-8F2A-ADB1-DE2F-9BA1EE513DD4}"/>
              </a:ext>
            </a:extLst>
          </p:cNvPr>
          <p:cNvSpPr txBox="1"/>
          <p:nvPr/>
        </p:nvSpPr>
        <p:spPr>
          <a:xfrm>
            <a:off x="6323883" y="2728774"/>
            <a:ext cx="24639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Fully antiferromagnetic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5056A18-FBD8-D96E-679A-E3791F4D0725}"/>
                  </a:ext>
                </a:extLst>
              </p:cNvPr>
              <p:cNvSpPr txBox="1"/>
              <p:nvPr/>
            </p:nvSpPr>
            <p:spPr>
              <a:xfrm>
                <a:off x="609786" y="1193286"/>
                <a:ext cx="4518622" cy="55681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𝑡𝑜𝑡</m:t>
                          </m:r>
                        </m:sub>
                      </m:sSub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CA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CA" sz="14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  <m:d>
                                    <m:dPr>
                                      <m:ctrlPr>
                                        <a:rPr lang="en-CA" sz="1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CA" sz="1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CA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bSup>
                                <m:sSubSupPr>
                                  <m:ctrlPr>
                                    <a:rPr lang="en-CA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CA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CA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CA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p>
                              </m:sSubSup>
                              <m:r>
                                <a:rPr lang="en-CA" sz="1400" b="0" i="1" smtClean="0">
                                  <a:solidFill>
                                    <a:schemeClr val="accent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CA" sz="1400" b="0" i="1" smtClean="0">
                                      <a:solidFill>
                                        <a:schemeClr val="accent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CA" sz="1400" b="0" i="1" smtClean="0">
                                      <a:solidFill>
                                        <a:schemeClr val="accent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CA" sz="1400" b="0" i="1" smtClean="0">
                                      <a:solidFill>
                                        <a:schemeClr val="accent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CA" sz="1400" b="0" i="1" smtClean="0">
                                      <a:solidFill>
                                        <a:schemeClr val="accent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CA" sz="1400" b="0" i="1" smtClean="0">
                                          <a:solidFill>
                                            <a:schemeClr val="accent2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sz="1400" b="0" i="1" smtClean="0">
                                          <a:solidFill>
                                            <a:schemeClr val="accent2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𝑈</m:t>
                                      </m:r>
                                    </m:e>
                                    <m:sub>
                                      <m:r>
                                        <a:rPr lang="en-CA" sz="1400" b="0" i="1" smtClean="0">
                                          <a:solidFill>
                                            <a:schemeClr val="accent2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CA" sz="1400" b="0" i="1" smtClean="0">
                                          <a:solidFill>
                                            <a:schemeClr val="accent2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sz="1400" b="0" i="1" smtClean="0">
                                          <a:solidFill>
                                            <a:schemeClr val="accent2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CA" sz="1400" b="0" i="1" smtClean="0">
                                          <a:solidFill>
                                            <a:schemeClr val="accent2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CA" sz="1400" i="1">
                                          <a:solidFill>
                                            <a:schemeClr val="accent2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sz="1400" i="1">
                                          <a:solidFill>
                                            <a:schemeClr val="accent2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CA" sz="1400" b="0" i="1" smtClean="0">
                                          <a:solidFill>
                                            <a:schemeClr val="accent2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5056A18-FBD8-D96E-679A-E3791F4D07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786" y="1193286"/>
                <a:ext cx="4518622" cy="556819"/>
              </a:xfrm>
              <a:prstGeom prst="rect">
                <a:avLst/>
              </a:prstGeom>
              <a:blipFill>
                <a:blip r:embed="rId5"/>
                <a:stretch>
                  <a:fillRect l="-1350" t="-136264" b="-18791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295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44BBD-9EF0-4FED-B138-1F41C426B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 fontAlgn="base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Pulser</a:t>
            </a:r>
            <a:endParaRPr lang="en-US" sz="20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22BAE4-18EF-4DD0-97FF-B61D15406D5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0A7191E-AFEE-1840-ABFF-7061D6D2EA10}" type="datetime4">
              <a:rPr lang="en-CA" smtClean="0"/>
              <a:pPr/>
              <a:t>October 29, 2024</a:t>
            </a:fld>
            <a:r>
              <a:rPr lang="en-CA" dirty="0"/>
              <a:t>    |    </a:t>
            </a:r>
            <a:r>
              <a:rPr lang="en-US" dirty="0">
                <a:latin typeface="Georgia"/>
              </a:rPr>
              <a:t>Lecture 2: Analog mode in neutral atoms quantum computing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4F90C7-0317-4634-9B82-989747BF5D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43219-1D49-F14C-A838-5217058B6C50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472D0E-E6AE-00CC-919F-8647A8AF2EC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3341281" y="1933796"/>
            <a:ext cx="2461437" cy="637954"/>
          </a:xfrm>
        </p:spPr>
        <p:txBody>
          <a:bodyPr>
            <a:normAutofit fontScale="92500" lnSpcReduction="10000"/>
          </a:bodyPr>
          <a:lstStyle/>
          <a:p>
            <a:r>
              <a:rPr lang="en-CA" sz="4000" b="1" dirty="0">
                <a:solidFill>
                  <a:schemeClr val="tx2"/>
                </a:solidFill>
                <a:latin typeface="+mj-lt"/>
              </a:rPr>
              <a:t>Let’s code!</a:t>
            </a:r>
          </a:p>
        </p:txBody>
      </p:sp>
    </p:spTree>
    <p:extLst>
      <p:ext uri="{BB962C8B-B14F-4D97-AF65-F5344CB8AC3E}">
        <p14:creationId xmlns:p14="http://schemas.microsoft.com/office/powerpoint/2010/main" val="24443565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44BBD-9EF0-4FED-B138-1F41C426B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 fontAlgn="base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Can we do better</a:t>
            </a:r>
            <a:r>
              <a:rPr lang="en-CA" dirty="0">
                <a:solidFill>
                  <a:srgbClr val="000000"/>
                </a:solidFill>
                <a:latin typeface="Calibri" panose="020F0502020204030204" pitchFamily="34" charset="0"/>
              </a:rPr>
              <a:t>?</a:t>
            </a:r>
            <a:endParaRPr lang="en-US" sz="20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22BAE4-18EF-4DD0-97FF-B61D15406D5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0A7191E-AFEE-1840-ABFF-7061D6D2EA10}" type="datetime4">
              <a:rPr lang="en-CA" smtClean="0"/>
              <a:pPr/>
              <a:t>October 29, 2024</a:t>
            </a:fld>
            <a:r>
              <a:rPr lang="en-CA" dirty="0"/>
              <a:t>    |    </a:t>
            </a:r>
            <a:r>
              <a:rPr lang="en-US" dirty="0">
                <a:latin typeface="Georgia"/>
              </a:rPr>
              <a:t>Lecture 2: Analog mode in neutral atoms quantum computing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4F90C7-0317-4634-9B82-989747BF5D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43219-1D49-F14C-A838-5217058B6C50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6146" name="Picture 2" descr="fa9d02f79e6e4a20b896466b96140bc2">
            <a:extLst>
              <a:ext uri="{FF2B5EF4-FFF2-40B4-BE49-F238E27FC236}">
                <a16:creationId xmlns:a16="http://schemas.microsoft.com/office/drawing/2014/main" id="{494E0E2A-E729-BDB2-3A18-2754166D60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5430" y="1065426"/>
            <a:ext cx="4686604" cy="3273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6442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44BBD-9EF0-4FED-B138-1F41C426B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 fontAlgn="base"/>
            <a:r>
              <a:rPr lang="en-CA" dirty="0">
                <a:solidFill>
                  <a:srgbClr val="000000"/>
                </a:solidFill>
                <a:latin typeface="Calibri" panose="020F0502020204030204" pitchFamily="34" charset="0"/>
              </a:rPr>
              <a:t>Optimizing pulses</a:t>
            </a:r>
            <a:endParaRPr lang="en-US" sz="20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22BAE4-18EF-4DD0-97FF-B61D15406D5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0A7191E-AFEE-1840-ABFF-7061D6D2EA10}" type="datetime4">
              <a:rPr lang="en-CA" smtClean="0"/>
              <a:pPr/>
              <a:t>October 29, 2024</a:t>
            </a:fld>
            <a:r>
              <a:rPr lang="en-CA" dirty="0"/>
              <a:t>    |    </a:t>
            </a:r>
            <a:r>
              <a:rPr lang="en-US" dirty="0">
                <a:latin typeface="Georgia"/>
              </a:rPr>
              <a:t>Lecture 2: Analog mode in neutral atoms quantum computing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4F90C7-0317-4634-9B82-989747BF5D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43219-1D49-F14C-A838-5217058B6C50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88593E-8E65-0DFD-DF86-4A18B7D30A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429" y="1410780"/>
            <a:ext cx="3725361" cy="26675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6AA9F63-D1E3-32FF-C88E-E9EA248D2628}"/>
              </a:ext>
            </a:extLst>
          </p:cNvPr>
          <p:cNvSpPr txBox="1"/>
          <p:nvPr/>
        </p:nvSpPr>
        <p:spPr>
          <a:xfrm>
            <a:off x="4991987" y="1498860"/>
            <a:ext cx="349811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We can assign score to different parameters.</a:t>
            </a:r>
          </a:p>
          <a:p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As S</a:t>
            </a:r>
            <a:r>
              <a:rPr lang="en-US" baseline="-25000" dirty="0">
                <a:solidFill>
                  <a:srgbClr val="000000"/>
                </a:solidFill>
                <a:latin typeface="Calibri" panose="020F0502020204030204" pitchFamily="34" charset="0"/>
              </a:rPr>
              <a:t>N</a:t>
            </a:r>
            <a:r>
              <a:rPr lang="pt-BR" baseline="-25000" dirty="0">
                <a:solidFill>
                  <a:srgbClr val="000000"/>
                </a:solidFill>
                <a:latin typeface="Calibri" panose="020F0502020204030204" pitchFamily="34" charset="0"/>
              </a:rPr>
              <a:t>éel </a:t>
            </a:r>
            <a:r>
              <a:rPr lang="pt-BR" dirty="0">
                <a:solidFill>
                  <a:srgbClr val="000000"/>
                </a:solidFill>
                <a:latin typeface="Calibri" panose="020F0502020204030204" pitchFamily="34" charset="0"/>
              </a:rPr>
              <a:t>should be maximum for the AF state, this will be score ZERO. </a:t>
            </a:r>
          </a:p>
          <a:p>
            <a:endParaRPr lang="pt-BR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alibri" panose="020F0502020204030204" pitchFamily="34" charset="0"/>
              </a:rPr>
              <a:t>Other values will be POSITIVE. 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811206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44BBD-9EF0-4FED-B138-1F41C426B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 fontAlgn="base"/>
            <a:r>
              <a:rPr lang="en-CA" dirty="0">
                <a:solidFill>
                  <a:srgbClr val="000000"/>
                </a:solidFill>
                <a:latin typeface="Calibri" panose="020F0502020204030204" pitchFamily="34" charset="0"/>
              </a:rPr>
              <a:t>Optimizing pulses</a:t>
            </a:r>
            <a:endParaRPr lang="en-US" sz="20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22BAE4-18EF-4DD0-97FF-B61D15406D5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0A7191E-AFEE-1840-ABFF-7061D6D2EA10}" type="datetime4">
              <a:rPr lang="en-CA" smtClean="0"/>
              <a:pPr/>
              <a:t>October 29, 2024</a:t>
            </a:fld>
            <a:r>
              <a:rPr lang="en-CA" dirty="0"/>
              <a:t>    |    </a:t>
            </a:r>
            <a:r>
              <a:rPr lang="en-US" dirty="0">
                <a:latin typeface="Georgia"/>
              </a:rPr>
              <a:t>Lecture 2: Analog mode in neutral atoms quantum computing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4F90C7-0317-4634-9B82-989747BF5D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43219-1D49-F14C-A838-5217058B6C50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AA9F63-D1E3-32FF-C88E-E9EA248D2628}"/>
              </a:ext>
            </a:extLst>
          </p:cNvPr>
          <p:cNvSpPr txBox="1"/>
          <p:nvPr/>
        </p:nvSpPr>
        <p:spPr>
          <a:xfrm>
            <a:off x="5587409" y="2243139"/>
            <a:ext cx="29026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000000"/>
                </a:solidFill>
                <a:latin typeface="Calibri" panose="020F0502020204030204" pitchFamily="34" charset="0"/>
              </a:rPr>
              <a:t>The method is stochastic.</a:t>
            </a:r>
            <a:endParaRPr lang="en-CA" dirty="0"/>
          </a:p>
        </p:txBody>
      </p:sp>
      <p:pic>
        <p:nvPicPr>
          <p:cNvPr id="8194" name="Picture 2" descr="5c560b8559a44b58a0469c9b67381d58">
            <a:extLst>
              <a:ext uri="{FF2B5EF4-FFF2-40B4-BE49-F238E27FC236}">
                <a16:creationId xmlns:a16="http://schemas.microsoft.com/office/drawing/2014/main" id="{3FB78411-3613-A4BF-9726-B626B1963A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903" y="1425057"/>
            <a:ext cx="4205178" cy="2502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37606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44BBD-9EF0-4FED-B138-1F41C426B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 fontAlgn="base"/>
            <a:r>
              <a:rPr lang="en-CA" dirty="0">
                <a:solidFill>
                  <a:srgbClr val="000000"/>
                </a:solidFill>
                <a:latin typeface="Calibri" panose="020F0502020204030204" pitchFamily="34" charset="0"/>
              </a:rPr>
              <a:t>Optimizing pulses</a:t>
            </a:r>
            <a:endParaRPr lang="en-US" sz="20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22BAE4-18EF-4DD0-97FF-B61D15406D5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0A7191E-AFEE-1840-ABFF-7061D6D2EA10}" type="datetime4">
              <a:rPr lang="en-CA" smtClean="0"/>
              <a:pPr/>
              <a:t>October 29, 2024</a:t>
            </a:fld>
            <a:r>
              <a:rPr lang="en-CA" dirty="0"/>
              <a:t>    |    </a:t>
            </a:r>
            <a:r>
              <a:rPr lang="en-US" dirty="0">
                <a:latin typeface="Georgia"/>
              </a:rPr>
              <a:t>Lecture 2: Analog mode in neutral atoms quantum computing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4F90C7-0317-4634-9B82-989747BF5D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43219-1D49-F14C-A838-5217058B6C50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AA9F63-D1E3-32FF-C88E-E9EA248D2628}"/>
              </a:ext>
            </a:extLst>
          </p:cNvPr>
          <p:cNvSpPr txBox="1"/>
          <p:nvPr/>
        </p:nvSpPr>
        <p:spPr>
          <a:xfrm>
            <a:off x="739302" y="1172402"/>
            <a:ext cx="76019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000000"/>
                </a:solidFill>
                <a:latin typeface="Calibri" panose="020F0502020204030204" pitchFamily="34" charset="0"/>
              </a:rPr>
              <a:t>We can create a new interpolated pulse based on the optimal result.</a:t>
            </a:r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E4D3EE-0748-027B-9377-C25815872F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411" y="1848850"/>
            <a:ext cx="6432698" cy="2253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4218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44BBD-9EF0-4FED-B138-1F41C426B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 fontAlgn="base"/>
            <a:r>
              <a:rPr lang="en-CA" dirty="0">
                <a:solidFill>
                  <a:srgbClr val="000000"/>
                </a:solidFill>
                <a:latin typeface="Calibri" panose="020F0502020204030204" pitchFamily="34" charset="0"/>
              </a:rPr>
              <a:t>Optimizing pulses</a:t>
            </a:r>
            <a:endParaRPr lang="en-US" sz="20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22BAE4-18EF-4DD0-97FF-B61D15406D5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0A7191E-AFEE-1840-ABFF-7061D6D2EA10}" type="datetime4">
              <a:rPr lang="en-CA" smtClean="0"/>
              <a:pPr/>
              <a:t>October 29, 2024</a:t>
            </a:fld>
            <a:r>
              <a:rPr lang="en-CA" dirty="0"/>
              <a:t>    |    </a:t>
            </a:r>
            <a:r>
              <a:rPr lang="en-US" dirty="0">
                <a:latin typeface="Georgia"/>
              </a:rPr>
              <a:t>Lecture 2: Analog mode in neutral atoms quantum computing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4F90C7-0317-4634-9B82-989747BF5D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43219-1D49-F14C-A838-5217058B6C50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AA9F63-D1E3-32FF-C88E-E9EA248D2628}"/>
              </a:ext>
            </a:extLst>
          </p:cNvPr>
          <p:cNvSpPr txBox="1"/>
          <p:nvPr/>
        </p:nvSpPr>
        <p:spPr>
          <a:xfrm>
            <a:off x="6888937" y="1852306"/>
            <a:ext cx="1918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000000"/>
                </a:solidFill>
                <a:latin typeface="Calibri" panose="020F0502020204030204" pitchFamily="34" charset="0"/>
              </a:rPr>
              <a:t>Original</a:t>
            </a:r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E4D3EE-0748-027B-9377-C25815872F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214"/>
          <a:stretch/>
        </p:blipFill>
        <p:spPr>
          <a:xfrm>
            <a:off x="296536" y="2810582"/>
            <a:ext cx="6432698" cy="1437694"/>
          </a:xfrm>
          <a:prstGeom prst="rect">
            <a:avLst/>
          </a:prstGeom>
        </p:spPr>
      </p:pic>
      <p:pic>
        <p:nvPicPr>
          <p:cNvPr id="9218" name="Picture 2">
            <a:extLst>
              <a:ext uri="{FF2B5EF4-FFF2-40B4-BE49-F238E27FC236}">
                <a16:creationId xmlns:a16="http://schemas.microsoft.com/office/drawing/2014/main" id="{6E760285-1ED4-503A-26D2-59BA50B8BB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557" y="1356704"/>
            <a:ext cx="6399626" cy="1437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D57E02F-987B-B96D-AA9F-387931DF46BF}"/>
              </a:ext>
            </a:extLst>
          </p:cNvPr>
          <p:cNvSpPr txBox="1"/>
          <p:nvPr/>
        </p:nvSpPr>
        <p:spPr>
          <a:xfrm>
            <a:off x="6940250" y="3160097"/>
            <a:ext cx="1918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000000"/>
                </a:solidFill>
                <a:latin typeface="Calibri" panose="020F0502020204030204" pitchFamily="34" charset="0"/>
              </a:rPr>
              <a:t>Optimized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141827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44BBD-9EF0-4FED-B138-1F41C426B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 fontAlgn="base"/>
            <a:r>
              <a:rPr lang="en-CA" dirty="0">
                <a:solidFill>
                  <a:srgbClr val="000000"/>
                </a:solidFill>
                <a:latin typeface="Calibri" panose="020F0502020204030204" pitchFamily="34" charset="0"/>
              </a:rPr>
              <a:t>Optimized results</a:t>
            </a:r>
            <a:endParaRPr lang="en-US" sz="20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22BAE4-18EF-4DD0-97FF-B61D15406D5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0A7191E-AFEE-1840-ABFF-7061D6D2EA10}" type="datetime4">
              <a:rPr lang="en-CA" smtClean="0"/>
              <a:pPr/>
              <a:t>October 29, 2024</a:t>
            </a:fld>
            <a:r>
              <a:rPr lang="en-CA" dirty="0"/>
              <a:t>    |    </a:t>
            </a:r>
            <a:r>
              <a:rPr lang="en-US">
                <a:latin typeface="Georgia"/>
              </a:rPr>
              <a:t>Lecture 2: Analog mode in neutral atoms quantum computing</a:t>
            </a:r>
            <a:endParaRPr lang="en-US" dirty="0">
              <a:latin typeface="Georgia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4F90C7-0317-4634-9B82-989747BF5D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43219-1D49-F14C-A838-5217058B6C50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11268" name="Picture 4">
            <a:extLst>
              <a:ext uri="{FF2B5EF4-FFF2-40B4-BE49-F238E27FC236}">
                <a16:creationId xmlns:a16="http://schemas.microsoft.com/office/drawing/2014/main" id="{FCC34E43-B255-5F3A-6578-33E27C49B2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0552" y="1663768"/>
            <a:ext cx="3362896" cy="1815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15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44BBD-9EF0-4FED-B138-1F41C426B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FD466-A2B3-42ED-92B5-D5523B01A81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13822" y="1353155"/>
            <a:ext cx="7743825" cy="2840037"/>
          </a:xfrm>
        </p:spPr>
        <p:txBody>
          <a:bodyPr>
            <a:normAutofit/>
          </a:bodyPr>
          <a:lstStyle/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 Analog mode on Neutral Atoms Quantum Computing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Example: Antiferromagnetism modeling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 Optimizing pulses</a:t>
            </a:r>
            <a:endParaRPr lang="en-US" sz="18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endParaRPr lang="en-US" sz="18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22BAE4-18EF-4DD0-97FF-B61D15406D5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0A7191E-AFEE-1840-ABFF-7061D6D2EA10}" type="datetime4">
              <a:rPr lang="en-CA" smtClean="0"/>
              <a:pPr/>
              <a:t>October 29, 2024</a:t>
            </a:fld>
            <a:r>
              <a:rPr lang="en-CA" dirty="0"/>
              <a:t>    |    </a:t>
            </a:r>
            <a:r>
              <a:rPr lang="en-US" dirty="0">
                <a:latin typeface="Georgia"/>
              </a:rPr>
              <a:t>Lecture 2: Analog mode in neutral atoms quantum computing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4F90C7-0317-4634-9B82-989747BF5D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43219-1D49-F14C-A838-5217058B6C5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18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44BBD-9EF0-4FED-B138-1F41C426B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540" y="307060"/>
            <a:ext cx="8169680" cy="857250"/>
          </a:xfrm>
        </p:spPr>
        <p:txBody>
          <a:bodyPr>
            <a:normAutofit fontScale="90000"/>
          </a:bodyPr>
          <a:lstStyle/>
          <a:p>
            <a:pPr algn="l" rtl="0" fontAlgn="base"/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</a:rPr>
              <a:t>Analog mode on Neutral Atoms Quantum Computing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FD466-A2B3-42ED-92B5-D5523B01A81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94467" y="1310625"/>
            <a:ext cx="7743825" cy="2840037"/>
          </a:xfrm>
        </p:spPr>
        <p:txBody>
          <a:bodyPr>
            <a:normAutofit fontScale="85000" lnSpcReduction="10000"/>
          </a:bodyPr>
          <a:lstStyle/>
          <a:p>
            <a:pPr algn="l" rtl="0" fontAlgn="base"/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Global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pulses create a tunable 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global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Hamiltonian:</a:t>
            </a:r>
          </a:p>
          <a:p>
            <a:pPr algn="l" rtl="0" fontAlgn="base"/>
            <a:endParaRPr lang="en-US" sz="1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l" rtl="0" fontAlgn="base"/>
            <a:endParaRPr lang="en-US" sz="18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l" rtl="0" fontAlgn="base"/>
            <a:endParaRPr lang="en-US" sz="1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l" rtl="0" fontAlgn="base"/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Control of </a:t>
            </a:r>
            <a:r>
              <a:rPr lang="en-CA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Ω and δ allows for simulation of: </a:t>
            </a:r>
          </a:p>
          <a:p>
            <a:pPr marL="285750" indent="-285750" algn="l" rtl="0" fontAlgn="base">
              <a:buFontTx/>
              <a:buChar char="-"/>
            </a:pPr>
            <a:r>
              <a:rPr lang="en-CA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various quantu</a:t>
            </a:r>
            <a:r>
              <a:rPr lang="en-CA" sz="1800" dirty="0">
                <a:solidFill>
                  <a:srgbClr val="000000"/>
                </a:solidFill>
                <a:latin typeface="Calibri" panose="020F0502020204030204" pitchFamily="34" charset="0"/>
              </a:rPr>
              <a:t>m systems</a:t>
            </a:r>
          </a:p>
          <a:p>
            <a:pPr marL="285750" indent="-285750" algn="l" rtl="0" fontAlgn="base">
              <a:buFontTx/>
              <a:buChar char="-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Computational problems such as optimizations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22BAE4-18EF-4DD0-97FF-B61D15406D5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0A7191E-AFEE-1840-ABFF-7061D6D2EA10}" type="datetime4">
              <a:rPr lang="en-CA" smtClean="0"/>
              <a:pPr/>
              <a:t>October 29, 2024</a:t>
            </a:fld>
            <a:r>
              <a:rPr lang="en-CA" dirty="0"/>
              <a:t>    |    </a:t>
            </a:r>
            <a:r>
              <a:rPr lang="en-US" dirty="0">
                <a:latin typeface="Georgia"/>
              </a:rPr>
              <a:t>Lecture 2: Analog mode in neutral atoms quantum computing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4F90C7-0317-4634-9B82-989747BF5D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43219-1D49-F14C-A838-5217058B6C50}" type="slidenum">
              <a:rPr lang="en-US" smtClean="0"/>
              <a:pPr/>
              <a:t>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52BF7D0-1121-D071-6694-D5EC5E36E5F7}"/>
                  </a:ext>
                </a:extLst>
              </p:cNvPr>
              <p:cNvSpPr txBox="1"/>
              <p:nvPr/>
            </p:nvSpPr>
            <p:spPr>
              <a:xfrm>
                <a:off x="2435734" y="1855848"/>
                <a:ext cx="4385175" cy="7159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CA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  <m:d>
                                    <m:d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bSup>
                                <m:sSubSup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b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  <m:d>
                                    <m:d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bSup>
                                <m:sSubSup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p>
                              </m:sSub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𝑈</m:t>
                                      </m:r>
                                    </m:e>
                                    <m:sub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52BF7D0-1121-D071-6694-D5EC5E36E5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5734" y="1855848"/>
                <a:ext cx="4385175" cy="7159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3163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44BBD-9EF0-4FED-B138-1F41C426B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540" y="307060"/>
            <a:ext cx="8169680" cy="857250"/>
          </a:xfrm>
        </p:spPr>
        <p:txBody>
          <a:bodyPr>
            <a:normAutofit/>
          </a:bodyPr>
          <a:lstStyle/>
          <a:p>
            <a:pPr algn="l" rtl="0" fontAlgn="base"/>
            <a:r>
              <a:rPr lang="en-US" sz="3200" dirty="0" err="1">
                <a:solidFill>
                  <a:srgbClr val="000000"/>
                </a:solidFill>
                <a:latin typeface="Calibri" panose="020F0502020204030204" pitchFamily="34" charset="0"/>
              </a:rPr>
              <a:t>Antiferromagnetism</a:t>
            </a:r>
            <a:endParaRPr lang="en-US" sz="32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22BAE4-18EF-4DD0-97FF-B61D15406D5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0A7191E-AFEE-1840-ABFF-7061D6D2EA10}" type="datetime4">
              <a:rPr lang="en-CA" smtClean="0"/>
              <a:pPr/>
              <a:t>October 29, 2024</a:t>
            </a:fld>
            <a:r>
              <a:rPr lang="en-CA"/>
              <a:t>    |    </a:t>
            </a:r>
            <a:r>
              <a:rPr lang="en-US">
                <a:latin typeface="Georgia"/>
              </a:rPr>
              <a:t>Lecture 2: Analog mode in neutral atoms quantum computing</a:t>
            </a:r>
            <a:endParaRPr lang="en-US" dirty="0">
              <a:latin typeface="Georgia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4F90C7-0317-4634-9B82-989747BF5D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43219-1D49-F14C-A838-5217058B6C50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7" name="Content Placeholder 6" descr="A pattern of arrows pointing upwards&#10;&#10;Description automatically generated">
            <a:extLst>
              <a:ext uri="{FF2B5EF4-FFF2-40B4-BE49-F238E27FC236}">
                <a16:creationId xmlns:a16="http://schemas.microsoft.com/office/drawing/2014/main" id="{DC7572E1-6EAA-76D4-933C-E582BA82DD3A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2"/>
          <a:stretch>
            <a:fillRect/>
          </a:stretch>
        </p:blipFill>
        <p:spPr>
          <a:xfrm>
            <a:off x="3094038" y="1485106"/>
            <a:ext cx="2962275" cy="2457450"/>
          </a:xfrm>
        </p:spPr>
      </p:pic>
    </p:spTree>
    <p:extLst>
      <p:ext uri="{BB962C8B-B14F-4D97-AF65-F5344CB8AC3E}">
        <p14:creationId xmlns:p14="http://schemas.microsoft.com/office/powerpoint/2010/main" val="3881693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44BBD-9EF0-4FED-B138-1F41C426B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540" y="307060"/>
            <a:ext cx="8169680" cy="857250"/>
          </a:xfrm>
        </p:spPr>
        <p:txBody>
          <a:bodyPr>
            <a:normAutofit/>
          </a:bodyPr>
          <a:lstStyle/>
          <a:p>
            <a:pPr algn="l" rtl="0" fontAlgn="base"/>
            <a:r>
              <a:rPr lang="en-US" sz="3200" dirty="0" err="1">
                <a:solidFill>
                  <a:srgbClr val="000000"/>
                </a:solidFill>
                <a:latin typeface="Calibri" panose="020F0502020204030204" pitchFamily="34" charset="0"/>
              </a:rPr>
              <a:t>Antiferromagnetism</a:t>
            </a:r>
            <a:endParaRPr lang="en-US" sz="32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FD466-A2B3-42ED-92B5-D5523B01A81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22004" y="4059241"/>
            <a:ext cx="7325834" cy="857250"/>
          </a:xfrm>
        </p:spPr>
        <p:txBody>
          <a:bodyPr>
            <a:normAutofit/>
          </a:bodyPr>
          <a:lstStyle/>
          <a:p>
            <a:pPr algn="l" rtl="0" fontAlgn="base"/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</a:rPr>
              <a:t>From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</a:rPr>
              <a:t>Lienhard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</a:rPr>
              <a:t>, Vincent, et al. "Observing the space-and time-dependent growth of correlations in dynamically tuned synthetic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</a:rPr>
              <a:t>Ising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</a:rPr>
              <a:t> models with antiferromagnetic interactions." Physical Review X 8.2 (2018): 021070.</a:t>
            </a:r>
            <a:endParaRPr lang="en-US" sz="12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22BAE4-18EF-4DD0-97FF-B61D15406D5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0A7191E-AFEE-1840-ABFF-7061D6D2EA10}" type="datetime4">
              <a:rPr lang="en-CA" smtClean="0"/>
              <a:pPr/>
              <a:t>October 29, 2024</a:t>
            </a:fld>
            <a:r>
              <a:rPr lang="en-CA" dirty="0"/>
              <a:t>    |    </a:t>
            </a:r>
            <a:r>
              <a:rPr lang="en-US" dirty="0">
                <a:latin typeface="Georgia"/>
              </a:rPr>
              <a:t>Lecture 2: Analog mode in neutral atoms quantum computing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4F90C7-0317-4634-9B82-989747BF5D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43219-1D49-F14C-A838-5217058B6C50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4510FA3-122F-E729-213B-5AE8FE375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920" y="1245604"/>
            <a:ext cx="6348919" cy="277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554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44BBD-9EF0-4FED-B138-1F41C426B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540" y="307060"/>
            <a:ext cx="8169680" cy="857250"/>
          </a:xfrm>
        </p:spPr>
        <p:txBody>
          <a:bodyPr>
            <a:normAutofit/>
          </a:bodyPr>
          <a:lstStyle/>
          <a:p>
            <a:pPr algn="l" rtl="0" fontAlgn="base"/>
            <a:r>
              <a:rPr lang="en-US" sz="3200" dirty="0" err="1">
                <a:solidFill>
                  <a:srgbClr val="000000"/>
                </a:solidFill>
                <a:latin typeface="Calibri" panose="020F0502020204030204" pitchFamily="34" charset="0"/>
              </a:rPr>
              <a:t>Antiferromagnetism</a:t>
            </a:r>
            <a:endParaRPr lang="en-US" sz="32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FD466-A2B3-42ED-92B5-D5523B01A81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64313" y="3222628"/>
            <a:ext cx="7743825" cy="2840037"/>
          </a:xfrm>
        </p:spPr>
        <p:txBody>
          <a:bodyPr>
            <a:normAutofit/>
          </a:bodyPr>
          <a:lstStyle/>
          <a:p>
            <a:pPr algn="l" rtl="0" fontAlgn="base"/>
            <a:r>
              <a:rPr lang="en-US" sz="1800" dirty="0" err="1">
                <a:solidFill>
                  <a:srgbClr val="000000"/>
                </a:solidFill>
                <a:latin typeface="Calibri" panose="020F0502020204030204" pitchFamily="34" charset="0"/>
              </a:rPr>
              <a:t>Antiferromagnetism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 when U &gt; 0.</a:t>
            </a:r>
            <a:endParaRPr lang="en-US" sz="18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22BAE4-18EF-4DD0-97FF-B61D15406D5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0A7191E-AFEE-1840-ABFF-7061D6D2EA10}" type="datetime4">
              <a:rPr lang="en-CA" smtClean="0"/>
              <a:pPr/>
              <a:t>October 29, 2024</a:t>
            </a:fld>
            <a:r>
              <a:rPr lang="en-CA" dirty="0"/>
              <a:t>    |    </a:t>
            </a:r>
            <a:r>
              <a:rPr lang="en-US" dirty="0">
                <a:latin typeface="Georgia"/>
              </a:rPr>
              <a:t>Lecture 2: Analog mode in neutral atoms quantum computing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4F90C7-0317-4634-9B82-989747BF5D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43219-1D49-F14C-A838-5217058B6C50}" type="slidenum">
              <a:rPr lang="en-US" smtClean="0"/>
              <a:pPr/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C9D1936-0803-8869-34F2-E31A44F6B283}"/>
                  </a:ext>
                </a:extLst>
              </p:cNvPr>
              <p:cNvSpPr txBox="1"/>
              <p:nvPr/>
            </p:nvSpPr>
            <p:spPr>
              <a:xfrm>
                <a:off x="2435734" y="1855848"/>
                <a:ext cx="4385175" cy="7159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CA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  <m:d>
                                    <m:d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bSup>
                                <m:sSubSup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b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  <m:d>
                                    <m:d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bSup>
                                <m:sSubSup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p>
                              </m:sSub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𝑈</m:t>
                                      </m:r>
                                    </m:e>
                                    <m:sub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C9D1936-0803-8869-34F2-E31A44F6B2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5734" y="1855848"/>
                <a:ext cx="4385175" cy="7159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0512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44BBD-9EF0-4FED-B138-1F41C426B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540" y="307060"/>
            <a:ext cx="8169680" cy="857250"/>
          </a:xfrm>
        </p:spPr>
        <p:txBody>
          <a:bodyPr>
            <a:normAutofit/>
          </a:bodyPr>
          <a:lstStyle/>
          <a:p>
            <a:pPr algn="l" rtl="0" fontAlgn="base"/>
            <a:r>
              <a:rPr lang="en-US" sz="3200" dirty="0" err="1">
                <a:solidFill>
                  <a:srgbClr val="000000"/>
                </a:solidFill>
                <a:latin typeface="Calibri" panose="020F0502020204030204" pitchFamily="34" charset="0"/>
              </a:rPr>
              <a:t>Antiferromagnetism</a:t>
            </a:r>
            <a:endParaRPr lang="en-US" sz="32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FD466-A2B3-42ED-92B5-D5523B01A81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58344" y="1262995"/>
            <a:ext cx="7743825" cy="2840037"/>
          </a:xfrm>
        </p:spPr>
        <p:txBody>
          <a:bodyPr>
            <a:normAutofit/>
          </a:bodyPr>
          <a:lstStyle/>
          <a:p>
            <a:pPr algn="l" rtl="0" fontAlgn="base"/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Spin-spin correlation:</a:t>
            </a:r>
            <a:endParaRPr lang="en-US" sz="18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22BAE4-18EF-4DD0-97FF-B61D15406D5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0A7191E-AFEE-1840-ABFF-7061D6D2EA10}" type="datetime4">
              <a:rPr lang="en-CA" smtClean="0"/>
              <a:pPr/>
              <a:t>October 29, 2024</a:t>
            </a:fld>
            <a:r>
              <a:rPr lang="en-CA" dirty="0"/>
              <a:t>    |    </a:t>
            </a:r>
            <a:r>
              <a:rPr lang="en-US" dirty="0">
                <a:latin typeface="Georgia"/>
              </a:rPr>
              <a:t>Lecture 2: Analog mode in neutral atoms quantum computing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4F90C7-0317-4634-9B82-989747BF5D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43219-1D49-F14C-A838-5217058B6C50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BA2125-AB08-15EA-B5C7-08AF0939EC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0842" y="1687740"/>
            <a:ext cx="4791075" cy="13049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F3D5E5E-B00C-5F16-0DE5-0006C7282B0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9857" r="33452"/>
          <a:stretch/>
        </p:blipFill>
        <p:spPr>
          <a:xfrm>
            <a:off x="2321549" y="2913321"/>
            <a:ext cx="4651609" cy="153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623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44BBD-9EF0-4FED-B138-1F41C426B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540" y="307060"/>
            <a:ext cx="8169680" cy="857250"/>
          </a:xfrm>
        </p:spPr>
        <p:txBody>
          <a:bodyPr>
            <a:normAutofit/>
          </a:bodyPr>
          <a:lstStyle/>
          <a:p>
            <a:pPr algn="l" rtl="0" fontAlgn="base"/>
            <a:r>
              <a:rPr lang="en-US" sz="3200" dirty="0" err="1">
                <a:solidFill>
                  <a:srgbClr val="000000"/>
                </a:solidFill>
                <a:latin typeface="Calibri" panose="020F0502020204030204" pitchFamily="34" charset="0"/>
              </a:rPr>
              <a:t>Antiferromagnetism</a:t>
            </a:r>
            <a:endParaRPr lang="en-US" sz="32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FD466-A2B3-42ED-92B5-D5523B01A81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29386" y="1424745"/>
            <a:ext cx="7743825" cy="2840037"/>
          </a:xfrm>
        </p:spPr>
        <p:txBody>
          <a:bodyPr>
            <a:normAutofit/>
          </a:bodyPr>
          <a:lstStyle/>
          <a:p>
            <a:pPr algn="l" rtl="0" fontAlgn="base"/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N</a:t>
            </a:r>
            <a:r>
              <a:rPr lang="pt-BR" sz="1800" dirty="0">
                <a:solidFill>
                  <a:srgbClr val="000000"/>
                </a:solidFill>
                <a:latin typeface="Calibri" panose="020F0502020204030204" pitchFamily="34" charset="0"/>
              </a:rPr>
              <a:t>é</a:t>
            </a:r>
            <a:r>
              <a:rPr lang="en-US" sz="1800" dirty="0" err="1">
                <a:solidFill>
                  <a:srgbClr val="000000"/>
                </a:solidFill>
                <a:latin typeface="Calibri" panose="020F0502020204030204" pitchFamily="34" charset="0"/>
              </a:rPr>
              <a:t>el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 structure factor</a:t>
            </a:r>
          </a:p>
          <a:p>
            <a:pPr algn="l" rtl="0" fontAlgn="base"/>
            <a:endParaRPr lang="en-US" sz="18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l" rtl="0" fontAlgn="base"/>
            <a:endParaRPr lang="en-US" sz="1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l" rtl="0" fontAlgn="base"/>
            <a:endParaRPr lang="en-US" sz="18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l" rtl="0" fontAlgn="base"/>
            <a:endParaRPr lang="en-US" sz="1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l" rtl="0" fontAlgn="base"/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Peaks with the 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c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orrelation 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function – maximum for AF state.</a:t>
            </a:r>
            <a:endParaRPr lang="en-US" sz="18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22BAE4-18EF-4DD0-97FF-B61D15406D5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0A7191E-AFEE-1840-ABFF-7061D6D2EA10}" type="datetime4">
              <a:rPr lang="en-CA" smtClean="0"/>
              <a:pPr/>
              <a:t>October 29, 2024</a:t>
            </a:fld>
            <a:r>
              <a:rPr lang="en-CA" dirty="0"/>
              <a:t>    |    </a:t>
            </a:r>
            <a:r>
              <a:rPr lang="en-US" dirty="0">
                <a:latin typeface="Georgia"/>
              </a:rPr>
              <a:t>Lecture 2: Analog mode in neutral atoms quantum computing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4F90C7-0317-4634-9B82-989747BF5D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43219-1D49-F14C-A838-5217058B6C50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CEDA1A-5E5F-A3CF-5409-C3FCFF52CA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8049" y="2085907"/>
            <a:ext cx="4667901" cy="97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679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44BBD-9EF0-4FED-B138-1F41C426B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 fontAlgn="base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Creating an AF state</a:t>
            </a:r>
            <a:endParaRPr lang="en-US" sz="20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22BAE4-18EF-4DD0-97FF-B61D15406D5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0A7191E-AFEE-1840-ABFF-7061D6D2EA10}" type="datetime4">
              <a:rPr lang="en-CA" smtClean="0"/>
              <a:pPr/>
              <a:t>October 29, 2024</a:t>
            </a:fld>
            <a:r>
              <a:rPr lang="en-CA" dirty="0"/>
              <a:t>    |    </a:t>
            </a:r>
            <a:r>
              <a:rPr lang="en-US" dirty="0">
                <a:latin typeface="Georgia"/>
              </a:rPr>
              <a:t>Lecture 2: Analog mode in neutral atoms quantum computing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4F90C7-0317-4634-9B82-989747BF5D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43219-1D49-F14C-A838-5217058B6C50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6E6FA39-E509-8501-C5C2-4FF00ECF67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100" y="1784396"/>
            <a:ext cx="2801732" cy="2773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Content Placeholder 8" descr="A pattern of green circles and black lines&#10;&#10;Description automatically generated">
            <a:extLst>
              <a:ext uri="{FF2B5EF4-FFF2-40B4-BE49-F238E27FC236}">
                <a16:creationId xmlns:a16="http://schemas.microsoft.com/office/drawing/2014/main" id="{BC2DEA9C-B2C3-3334-74DE-D05C34295C58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 rotWithShape="1">
          <a:blip r:embed="rId3"/>
          <a:srcRect t="51346" r="78581"/>
          <a:stretch/>
        </p:blipFill>
        <p:spPr>
          <a:xfrm>
            <a:off x="804288" y="3758423"/>
            <a:ext cx="359367" cy="816314"/>
          </a:xfr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66F40DF-A58E-3955-C47B-EDEA149CD96F}"/>
              </a:ext>
            </a:extLst>
          </p:cNvPr>
          <p:cNvSpPr txBox="1"/>
          <p:nvPr/>
        </p:nvSpPr>
        <p:spPr>
          <a:xfrm>
            <a:off x="1204986" y="3758423"/>
            <a:ext cx="14236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|0&gt;</a:t>
            </a:r>
            <a:endParaRPr lang="en-CA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204212-42AD-21C1-DAD9-6181B64F813C}"/>
              </a:ext>
            </a:extLst>
          </p:cNvPr>
          <p:cNvSpPr txBox="1"/>
          <p:nvPr/>
        </p:nvSpPr>
        <p:spPr>
          <a:xfrm>
            <a:off x="1204986" y="4166580"/>
            <a:ext cx="6326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|1&gt;</a:t>
            </a:r>
            <a:endParaRPr lang="en-CA" dirty="0"/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CBF37994-BF4D-44BF-2456-9F8D2E0E8A4D}"/>
              </a:ext>
            </a:extLst>
          </p:cNvPr>
          <p:cNvSpPr/>
          <p:nvPr/>
        </p:nvSpPr>
        <p:spPr>
          <a:xfrm rot="5400000">
            <a:off x="3462241" y="1488293"/>
            <a:ext cx="212624" cy="31100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896147F-9961-4F2D-0EE8-DBBFF0AE3451}"/>
              </a:ext>
            </a:extLst>
          </p:cNvPr>
          <p:cNvCxnSpPr>
            <a:stCxn id="21" idx="1"/>
          </p:cNvCxnSpPr>
          <p:nvPr/>
        </p:nvCxnSpPr>
        <p:spPr>
          <a:xfrm flipH="1" flipV="1">
            <a:off x="2456122" y="1537482"/>
            <a:ext cx="1112431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5823D12-5A59-19F7-87F1-915C406DE2F5}"/>
              </a:ext>
            </a:extLst>
          </p:cNvPr>
          <p:cNvSpPr txBox="1"/>
          <p:nvPr/>
        </p:nvSpPr>
        <p:spPr>
          <a:xfrm>
            <a:off x="393265" y="288313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All spins in ground state</a:t>
            </a:r>
            <a:endParaRPr lang="en-CA" dirty="0"/>
          </a:p>
        </p:txBody>
      </p:sp>
      <p:pic>
        <p:nvPicPr>
          <p:cNvPr id="29" name="Picture 28" descr="A pattern of green circles&#10;&#10;Description automatically generated">
            <a:extLst>
              <a:ext uri="{FF2B5EF4-FFF2-40B4-BE49-F238E27FC236}">
                <a16:creationId xmlns:a16="http://schemas.microsoft.com/office/drawing/2014/main" id="{3B32CC8A-9EE3-84BA-B55F-F46BEACD50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084" y="1459883"/>
            <a:ext cx="1338345" cy="133834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5458AE2-9289-7620-55F6-31258C1BBADD}"/>
                  </a:ext>
                </a:extLst>
              </p:cNvPr>
              <p:cNvSpPr txBox="1"/>
              <p:nvPr/>
            </p:nvSpPr>
            <p:spPr>
              <a:xfrm>
                <a:off x="5510043" y="1768211"/>
                <a:ext cx="3548897" cy="55681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=0)=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CA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1400" b="0" i="1" smtClean="0">
                                  <a:solidFill>
                                    <a:schemeClr val="accent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CA" sz="1400" i="1" smtClean="0">
                                      <a:solidFill>
                                        <a:schemeClr val="accent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sz="1400" i="1">
                                      <a:solidFill>
                                        <a:schemeClr val="accent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  <m:d>
                                    <m:dPr>
                                      <m:ctrlPr>
                                        <a:rPr lang="en-CA" sz="1400" i="1">
                                          <a:solidFill>
                                            <a:schemeClr val="accent2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CA" sz="1400" i="1">
                                          <a:solidFill>
                                            <a:schemeClr val="accent2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CA" sz="1400" i="1">
                                      <a:solidFill>
                                        <a:schemeClr val="accent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bSup>
                                <m:sSubSupPr>
                                  <m:ctrlPr>
                                    <a:rPr lang="en-CA" sz="1400" i="1">
                                      <a:solidFill>
                                        <a:schemeClr val="accent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CA" sz="1400" i="1">
                                      <a:solidFill>
                                        <a:schemeClr val="accent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CA" sz="1400" i="1">
                                      <a:solidFill>
                                        <a:schemeClr val="accent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CA" sz="1400" i="1">
                                      <a:solidFill>
                                        <a:schemeClr val="accent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p>
                              </m:sSubSup>
                              <m:r>
                                <a:rPr lang="en-CA" sz="1400" b="0" i="1" smtClean="0">
                                  <a:solidFill>
                                    <a:schemeClr val="accent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CA" sz="1400" b="0" i="1" smtClean="0">
                                      <a:solidFill>
                                        <a:schemeClr val="accent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CA" sz="1400" b="0" i="1" smtClean="0">
                                      <a:solidFill>
                                        <a:schemeClr val="accent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CA" sz="1400" b="0" i="1" smtClean="0">
                                      <a:solidFill>
                                        <a:schemeClr val="accent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CA" sz="1400" b="0" i="1" smtClean="0">
                                      <a:solidFill>
                                        <a:schemeClr val="accent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CA" sz="1400" b="0" i="1" smtClean="0">
                                          <a:solidFill>
                                            <a:schemeClr val="accent2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sz="1400" b="0" i="1" smtClean="0">
                                          <a:solidFill>
                                            <a:schemeClr val="accent2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𝑈</m:t>
                                      </m:r>
                                    </m:e>
                                    <m:sub>
                                      <m:r>
                                        <a:rPr lang="en-CA" sz="1400" b="0" i="1" smtClean="0">
                                          <a:solidFill>
                                            <a:schemeClr val="accent2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CA" sz="1400" b="0" i="1" smtClean="0">
                                          <a:solidFill>
                                            <a:schemeClr val="accent2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sz="1400" b="0" i="1" smtClean="0">
                                          <a:solidFill>
                                            <a:schemeClr val="accent2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CA" sz="1400" b="0" i="1" smtClean="0">
                                          <a:solidFill>
                                            <a:schemeClr val="accent2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CA" sz="1400" i="1">
                                          <a:solidFill>
                                            <a:schemeClr val="accent2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sz="1400" i="1">
                                          <a:solidFill>
                                            <a:schemeClr val="accent2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CA" sz="1400" b="0" i="1" smtClean="0">
                                          <a:solidFill>
                                            <a:schemeClr val="accent2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CA" sz="1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5458AE2-9289-7620-55F6-31258C1BB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0043" y="1768211"/>
                <a:ext cx="3548897" cy="556819"/>
              </a:xfrm>
              <a:prstGeom prst="rect">
                <a:avLst/>
              </a:prstGeom>
              <a:blipFill>
                <a:blip r:embed="rId5"/>
                <a:stretch>
                  <a:fillRect t="-135165" r="-11340" b="-18901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5511831"/>
      </p:ext>
    </p:extLst>
  </p:cSld>
  <p:clrMapOvr>
    <a:masterClrMapping/>
  </p:clrMapOvr>
</p:sld>
</file>

<file path=ppt/theme/theme1.xml><?xml version="1.0" encoding="utf-8"?>
<a:theme xmlns:a="http://schemas.openxmlformats.org/drawingml/2006/main" name="CMC Theme">
  <a:themeElements>
    <a:clrScheme name="Custom 1">
      <a:dk1>
        <a:srgbClr val="004068"/>
      </a:dk1>
      <a:lt1>
        <a:srgbClr val="FFFFFF"/>
      </a:lt1>
      <a:dk2>
        <a:srgbClr val="444142"/>
      </a:dk2>
      <a:lt2>
        <a:srgbClr val="FFFFFF"/>
      </a:lt2>
      <a:accent1>
        <a:srgbClr val="004068"/>
      </a:accent1>
      <a:accent2>
        <a:srgbClr val="006EAA"/>
      </a:accent2>
      <a:accent3>
        <a:srgbClr val="D3E9F8"/>
      </a:accent3>
      <a:accent4>
        <a:srgbClr val="00A99A"/>
      </a:accent4>
      <a:accent5>
        <a:srgbClr val="855FA8"/>
      </a:accent5>
      <a:accent6>
        <a:srgbClr val="B33C34"/>
      </a:accent6>
      <a:hlink>
        <a:srgbClr val="006EAA"/>
      </a:hlink>
      <a:folHlink>
        <a:srgbClr val="004068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2-CMC-CNDN-2020-02-28" id="{C59C38F3-1CE9-4173-B5F3-D6F48E5309DE}" vid="{AC4CC7A2-9445-404E-A0B9-DC09C302E38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73D746674225B4BA1A9D4068540E5A0" ma:contentTypeVersion="8" ma:contentTypeDescription="Create a new document." ma:contentTypeScope="" ma:versionID="0bcb2d332aea63d9b049a6177f3af729">
  <xsd:schema xmlns:xsd="http://www.w3.org/2001/XMLSchema" xmlns:xs="http://www.w3.org/2001/XMLSchema" xmlns:p="http://schemas.microsoft.com/office/2006/metadata/properties" xmlns:ns2="1882979a-04ee-44d2-9458-b3042ae59f5d" targetNamespace="http://schemas.microsoft.com/office/2006/metadata/properties" ma:root="true" ma:fieldsID="f20e369a6e9a56f138fee541a238ae08" ns2:_="">
    <xsd:import namespace="1882979a-04ee-44d2-9458-b3042ae59f5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82979a-04ee-44d2-9458-b3042ae59f5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B66D730-B64A-4B57-A3DF-B95E03230D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882979a-04ee-44d2-9458-b3042ae59f5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B6F2769-7194-4217-93D3-3AF3A4742282}">
  <ds:schemaRefs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www.w3.org/XML/1998/namespace"/>
    <ds:schemaRef ds:uri="http://purl.org/dc/terms/"/>
    <ds:schemaRef ds:uri="dc122c29-adea-406f-a1f4-322f654abee0"/>
    <ds:schemaRef ds:uri="http://purl.org/dc/dcmitype/"/>
    <ds:schemaRef ds:uri="596e142b-f167-407e-aeed-505aa84a8dcf"/>
    <ds:schemaRef ds:uri="http://schemas.openxmlformats.org/package/2006/metadata/core-properties"/>
    <ds:schemaRef ds:uri="http://schemas.microsoft.com/office/2006/metadata/properties"/>
    <ds:schemaRef ds:uri="65f97b23-73a9-467c-afab-2f7bdbbce07a"/>
  </ds:schemaRefs>
</ds:datastoreItem>
</file>

<file path=customXml/itemProps3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2-CMC-CNDN-2020-02-28</Template>
  <TotalTime>2102</TotalTime>
  <Words>621</Words>
  <Application>Microsoft Office PowerPoint</Application>
  <PresentationFormat>On-screen Show (16:9)</PresentationFormat>
  <Paragraphs>112</Paragraphs>
  <Slides>18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CMC Theme</vt:lpstr>
      <vt:lpstr>Pasqal workshop</vt:lpstr>
      <vt:lpstr>Summary</vt:lpstr>
      <vt:lpstr>Analog mode on Neutral Atoms Quantum Computing</vt:lpstr>
      <vt:lpstr>Antiferromagnetism</vt:lpstr>
      <vt:lpstr>Antiferromagnetism</vt:lpstr>
      <vt:lpstr>Antiferromagnetism</vt:lpstr>
      <vt:lpstr>Antiferromagnetism</vt:lpstr>
      <vt:lpstr>Antiferromagnetism</vt:lpstr>
      <vt:lpstr>Creating an AF state</vt:lpstr>
      <vt:lpstr>Creating an AF state</vt:lpstr>
      <vt:lpstr>Creating an AF state</vt:lpstr>
      <vt:lpstr>Pulser</vt:lpstr>
      <vt:lpstr>Can we do better?</vt:lpstr>
      <vt:lpstr>Optimizing pulses</vt:lpstr>
      <vt:lpstr>Optimizing pulses</vt:lpstr>
      <vt:lpstr>Optimizing pulses</vt:lpstr>
      <vt:lpstr>Optimizing pulses</vt:lpstr>
      <vt:lpstr>Optimized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Oleg Chebotarev</dc:creator>
  <cp:lastModifiedBy>Bruna Shinohara de Mendonça</cp:lastModifiedBy>
  <cp:revision>14</cp:revision>
  <dcterms:created xsi:type="dcterms:W3CDTF">2020-06-11T18:06:13Z</dcterms:created>
  <dcterms:modified xsi:type="dcterms:W3CDTF">2024-10-29T14:24:51Z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0x010100573D746674225B4BA1A9D4068540E5A0</vt:lpwstr>
  </property>
  <property fmtid="{D5CDD505-2E9C-101B-9397-08002B2CF9AE}" pid="3" name="MediaServiceImageTags">
    <vt:lpwstr/>
  </property>
</Properties>
</file>