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0" r:id="rId6"/>
    <p:sldId id="306" r:id="rId7"/>
    <p:sldId id="312" r:id="rId8"/>
    <p:sldId id="311" r:id="rId9"/>
    <p:sldId id="303" r:id="rId10"/>
    <p:sldId id="308" r:id="rId11"/>
    <p:sldId id="309" r:id="rId12"/>
    <p:sldId id="304" r:id="rId13"/>
    <p:sldId id="30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647C491-BF80-A8CA-6DA3-DB6599928180}" name="Udson Mendes" initials="UM" userId="S::udson.mendes@cmc.ca::effe846c-6496-4d2d-a801-d7be7258310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3C34"/>
    <a:srgbClr val="FEEB98"/>
    <a:srgbClr val="00A99A"/>
    <a:srgbClr val="71C8FF"/>
    <a:srgbClr val="004068"/>
    <a:srgbClr val="D3E9F8"/>
    <a:srgbClr val="006EAA"/>
    <a:srgbClr val="00263E"/>
    <a:srgbClr val="855FA8"/>
    <a:srgbClr val="CBC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4F850-C3A7-44FF-847A-72824BAACA32}" v="135" dt="2024-10-15T14:00:56.35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9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11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FD23F4-B375-594A-9524-23E63BC717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50513-42A9-254B-861A-34CF666105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068E8-B193-324B-AE2F-FDA56936A15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C0F26-2336-C645-830D-6A2764011B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FFE31-7760-B447-B62C-23C20C90B5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57991-5104-3D4B-94F6-52549921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77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0BD41-D584-714E-8E4F-8897B54C625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72D44-D999-9E44-A018-54FE91A5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572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72D44-D999-9E44-A018-54FE91A56F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5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72D44-D999-9E44-A018-54FE91A56F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7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72D44-D999-9E44-A018-54FE91A56F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8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72D44-D999-9E44-A018-54FE91A56F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3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72D44-D999-9E44-A018-54FE91A56F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8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72D44-D999-9E44-A018-54FE91A56F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72D44-D999-9E44-A018-54FE91A56F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72D44-D999-9E44-A018-54FE91A56F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1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246" y="183919"/>
            <a:ext cx="7489237" cy="177452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46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7" y="2498697"/>
            <a:ext cx="7474639" cy="38069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97794" y="2233290"/>
            <a:ext cx="817504" cy="0"/>
          </a:xfrm>
          <a:prstGeom prst="line">
            <a:avLst/>
          </a:prstGeom>
          <a:ln w="254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19BBB20-214B-624C-875A-0AEFBE38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6386" y="3013720"/>
            <a:ext cx="7494097" cy="273844"/>
          </a:xfrm>
          <a:prstGeom prst="rect">
            <a:avLst/>
          </a:prstGeom>
        </p:spPr>
        <p:txBody>
          <a:bodyPr/>
          <a:lstStyle>
            <a:lvl1pPr>
              <a:defRPr sz="10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fld id="{BE3F2760-9BBE-0548-B0E4-DD084D255EBA}" type="datetime4">
              <a:rPr lang="en-CA" smtClean="0"/>
              <a:t>October 29, 2024</a:t>
            </a:fld>
            <a:r>
              <a:rPr lang="en-CA"/>
              <a:t>  |  presenter name</a:t>
            </a:r>
            <a:endParaRPr lang="en-US"/>
          </a:p>
        </p:txBody>
      </p:sp>
      <p:sp>
        <p:nvSpPr>
          <p:cNvPr id="29" name="Date Placeholder 19">
            <a:extLst>
              <a:ext uri="{FF2B5EF4-FFF2-40B4-BE49-F238E27FC236}">
                <a16:creationId xmlns:a16="http://schemas.microsoft.com/office/drawing/2014/main" id="{2898A1C3-78D1-3B4C-952C-11167ECD3651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© 2020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2075" y="1293813"/>
            <a:ext cx="3064010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43677" y="4133850"/>
            <a:ext cx="308240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CD14DBEC-8839-3C4B-A898-834F3383FD5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21043" y="4140999"/>
            <a:ext cx="308240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22">
            <a:extLst>
              <a:ext uri="{FF2B5EF4-FFF2-40B4-BE49-F238E27FC236}">
                <a16:creationId xmlns:a16="http://schemas.microsoft.com/office/drawing/2014/main" id="{0E0E3C91-3449-0944-B017-203C0C1356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8809" y="1293812"/>
            <a:ext cx="3064010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B76074D3-1CFB-714A-8256-6509B8B4B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87E0CAE-3171-43AE-B4E1-4C02055DD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2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hoto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CD14DBEC-8839-3C4B-A898-834F3383FD5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21043" y="4140999"/>
            <a:ext cx="308240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22">
            <a:extLst>
              <a:ext uri="{FF2B5EF4-FFF2-40B4-BE49-F238E27FC236}">
                <a16:creationId xmlns:a16="http://schemas.microsoft.com/office/drawing/2014/main" id="{0E0E3C91-3449-0944-B017-203C0C1356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8809" y="1293812"/>
            <a:ext cx="3064010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B76074D3-1CFB-714A-8256-6509B8B4B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87E0CAE-3171-43AE-B4E1-4C02055DD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F4E0655A-8F89-4344-BE71-2E52EFBA565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1" y="1293813"/>
            <a:ext cx="3712002" cy="2840037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042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_3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3330" y="1293813"/>
            <a:ext cx="2201805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55594" y="4133850"/>
            <a:ext cx="2215025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22">
            <a:extLst>
              <a:ext uri="{FF2B5EF4-FFF2-40B4-BE49-F238E27FC236}">
                <a16:creationId xmlns:a16="http://schemas.microsoft.com/office/drawing/2014/main" id="{B900D89D-63E0-FF4B-AE71-E6E189DBAE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75424" y="1293813"/>
            <a:ext cx="2201805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6008A960-B475-CE4D-811E-DB15C9BDA15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68320" y="4133850"/>
            <a:ext cx="2215025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22">
            <a:extLst>
              <a:ext uri="{FF2B5EF4-FFF2-40B4-BE49-F238E27FC236}">
                <a16:creationId xmlns:a16="http://schemas.microsoft.com/office/drawing/2014/main" id="{F962803A-5DFA-3641-9A96-063EEA871A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66870" y="1293813"/>
            <a:ext cx="2201805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E118987C-8CD4-EC43-8B55-A2AE6717EC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859766" y="4133850"/>
            <a:ext cx="2215025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6245144D-F510-2743-AC2E-0B187F8D7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DA2AF90-5593-4099-B738-2ED69FA75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90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3" y="298967"/>
            <a:ext cx="3668821" cy="1160182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13823" y="1605064"/>
            <a:ext cx="3668822" cy="2528786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C3172CF-623D-BF42-B3B8-447B06352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37172" y="512151"/>
            <a:ext cx="1568339" cy="156332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09C42AE-807B-354D-BD35-3C64422B579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924025" y="512151"/>
            <a:ext cx="1568339" cy="156332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840DEFFB-199C-E94F-ACD5-B04F9635B5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78193" y="2256817"/>
            <a:ext cx="3668822" cy="1877033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4D0BB88A-EF26-0048-9417-14464C6F8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4C9FF95-114C-40C8-A0A6-59F6BE89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AA62009-292C-2E40-975C-E465D95BE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F83A67E-D8E1-C348-8741-850ED677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8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507" y="610252"/>
            <a:ext cx="4444840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8506" y="2110902"/>
            <a:ext cx="4455977" cy="202294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lvl1pPr>
            <a:lvl2pPr>
              <a:lnSpc>
                <a:spcPct val="150000"/>
              </a:lnSpc>
              <a:defRPr/>
            </a:lvl2pPr>
          </a:lstStyle>
          <a:p>
            <a:pPr lvl="0"/>
            <a:r>
              <a:rPr lang="en-US"/>
              <a:t>Click to add name</a:t>
            </a:r>
            <a:br>
              <a:rPr lang="en-US"/>
            </a:br>
            <a:r>
              <a:rPr lang="en-US"/>
              <a:t>Click to add title</a:t>
            </a:r>
          </a:p>
          <a:p>
            <a:pPr lvl="1"/>
            <a:r>
              <a:rPr lang="en-US"/>
              <a:t>E:</a:t>
            </a:r>
            <a:br>
              <a:rPr lang="en-US"/>
            </a:br>
            <a:r>
              <a:rPr lang="en-US"/>
              <a:t>P:</a:t>
            </a:r>
            <a:br>
              <a:rPr lang="en-US"/>
            </a:br>
            <a:r>
              <a:rPr lang="en-US"/>
              <a:t>M: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C78B4-7AC3-D94D-BCA9-F758F0DBC955}"/>
              </a:ext>
            </a:extLst>
          </p:cNvPr>
          <p:cNvCxnSpPr/>
          <p:nvPr userDrawn="1"/>
        </p:nvCxnSpPr>
        <p:spPr>
          <a:xfrm>
            <a:off x="790790" y="1688541"/>
            <a:ext cx="817504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51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06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_1 Column_No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0" y="1293813"/>
            <a:ext cx="7743825" cy="2840037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F83A67E-D8E1-C348-8741-850ED677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E9354D-6330-48D1-9934-A60B1AEF0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69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hoto_1 Column_No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495" y="1293814"/>
            <a:ext cx="6478588" cy="269529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33045" y="4133850"/>
            <a:ext cx="647858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44D8509-8607-4C40-B069-F7DF92B4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82A276-1648-43AF-8DFB-B2E9E5D29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70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18D0-9A51-4CC9-81A1-819BF180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0848-7D38-4858-815E-33C63EEA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886D-A7B4-4981-BE2F-60626B92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2C98-1D37-4411-99AA-6C4B369BFB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FC70-C5D8-4AC6-B487-D6C8F366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79E4-7E70-4D8F-BFEE-BE6F173A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8698-40B8-4052-B547-86479E30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9">
            <a:extLst>
              <a:ext uri="{FF2B5EF4-FFF2-40B4-BE49-F238E27FC236}">
                <a16:creationId xmlns:a16="http://schemas.microsoft.com/office/drawing/2014/main" id="{D766137E-C592-454E-BA41-757A69918B62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© 2020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33647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9">
            <a:extLst>
              <a:ext uri="{FF2B5EF4-FFF2-40B4-BE49-F238E27FC236}">
                <a16:creationId xmlns:a16="http://schemas.microsoft.com/office/drawing/2014/main" id="{A5FDFF91-F2E8-CE4A-8B0E-51355B787607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© 2020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317449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9">
            <a:extLst>
              <a:ext uri="{FF2B5EF4-FFF2-40B4-BE49-F238E27FC236}">
                <a16:creationId xmlns:a16="http://schemas.microsoft.com/office/drawing/2014/main" id="{30252E43-71B3-C448-A742-4125A6A7374A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© 2020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908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9">
            <a:extLst>
              <a:ext uri="{FF2B5EF4-FFF2-40B4-BE49-F238E27FC236}">
                <a16:creationId xmlns:a16="http://schemas.microsoft.com/office/drawing/2014/main" id="{85B5CF73-24F4-404A-976C-E2D1C0448CC4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© 2020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355460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0" y="1293813"/>
            <a:ext cx="7743825" cy="2840037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AA62009-292C-2E40-975C-E465D95BE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F83A67E-D8E1-C348-8741-850ED677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0" y="1293813"/>
            <a:ext cx="7743825" cy="2840037"/>
          </a:xfrm>
        </p:spPr>
        <p:txBody>
          <a:bodyPr numCol="2"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AE1D4CE-F87D-034C-9508-CEAC522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DD76C2-252F-43E1-B9B1-069A30151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53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1" y="1293813"/>
            <a:ext cx="3744000" cy="2840037"/>
          </a:xfrm>
        </p:spPr>
        <p:txBody>
          <a:bodyPr numCol="2"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AE1D4CE-F87D-034C-9508-CEAC522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DD76C2-252F-43E1-B9B1-069A30151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6A332D04-8135-4C02-96CE-264251F8237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696811" y="1293813"/>
            <a:ext cx="3744000" cy="2840037"/>
          </a:xfrm>
        </p:spPr>
        <p:txBody>
          <a:bodyPr numCol="2"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6196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495" y="1293814"/>
            <a:ext cx="6478588" cy="269529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33045" y="4133850"/>
            <a:ext cx="647858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44D8509-8607-4C40-B069-F7DF92B4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AB52071-444D-40F2-8FD4-0464A51FB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303" y="458901"/>
            <a:ext cx="7645940" cy="776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303" y="1239064"/>
            <a:ext cx="7645940" cy="2525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F352478E-DB73-3E43-B509-83C74F8C0DDE}"/>
              </a:ext>
            </a:extLst>
          </p:cNvPr>
          <p:cNvSpPr txBox="1">
            <a:spLocks/>
          </p:cNvSpPr>
          <p:nvPr userDrawn="1"/>
        </p:nvSpPr>
        <p:spPr>
          <a:xfrm>
            <a:off x="739302" y="462646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08F3466-1A4B-FA49-B089-125726661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11218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D01D467E-89C6-9246-B72D-64836E14AA5E}" type="datetime4">
              <a:rPr lang="en-CA" smtClean="0"/>
              <a:t>October 29, 2024</a:t>
            </a:fld>
            <a:endParaRPr lang="en-US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9DEE29AE-6AEF-E74B-9B11-B2F71274F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4064" y="4642647"/>
            <a:ext cx="4114800" cy="273844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|      Event Name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B7D8038C-C2F4-9F4A-89DD-898E362B3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26463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7" r:id="rId2"/>
    <p:sldLayoutId id="2147493478" r:id="rId3"/>
    <p:sldLayoutId id="2147493479" r:id="rId4"/>
    <p:sldLayoutId id="2147493480" r:id="rId5"/>
    <p:sldLayoutId id="2147493482" r:id="rId6"/>
    <p:sldLayoutId id="2147493481" r:id="rId7"/>
    <p:sldLayoutId id="2147493491" r:id="rId8"/>
    <p:sldLayoutId id="2147493457" r:id="rId9"/>
    <p:sldLayoutId id="2147493484" r:id="rId10"/>
    <p:sldLayoutId id="2147493490" r:id="rId11"/>
    <p:sldLayoutId id="2147493483" r:id="rId12"/>
    <p:sldLayoutId id="2147493486" r:id="rId13"/>
    <p:sldLayoutId id="2147493489" r:id="rId14"/>
    <p:sldLayoutId id="2147493485" r:id="rId15"/>
    <p:sldLayoutId id="2147493492" r:id="rId16"/>
    <p:sldLayoutId id="2147493487" r:id="rId17"/>
    <p:sldLayoutId id="2147493488" r:id="rId18"/>
    <p:sldLayoutId id="2147493493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Tx/>
        <a:buNone/>
        <a:defRPr sz="1600" kern="1200">
          <a:solidFill>
            <a:schemeClr val="accent6"/>
          </a:solidFill>
          <a:latin typeface="Georgia" panose="02040502050405020303" pitchFamily="18" charset="0"/>
          <a:ea typeface="+mn-ea"/>
          <a:cs typeface="+mn-cs"/>
        </a:defRPr>
      </a:lvl1pPr>
      <a:lvl2pPr marL="9525" indent="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Tx/>
        <a:buNone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57188" indent="-22225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System Font Regular"/>
        <a:buChar char="&gt;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525" indent="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Tx/>
        <a:buNone/>
        <a:tabLst/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2B6F-8467-4EFA-972C-C7EFAF12F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386" y="364063"/>
            <a:ext cx="6781169" cy="1774520"/>
          </a:xfrm>
        </p:spPr>
        <p:txBody>
          <a:bodyPr/>
          <a:lstStyle/>
          <a:p>
            <a:r>
              <a:rPr lang="en-CA" dirty="0" err="1"/>
              <a:t>Pasqal</a:t>
            </a:r>
            <a:r>
              <a:rPr lang="en-CA" dirty="0"/>
              <a:t> 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B88-59FF-499B-8C81-B23A3660D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387" y="2498696"/>
            <a:ext cx="7474639" cy="5150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eorgia"/>
              </a:rPr>
              <a:t>QAA: Quantum Adiabatic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4531-CB51-4969-81AF-0D0C20BB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760-9BBE-0548-B0E4-DD084D255EBA}" type="datetime4">
              <a:rPr lang="en-CA" smtClean="0"/>
              <a:t>October 29, 2024</a:t>
            </a:fld>
            <a:r>
              <a:rPr lang="en-CA" dirty="0"/>
              <a:t>  |  Bruna Shinohara de Mendon</a:t>
            </a:r>
            <a:r>
              <a:rPr lang="pt-BR" dirty="0"/>
              <a:t>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5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40" y="307060"/>
            <a:ext cx="8169680" cy="857250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The gap problem and solutions</a:t>
            </a:r>
            <a:endParaRPr lang="en-US" sz="3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466-A2B3-42ED-92B5-D5523B01A8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0" y="1371747"/>
            <a:ext cx="4279605" cy="2099783"/>
          </a:xfrm>
        </p:spPr>
        <p:txBody>
          <a:bodyPr>
            <a:normAutofit/>
          </a:bodyPr>
          <a:lstStyle/>
          <a:p>
            <a:pPr marL="447675" fontAlgn="base"/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Finžgar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Jernej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Rudi, et al. "Designing quantum annealing schedules using Bayesian optimization." Physical Review Research 6.2 (2024): 023063.</a:t>
            </a:r>
          </a:p>
          <a:p>
            <a:pPr marL="447675" fontAlgn="base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47675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paper shows how 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ayesian 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ptimization can help optimizing pulse scheduling by taking care of the vanishing gap.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QAA: Quantum Adiabatic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BF714-C5E7-E154-79A2-7E9D10E0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9" y="1164311"/>
            <a:ext cx="4140945" cy="280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466-A2B3-42ED-92B5-D5523B01A8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3822" y="1353155"/>
            <a:ext cx="7743825" cy="2840037"/>
          </a:xfrm>
        </p:spPr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What is Quantum Adiabatic Algorithm?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Example: comparison with QAOA for a QUBO problem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The gap problem and solutions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QAA: Quantum Adiabatic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40" y="307060"/>
            <a:ext cx="8169680" cy="857250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Quantum Adiabatic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466-A2B3-42ED-92B5-D5523B01A8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4467" y="1310626"/>
            <a:ext cx="7743825" cy="757408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The idea is to continuously transform a Hamiltonian with a ground state that is easy to prepare to another, possibly harder, that will be the solution for our problem (in this case, a QUBO problem).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QAA: Quantum Adiabatic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2" name="Picture 11" descr="A line of green and yellow lines&#10;&#10;Description automatically generated">
            <a:extLst>
              <a:ext uri="{FF2B5EF4-FFF2-40B4-BE49-F238E27FC236}">
                <a16:creationId xmlns:a16="http://schemas.microsoft.com/office/drawing/2014/main" id="{930766EA-8337-2628-2D26-4152C2283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520" y="1903892"/>
            <a:ext cx="39052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8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40" y="307060"/>
            <a:ext cx="8169680" cy="857250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Quantum Adiabatic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466-A2B3-42ED-92B5-D5523B01A8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4467" y="1310625"/>
            <a:ext cx="7743825" cy="2840037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The idea is to continuously transform a Hamiltonian with a ground state that is easy to prepare to another, possibly harder, that will be the solution for our problem (in this case, a QUBO problem).</a:t>
            </a: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𝛾 is a time-dependent parameter,</a:t>
            </a: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H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TF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is the Transverse-field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Ising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Hamiltonian (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mixing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Hamiltonian),</a:t>
            </a: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H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is the Hamiltonian whose solution is what we are looking for (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cost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Hamiltonian).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QAA: Quantum Adiabatic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F4AFFD-8398-7F39-904C-1335669F9295}"/>
                  </a:ext>
                </a:extLst>
              </p:cNvPr>
              <p:cNvSpPr txBox="1"/>
              <p:nvPr/>
            </p:nvSpPr>
            <p:spPr>
              <a:xfrm>
                <a:off x="2461027" y="2057177"/>
                <a:ext cx="42107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CA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4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TF</m:t>
                          </m:r>
                        </m:sub>
                      </m:sSub>
                      <m:r>
                        <a:rPr lang="en-CA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m:rPr>
                          <m:sty m:val="p"/>
                        </m:rPr>
                        <a:rPr lang="en-CA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CA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F4AFFD-8398-7F39-904C-1335669F9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27" y="2057177"/>
                <a:ext cx="4210704" cy="369332"/>
              </a:xfrm>
              <a:prstGeom prst="rect">
                <a:avLst/>
              </a:prstGeom>
              <a:blipFill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78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40" y="307060"/>
            <a:ext cx="8169680" cy="857250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Quantum Adiabatic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466-A2B3-42ED-92B5-D5523B01A8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4467" y="1310625"/>
            <a:ext cx="7743825" cy="2840037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Note that it is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ideally suited to analog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method!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QAA: Quantum Adiabatic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F4AFFD-8398-7F39-904C-1335669F9295}"/>
                  </a:ext>
                </a:extLst>
              </p:cNvPr>
              <p:cNvSpPr txBox="1"/>
              <p:nvPr/>
            </p:nvSpPr>
            <p:spPr>
              <a:xfrm>
                <a:off x="2461027" y="2387084"/>
                <a:ext cx="42107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CA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4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TF</m:t>
                          </m:r>
                        </m:sub>
                      </m:sSub>
                      <m:r>
                        <a:rPr lang="en-CA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m:rPr>
                          <m:sty m:val="p"/>
                        </m:rPr>
                        <a:rPr lang="en-CA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CA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F4AFFD-8398-7F39-904C-1335669F9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27" y="2387084"/>
                <a:ext cx="4210704" cy="369332"/>
              </a:xfrm>
              <a:prstGeom prst="rect">
                <a:avLst/>
              </a:prstGeom>
              <a:blipFill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78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40" y="307060"/>
            <a:ext cx="8169680" cy="857250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Comparison with QAOA for a QUBO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466-A2B3-42ED-92B5-D5523B01A8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39302" y="1342523"/>
            <a:ext cx="7486063" cy="2840037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model the previous QUBO problem in QAA, we will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choose </a:t>
            </a:r>
            <a:r>
              <a:rPr lang="en-CA" sz="1400" dirty="0">
                <a:solidFill>
                  <a:srgbClr val="000000"/>
                </a:solidFill>
                <a:latin typeface="Calibri" panose="020F0502020204030204" pitchFamily="34" charset="0"/>
              </a:rPr>
              <a:t>Ω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max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as the median of the values of Q, our QUBO matrix.</a:t>
            </a:r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QAA: Quantum Adiabatic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275B0-F3E0-C6AE-81E6-829E39D72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40" y="2207000"/>
            <a:ext cx="7903560" cy="17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1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40" y="307060"/>
            <a:ext cx="8169680" cy="857250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Comparison with QAOA for a QUBO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466-A2B3-42ED-92B5-D5523B01A8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1540" y="1342523"/>
            <a:ext cx="7743825" cy="2840037"/>
          </a:xfrm>
        </p:spPr>
        <p:txBody>
          <a:bodyPr>
            <a:normAutofit/>
          </a:bodyPr>
          <a:lstStyle/>
          <a:p>
            <a:pPr algn="l" rtl="0" fontAlgn="base"/>
            <a:r>
              <a:rPr lang="en-CA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results are better than the QAOA, faster and not requiring higher depths.</a:t>
            </a:r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QAA: Quantum Adiabatic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EC38F-289F-1E3D-C285-E5FE95677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36" y="1806974"/>
            <a:ext cx="3970995" cy="219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6EA89B-CF86-213F-D078-440F611C6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84" y="1798444"/>
            <a:ext cx="3986443" cy="220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62497C-CB54-1869-C90E-514E4105001C}"/>
              </a:ext>
            </a:extLst>
          </p:cNvPr>
          <p:cNvSpPr txBox="1"/>
          <p:nvPr/>
        </p:nvSpPr>
        <p:spPr>
          <a:xfrm>
            <a:off x="4890977" y="39713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QAOA with depth 2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19BED-5AA2-849F-F950-CA19293ADA7F}"/>
              </a:ext>
            </a:extLst>
          </p:cNvPr>
          <p:cNvSpPr txBox="1"/>
          <p:nvPr/>
        </p:nvSpPr>
        <p:spPr>
          <a:xfrm>
            <a:off x="739302" y="39674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QAA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170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40" y="307060"/>
            <a:ext cx="8169680" cy="857250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Comparison with QAOA for a QUBO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466-A2B3-42ED-92B5-D5523B01A8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1231" y="1239237"/>
            <a:ext cx="7743825" cy="2840037"/>
          </a:xfrm>
        </p:spPr>
        <p:txBody>
          <a:bodyPr>
            <a:normAutofit/>
          </a:bodyPr>
          <a:lstStyle/>
          <a:p>
            <a:pPr algn="l" rtl="0" fontAlgn="base"/>
            <a:r>
              <a:rPr lang="en-CA" sz="1400" dirty="0">
                <a:solidFill>
                  <a:srgbClr val="000000"/>
                </a:solidFill>
                <a:latin typeface="Calibri" panose="020F0502020204030204" pitchFamily="34" charset="0"/>
              </a:rPr>
              <a:t>This method obtains good results within few microseconds.</a:t>
            </a:r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QAA: Quantum Adiabatic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8FCE06-7AB6-7E03-4B77-62B530A8A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07" y="1663324"/>
            <a:ext cx="5380074" cy="280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1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40" y="307060"/>
            <a:ext cx="8169680" cy="857250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The gap problem and solutions</a:t>
            </a:r>
            <a:endParaRPr lang="en-US" sz="3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466-A2B3-42ED-92B5-D5523B01A8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4467" y="1310625"/>
            <a:ext cx="7743825" cy="2840037"/>
          </a:xfrm>
        </p:spPr>
        <p:txBody>
          <a:bodyPr>
            <a:normAutofit fontScale="92500" lnSpcReduction="10000"/>
          </a:bodyPr>
          <a:lstStyle/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algorithm runtime scales with the gap such as:</a:t>
            </a: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From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Albash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Tameem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 Daniel A. Lidar. "Adiabatic quantum computation." Reviews of Modern Physics 90.1 (2018): 015002.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Therefore, the physical system influences performance. </a:t>
            </a:r>
          </a:p>
          <a:p>
            <a:pPr algn="l" rtl="0" fontAlgn="base"/>
            <a:endParaRPr lang="en-US" sz="1400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Problem: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gap for our system is generally very small – thus pushing the time to be large!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QAA: Quantum Adiabatic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D29516-EC00-6E3E-3061-0441504D6427}"/>
                  </a:ext>
                </a:extLst>
              </p:cNvPr>
              <p:cNvSpPr txBox="1"/>
              <p:nvPr/>
            </p:nvSpPr>
            <p:spPr>
              <a:xfrm>
                <a:off x="3632822" y="1770378"/>
                <a:ext cx="1867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worst</m:t>
                          </m:r>
                        </m:sub>
                      </m:sSub>
                      <m:r>
                        <a:rPr lang="en-CA" sz="24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D29516-EC00-6E3E-3061-0441504D6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822" y="1770378"/>
                <a:ext cx="1867114" cy="369332"/>
              </a:xfrm>
              <a:prstGeom prst="rect">
                <a:avLst/>
              </a:prstGeom>
              <a:blipFill>
                <a:blip r:embed="rId3"/>
                <a:stretch>
                  <a:fillRect l="-2941" r="-1307" b="-344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531446"/>
      </p:ext>
    </p:extLst>
  </p:cSld>
  <p:clrMapOvr>
    <a:masterClrMapping/>
  </p:clrMapOvr>
</p:sld>
</file>

<file path=ppt/theme/theme1.xml><?xml version="1.0" encoding="utf-8"?>
<a:theme xmlns:a="http://schemas.openxmlformats.org/drawingml/2006/main" name="CMC Theme">
  <a:themeElements>
    <a:clrScheme name="Custom 1">
      <a:dk1>
        <a:srgbClr val="004068"/>
      </a:dk1>
      <a:lt1>
        <a:srgbClr val="FFFFFF"/>
      </a:lt1>
      <a:dk2>
        <a:srgbClr val="444142"/>
      </a:dk2>
      <a:lt2>
        <a:srgbClr val="FFFFFF"/>
      </a:lt2>
      <a:accent1>
        <a:srgbClr val="004068"/>
      </a:accent1>
      <a:accent2>
        <a:srgbClr val="006EAA"/>
      </a:accent2>
      <a:accent3>
        <a:srgbClr val="D3E9F8"/>
      </a:accent3>
      <a:accent4>
        <a:srgbClr val="00A99A"/>
      </a:accent4>
      <a:accent5>
        <a:srgbClr val="855FA8"/>
      </a:accent5>
      <a:accent6>
        <a:srgbClr val="B33C34"/>
      </a:accent6>
      <a:hlink>
        <a:srgbClr val="006EAA"/>
      </a:hlink>
      <a:folHlink>
        <a:srgbClr val="00406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-CMC-CNDN-2020-02-28" id="{C59C38F3-1CE9-4173-B5F3-D6F48E5309DE}" vid="{AC4CC7A2-9445-404E-A0B9-DC09C302E3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3D746674225B4BA1A9D4068540E5A0" ma:contentTypeVersion="8" ma:contentTypeDescription="Create a new document." ma:contentTypeScope="" ma:versionID="0bcb2d332aea63d9b049a6177f3af729">
  <xsd:schema xmlns:xsd="http://www.w3.org/2001/XMLSchema" xmlns:xs="http://www.w3.org/2001/XMLSchema" xmlns:p="http://schemas.microsoft.com/office/2006/metadata/properties" xmlns:ns2="1882979a-04ee-44d2-9458-b3042ae59f5d" targetNamespace="http://schemas.microsoft.com/office/2006/metadata/properties" ma:root="true" ma:fieldsID="f20e369a6e9a56f138fee541a238ae08" ns2:_="">
    <xsd:import namespace="1882979a-04ee-44d2-9458-b3042ae59f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2979a-04ee-44d2-9458-b3042ae59f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9012D3-3DDF-4766-B77E-BE6AE8ACECB1}"/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dc122c29-adea-406f-a1f4-322f654abee0"/>
    <ds:schemaRef ds:uri="http://purl.org/dc/dcmitype/"/>
    <ds:schemaRef ds:uri="596e142b-f167-407e-aeed-505aa84a8dcf"/>
    <ds:schemaRef ds:uri="http://schemas.openxmlformats.org/package/2006/metadata/core-properties"/>
    <ds:schemaRef ds:uri="http://schemas.microsoft.com/office/2006/metadata/properties"/>
    <ds:schemaRef ds:uri="65f97b23-73a9-467c-afab-2f7bdbbce07a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2-CMC-CNDN-2020-02-28</Template>
  <TotalTime>2094</TotalTime>
  <Words>486</Words>
  <Application>Microsoft Office PowerPoint</Application>
  <PresentationFormat>On-screen Show (16:9)</PresentationFormat>
  <Paragraphs>67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Georgia</vt:lpstr>
      <vt:lpstr>System Font Regular</vt:lpstr>
      <vt:lpstr>CMC Theme</vt:lpstr>
      <vt:lpstr>Pasqal workshop</vt:lpstr>
      <vt:lpstr>Summary</vt:lpstr>
      <vt:lpstr>Quantum Adiabatic Algorithm</vt:lpstr>
      <vt:lpstr>Quantum Adiabatic Algorithm</vt:lpstr>
      <vt:lpstr>Quantum Adiabatic Algorithm</vt:lpstr>
      <vt:lpstr>Comparison with QAOA for a QUBO problem</vt:lpstr>
      <vt:lpstr>Comparison with QAOA for a QUBO problem</vt:lpstr>
      <vt:lpstr>Comparison with QAOA for a QUBO problem</vt:lpstr>
      <vt:lpstr>The gap problem and solutions</vt:lpstr>
      <vt:lpstr>The gap problem and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Chebotarev</dc:creator>
  <cp:lastModifiedBy>Bruna Shinohara de Mendonça</cp:lastModifiedBy>
  <cp:revision>6</cp:revision>
  <dcterms:created xsi:type="dcterms:W3CDTF">2020-06-11T18:06:13Z</dcterms:created>
  <dcterms:modified xsi:type="dcterms:W3CDTF">2024-10-29T14:19:42Z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0x010100573D746674225B4BA1A9D4068540E5A0</vt:lpwstr>
  </property>
  <property fmtid="{D5CDD505-2E9C-101B-9397-08002B2CF9AE}" pid="3" name="MediaServiceImageTags">
    <vt:lpwstr/>
  </property>
</Properties>
</file>