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CD3E-597D-4C8D-984E-C3E6B62C2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0C6C-3B07-4553-8270-B0320A0F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1E63-4EEE-4666-889C-AD3C78A1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3F60-A181-49D0-B22D-7C9D71E3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FA03-7B84-445A-9550-A29020CA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667C-FAA5-4A84-859B-F26D58F7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27778-77A6-4FBE-9917-32AA2344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65D3-3974-4C8F-B676-E5A07AD5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1E86-6B81-4468-AAB6-CF5060F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CCDE-A2A5-4627-B018-E40644C9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9F93D-8857-4C47-9196-4E96A208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F3F2-A89D-4989-ADBD-F9151CE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9D84-4E9A-4D22-A8DE-4969D39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1A2F-214A-4D52-A890-D36D6D70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9A35-B499-40EA-A327-9202424F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9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A9B-7727-48EB-A1E2-FC7690A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6274-A132-4315-A045-B27BB2EF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9A6E-C7C6-4378-B04A-6B8AE1A4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2510-01FD-441A-9972-3E17862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9649-7CA1-476A-B53A-BEDB063E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E93-CAB6-48CD-95CC-AE60CF3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DB30-1F06-44D2-A51B-9582EC46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0D13-F3AB-408E-B705-801AA227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53C8-0161-4748-A56B-091552D9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7C06-ADC1-46BC-8105-B91133BA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AE1B-FF06-460D-A3C1-2A79021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FD8B-3816-42A4-AD0D-6D7651DE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85EB3-1309-49FD-BFA8-4AF6421D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0582-2567-4487-9856-92FD4743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D7CE-57D9-44AC-85FA-F385D533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A10C-D060-42D2-AF9C-6E168742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72F9-14A2-46CB-8DA3-5AC79984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B929-B42A-4206-8BBC-ED149441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4EF3-D25A-4DC7-B91A-54D04AF12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067E5-BE08-4B33-83BA-98BA15DA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D05F-7735-4153-9ECD-ACE6F9B0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F3E4C-E160-4D1D-816C-40244035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B5C33-A764-4E32-98B7-8A9B7B7A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5AF5E-A95E-4752-9F13-47C1A04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1B32-92AC-4C8A-ADFB-D07FC33B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E82E1-A2FC-499E-90BF-A6D57C2E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02DBB-A824-43C5-B5A9-A8B4499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CFE41-E9C0-408C-A47B-CD06860C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EA73-B350-42E6-BF24-147AF012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CE171-A2CF-4C80-946D-9821A45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31ADC-7223-41F3-A3AC-CDE3D90B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B599-ABED-4239-838A-405A6E5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B18-E77D-4661-8B50-FE90D28E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B368-98A2-4F9D-9623-43A40DD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4C24-9F76-4255-8049-DD788D8A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89604-0145-41F5-BA2A-CA57F110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7FC02-11A1-4AC7-B2C7-897C2629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7C9F-9536-4001-B5C9-DABB300F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7AFCF-D5CE-4BEE-BA46-0C7C9D00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459C0-DBFA-4AEE-8CCB-D9569255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92BA-3E9B-4D06-954B-1D39A3CF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3369-6FAD-4A41-B3E9-6934FB1A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F551-6986-470B-8A33-F79A46DB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B508D-0A9D-4F80-B816-0B30AEE6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279E-11AD-4D9E-BCAE-9D751208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845B-4968-4CB1-8B27-F703991A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5A34-67A6-4804-988A-04D09AFA8AB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AB-2EAA-43E5-88A0-FFCF2F43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BF96-6D26-4BE9-A761-FF961A42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6002-D657-49E6-B873-F27A50905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4B56E-E620-40C3-BAE6-41EEDD16C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  <p:pic>
        <p:nvPicPr>
          <p:cNvPr id="5" name="Graphic 4" descr="Tree With Roots outline">
            <a:extLst>
              <a:ext uri="{FF2B5EF4-FFF2-40B4-BE49-F238E27FC236}">
                <a16:creationId xmlns:a16="http://schemas.microsoft.com/office/drawing/2014/main" id="{AEF2EEDD-DE34-4D31-AE91-85679E62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28" y="89898"/>
            <a:ext cx="2459292" cy="2459292"/>
          </a:xfrm>
          <a:prstGeom prst="rect">
            <a:avLst/>
          </a:prstGeom>
        </p:spPr>
      </p:pic>
      <p:pic>
        <p:nvPicPr>
          <p:cNvPr id="6" name="Graphic 5" descr="Tree With Roots outline">
            <a:extLst>
              <a:ext uri="{FF2B5EF4-FFF2-40B4-BE49-F238E27FC236}">
                <a16:creationId xmlns:a16="http://schemas.microsoft.com/office/drawing/2014/main" id="{B60AC37A-9727-4469-9202-AAE79CD6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887" y="4142667"/>
            <a:ext cx="2656114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A05-0582-444E-95CC-3A462A65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follow and Points to 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003C-F280-4E1D-8090-27D46ACC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recurrence into a tree:</a:t>
            </a:r>
          </a:p>
          <a:p>
            <a:pPr marL="0" indent="0">
              <a:buNone/>
            </a:pPr>
            <a:r>
              <a:rPr lang="en-US" dirty="0"/>
              <a:t>– Each node represents the cost incurred at various levels of recursion</a:t>
            </a:r>
          </a:p>
          <a:p>
            <a:pPr marL="0" indent="0">
              <a:buNone/>
            </a:pPr>
            <a:r>
              <a:rPr lang="en-US" dirty="0"/>
              <a:t>– Sum up the costs of all levels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 to note:</a:t>
            </a:r>
          </a:p>
          <a:p>
            <a:pPr marL="0" indent="0">
              <a:buNone/>
            </a:pPr>
            <a:r>
              <a:rPr lang="en-US" dirty="0"/>
              <a:t>Height of a tree: ln(n) or log</a:t>
            </a:r>
            <a:r>
              <a:rPr lang="en-US" baseline="-25000" dirty="0"/>
              <a:t>2</a:t>
            </a:r>
            <a:r>
              <a:rPr lang="en-US" dirty="0"/>
              <a:t>(n)</a:t>
            </a:r>
          </a:p>
        </p:txBody>
      </p:sp>
      <p:pic>
        <p:nvPicPr>
          <p:cNvPr id="4" name="Graphic 3" descr="Tree With Roots outline">
            <a:extLst>
              <a:ext uri="{FF2B5EF4-FFF2-40B4-BE49-F238E27FC236}">
                <a16:creationId xmlns:a16="http://schemas.microsoft.com/office/drawing/2014/main" id="{50DB43AE-48D1-41FE-B7EF-80194630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73" y="7869"/>
            <a:ext cx="1220933" cy="1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56E-1486-4C06-96BF-E41FA19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</a:t>
            </a:r>
            <a:r>
              <a:rPr lang="pt-BR" b="1" dirty="0"/>
              <a:t>T(n) = c + T(n/2)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AA99-A3AC-48F8-8CC9-834089C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391" y="1423736"/>
            <a:ext cx="791817" cy="489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T(n)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2B01E-09FD-499C-83B0-081C490AEDA0}"/>
              </a:ext>
            </a:extLst>
          </p:cNvPr>
          <p:cNvSpPr txBox="1">
            <a:spLocks/>
          </p:cNvSpPr>
          <p:nvPr/>
        </p:nvSpPr>
        <p:spPr>
          <a:xfrm>
            <a:off x="4315242" y="2294096"/>
            <a:ext cx="1070115" cy="67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41E2AF-B8DA-4430-AB77-69FD9F4AF64D}"/>
              </a:ext>
            </a:extLst>
          </p:cNvPr>
          <p:cNvSpPr txBox="1">
            <a:spLocks/>
          </p:cNvSpPr>
          <p:nvPr/>
        </p:nvSpPr>
        <p:spPr>
          <a:xfrm>
            <a:off x="4315242" y="3035338"/>
            <a:ext cx="1149628" cy="6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95E42-8126-46D1-AF68-366F8CFC32AD}"/>
              </a:ext>
            </a:extLst>
          </p:cNvPr>
          <p:cNvSpPr txBox="1">
            <a:spLocks/>
          </p:cNvSpPr>
          <p:nvPr/>
        </p:nvSpPr>
        <p:spPr>
          <a:xfrm>
            <a:off x="4494147" y="5318052"/>
            <a:ext cx="791817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9BD04-4178-4E89-AFA9-C3E8AE2E5B9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850300" y="1913294"/>
            <a:ext cx="0" cy="380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9A6A4E-9974-446E-A362-8BF9716A7FC3}"/>
              </a:ext>
            </a:extLst>
          </p:cNvPr>
          <p:cNvCxnSpPr/>
          <p:nvPr/>
        </p:nvCxnSpPr>
        <p:spPr>
          <a:xfrm>
            <a:off x="4875484" y="2741556"/>
            <a:ext cx="0" cy="303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F2097-851E-43AE-9F95-2F2848EC271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90056" y="3706450"/>
            <a:ext cx="0" cy="1611602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E68F52-CBCF-4A5C-9625-9AF365A60C48}"/>
              </a:ext>
            </a:extLst>
          </p:cNvPr>
          <p:cNvSpPr/>
          <p:nvPr/>
        </p:nvSpPr>
        <p:spPr>
          <a:xfrm>
            <a:off x="5912778" y="1541123"/>
            <a:ext cx="1746599" cy="41558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5E4650-37BC-4BB6-9F53-6F28E7C13E65}"/>
              </a:ext>
            </a:extLst>
          </p:cNvPr>
          <p:cNvSpPr txBox="1">
            <a:spLocks/>
          </p:cNvSpPr>
          <p:nvPr/>
        </p:nvSpPr>
        <p:spPr>
          <a:xfrm>
            <a:off x="7711375" y="3374292"/>
            <a:ext cx="2434356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lg(n) or log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7BC114-D721-4CE1-8E6D-38284179C338}"/>
              </a:ext>
            </a:extLst>
          </p:cNvPr>
          <p:cNvSpPr txBox="1"/>
          <p:nvPr/>
        </p:nvSpPr>
        <p:spPr>
          <a:xfrm>
            <a:off x="1397286" y="142907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7BFF9B-7CBC-4A08-8789-8F3CAC660007}"/>
              </a:ext>
            </a:extLst>
          </p:cNvPr>
          <p:cNvCxnSpPr>
            <a:stCxn id="19" idx="3"/>
            <a:endCxn id="3" idx="1"/>
          </p:cNvCxnSpPr>
          <p:nvPr/>
        </p:nvCxnSpPr>
        <p:spPr>
          <a:xfrm flipV="1">
            <a:off x="1734238" y="1668515"/>
            <a:ext cx="2720153" cy="2217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EFE112-9BC3-46D2-898D-7035CBFC66EC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734238" y="3357461"/>
            <a:ext cx="2581004" cy="13433"/>
          </a:xfrm>
          <a:prstGeom prst="line">
            <a:avLst/>
          </a:prstGeom>
          <a:ln w="19050" cap="sq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D8BF34-AF7E-4460-8844-520E663AB298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1734238" y="2624623"/>
            <a:ext cx="2581004" cy="502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C6255D-D470-4455-8D62-D8473EAD6288}"/>
              </a:ext>
            </a:extLst>
          </p:cNvPr>
          <p:cNvSpPr txBox="1"/>
          <p:nvPr/>
        </p:nvSpPr>
        <p:spPr>
          <a:xfrm>
            <a:off x="1397286" y="2363013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232BC-0D1A-4ED4-956B-4E82C059440E}"/>
              </a:ext>
            </a:extLst>
          </p:cNvPr>
          <p:cNvSpPr txBox="1"/>
          <p:nvPr/>
        </p:nvSpPr>
        <p:spPr>
          <a:xfrm>
            <a:off x="1397286" y="3095851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FBBAD-D36D-416F-B4AB-8EDFD1A613B7}"/>
              </a:ext>
            </a:extLst>
          </p:cNvPr>
          <p:cNvSpPr txBox="1"/>
          <p:nvPr/>
        </p:nvSpPr>
        <p:spPr>
          <a:xfrm>
            <a:off x="1654139" y="6089273"/>
            <a:ext cx="627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Time = </a:t>
            </a:r>
            <a:r>
              <a:rPr lang="en-US" sz="2800" dirty="0">
                <a:solidFill>
                  <a:srgbClr val="00B0F0"/>
                </a:solidFill>
              </a:rPr>
              <a:t>c lg(n)      </a:t>
            </a:r>
            <a:r>
              <a:rPr lang="en-US" sz="2800" dirty="0"/>
              <a:t>Therefore, </a:t>
            </a:r>
            <a:r>
              <a:rPr lang="el-GR" sz="2800" b="1" dirty="0">
                <a:solidFill>
                  <a:schemeClr val="tx1"/>
                </a:solidFill>
              </a:rPr>
              <a:t>Θ</a:t>
            </a:r>
            <a:r>
              <a:rPr lang="en-US" sz="2800" b="1" dirty="0">
                <a:solidFill>
                  <a:schemeClr val="tx1"/>
                </a:solidFill>
              </a:rPr>
              <a:t>(lg (n))</a:t>
            </a:r>
          </a:p>
        </p:txBody>
      </p:sp>
      <p:pic>
        <p:nvPicPr>
          <p:cNvPr id="39" name="Graphic 38" descr="Tree With Roots outline">
            <a:extLst>
              <a:ext uri="{FF2B5EF4-FFF2-40B4-BE49-F238E27FC236}">
                <a16:creationId xmlns:a16="http://schemas.microsoft.com/office/drawing/2014/main" id="{74CDF8DD-8B4C-4265-86AF-04E9E527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73" y="7869"/>
            <a:ext cx="1220933" cy="1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8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6" grpId="0" animBg="1"/>
      <p:bldP spid="17" grpId="0"/>
      <p:bldP spid="19" grpId="0"/>
      <p:bldP spid="25" grpId="0"/>
      <p:bldP spid="29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56E-1486-4C06-96BF-E41FA19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2 - </a:t>
            </a:r>
            <a:r>
              <a:rPr lang="pt-BR" b="1" dirty="0"/>
              <a:t>T(n) = n + 2T(n/2)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AA99-A3AC-48F8-8CC9-834089C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57" y="1423736"/>
            <a:ext cx="791817" cy="489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T(n)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2B01E-09FD-499C-83B0-081C490AEDA0}"/>
              </a:ext>
            </a:extLst>
          </p:cNvPr>
          <p:cNvSpPr txBox="1">
            <a:spLocks/>
          </p:cNvSpPr>
          <p:nvPr/>
        </p:nvSpPr>
        <p:spPr>
          <a:xfrm>
            <a:off x="6769170" y="2336203"/>
            <a:ext cx="1070115" cy="455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41E2AF-B8DA-4430-AB77-69FD9F4AF64D}"/>
              </a:ext>
            </a:extLst>
          </p:cNvPr>
          <p:cNvSpPr txBox="1">
            <a:spLocks/>
          </p:cNvSpPr>
          <p:nvPr/>
        </p:nvSpPr>
        <p:spPr>
          <a:xfrm>
            <a:off x="7723868" y="3157946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95E42-8126-46D1-AF68-366F8CFC32AD}"/>
              </a:ext>
            </a:extLst>
          </p:cNvPr>
          <p:cNvSpPr txBox="1">
            <a:spLocks/>
          </p:cNvSpPr>
          <p:nvPr/>
        </p:nvSpPr>
        <p:spPr>
          <a:xfrm>
            <a:off x="7902773" y="5269013"/>
            <a:ext cx="791817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9BD04-4178-4E89-AFA9-C3E8AE2E5B9E}"/>
              </a:ext>
            </a:extLst>
          </p:cNvPr>
          <p:cNvCxnSpPr>
            <a:cxnSpLocks/>
          </p:cNvCxnSpPr>
          <p:nvPr/>
        </p:nvCxnSpPr>
        <p:spPr>
          <a:xfrm>
            <a:off x="5923980" y="1934973"/>
            <a:ext cx="1390362" cy="422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9A6A4E-9974-446E-A362-8BF9716A7FC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304228" y="2791406"/>
            <a:ext cx="994454" cy="366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F2097-851E-43AE-9F95-2F2848EC271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298682" y="3575828"/>
            <a:ext cx="0" cy="1693185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5E4650-37BC-4BB6-9F53-6F28E7C13E65}"/>
              </a:ext>
            </a:extLst>
          </p:cNvPr>
          <p:cNvSpPr txBox="1">
            <a:spLocks/>
          </p:cNvSpPr>
          <p:nvPr/>
        </p:nvSpPr>
        <p:spPr>
          <a:xfrm>
            <a:off x="9949140" y="3587864"/>
            <a:ext cx="2434356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lg(n) or log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(n)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FBBAD-D36D-416F-B4AB-8EDFD1A613B7}"/>
              </a:ext>
            </a:extLst>
          </p:cNvPr>
          <p:cNvSpPr txBox="1"/>
          <p:nvPr/>
        </p:nvSpPr>
        <p:spPr>
          <a:xfrm>
            <a:off x="1654139" y="6089273"/>
            <a:ext cx="658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Time = n lg(n)      Therefore, </a:t>
            </a:r>
            <a:r>
              <a:rPr lang="el-GR" sz="2800" b="1" dirty="0">
                <a:solidFill>
                  <a:schemeClr val="tx1"/>
                </a:solidFill>
              </a:rPr>
              <a:t>Θ</a:t>
            </a:r>
            <a:r>
              <a:rPr lang="en-US" sz="2800" b="1" dirty="0">
                <a:solidFill>
                  <a:schemeClr val="tx1"/>
                </a:solidFill>
              </a:rPr>
              <a:t>(n lg (n))</a:t>
            </a:r>
          </a:p>
        </p:txBody>
      </p:sp>
      <p:pic>
        <p:nvPicPr>
          <p:cNvPr id="39" name="Graphic 38" descr="Tree With Roots outline">
            <a:extLst>
              <a:ext uri="{FF2B5EF4-FFF2-40B4-BE49-F238E27FC236}">
                <a16:creationId xmlns:a16="http://schemas.microsoft.com/office/drawing/2014/main" id="{74CDF8DD-8B4C-4265-86AF-04E9E527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73" y="7869"/>
            <a:ext cx="1220933" cy="122093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B8045E-D7E8-409B-8091-16FA357EDF89}"/>
              </a:ext>
            </a:extLst>
          </p:cNvPr>
          <p:cNvSpPr txBox="1">
            <a:spLocks/>
          </p:cNvSpPr>
          <p:nvPr/>
        </p:nvSpPr>
        <p:spPr>
          <a:xfrm>
            <a:off x="4329353" y="2357882"/>
            <a:ext cx="1070115" cy="455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T(n/2)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87AF90E-F6D3-4634-86BB-4EC596F24332}"/>
              </a:ext>
            </a:extLst>
          </p:cNvPr>
          <p:cNvSpPr txBox="1">
            <a:spLocks/>
          </p:cNvSpPr>
          <p:nvPr/>
        </p:nvSpPr>
        <p:spPr>
          <a:xfrm>
            <a:off x="6044347" y="3181684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0E5407-224D-4F78-A241-7642DB03486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4864411" y="1913294"/>
            <a:ext cx="1049455" cy="44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D2CC10-466A-40DB-8521-791922D91AC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6619161" y="2791406"/>
            <a:ext cx="685067" cy="390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4FFBB7-BB75-4CA5-9986-9388AB9972CD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009385" y="3617852"/>
            <a:ext cx="45153" cy="1745258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616384-6BDC-4CD5-8996-F804BB960A48}"/>
              </a:ext>
            </a:extLst>
          </p:cNvPr>
          <p:cNvSpPr/>
          <p:nvPr/>
        </p:nvSpPr>
        <p:spPr>
          <a:xfrm>
            <a:off x="8925889" y="1423736"/>
            <a:ext cx="1086497" cy="4817815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749F60-AF71-425D-956F-9B471EC09E1C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 flipV="1">
            <a:off x="874167" y="1668515"/>
            <a:ext cx="4643790" cy="2217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9CADCE-8FD8-4610-825C-C929D3E3F00E}"/>
              </a:ext>
            </a:extLst>
          </p:cNvPr>
          <p:cNvSpPr txBox="1"/>
          <p:nvPr/>
        </p:nvSpPr>
        <p:spPr>
          <a:xfrm>
            <a:off x="500347" y="14290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AF25A3-4E1F-4F3F-9E50-7800E302672A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1782566" y="2556980"/>
            <a:ext cx="2546787" cy="2850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F96C34-9F50-4F5B-A7B9-6F277F09AFC7}"/>
              </a:ext>
            </a:extLst>
          </p:cNvPr>
          <p:cNvSpPr txBox="1"/>
          <p:nvPr/>
        </p:nvSpPr>
        <p:spPr>
          <a:xfrm>
            <a:off x="41131" y="2326147"/>
            <a:ext cx="17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n/2 +n/2 = 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EB4E0F-78C8-4F84-A487-8EEDA7F7BE31}"/>
              </a:ext>
            </a:extLst>
          </p:cNvPr>
          <p:cNvCxnSpPr>
            <a:cxnSpLocks/>
            <a:stCxn id="22" idx="2"/>
            <a:endCxn id="63" idx="0"/>
          </p:cNvCxnSpPr>
          <p:nvPr/>
        </p:nvCxnSpPr>
        <p:spPr>
          <a:xfrm flipH="1">
            <a:off x="4054538" y="2813085"/>
            <a:ext cx="809873" cy="386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5E8E97-ACE2-42D7-A312-52685642ED2A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4864411" y="2813085"/>
            <a:ext cx="474640" cy="325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71BB0BA-3A70-432B-8EE9-715E4684A1A6}"/>
              </a:ext>
            </a:extLst>
          </p:cNvPr>
          <p:cNvSpPr txBox="1">
            <a:spLocks/>
          </p:cNvSpPr>
          <p:nvPr/>
        </p:nvSpPr>
        <p:spPr>
          <a:xfrm>
            <a:off x="3479724" y="3199970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D3D8F4-91FE-4A1C-A9D7-59EC00173C66}"/>
              </a:ext>
            </a:extLst>
          </p:cNvPr>
          <p:cNvSpPr txBox="1">
            <a:spLocks/>
          </p:cNvSpPr>
          <p:nvPr/>
        </p:nvSpPr>
        <p:spPr>
          <a:xfrm>
            <a:off x="4764237" y="3138404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9F1154-336C-407D-91C8-D2D006B3704C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 flipV="1">
            <a:off x="3233821" y="3408911"/>
            <a:ext cx="245903" cy="1433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9C993C-3B92-4119-881F-424CB392719D}"/>
              </a:ext>
            </a:extLst>
          </p:cNvPr>
          <p:cNvSpPr txBox="1"/>
          <p:nvPr/>
        </p:nvSpPr>
        <p:spPr>
          <a:xfrm>
            <a:off x="-31844" y="3192415"/>
            <a:ext cx="32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n/4 +n/4 + n/4 + n/4 = n</a:t>
            </a:r>
          </a:p>
        </p:txBody>
      </p:sp>
    </p:spTree>
    <p:extLst>
      <p:ext uri="{BB962C8B-B14F-4D97-AF65-F5344CB8AC3E}">
        <p14:creationId xmlns:p14="http://schemas.microsoft.com/office/powerpoint/2010/main" val="145727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7" grpId="0"/>
      <p:bldP spid="38" grpId="0"/>
      <p:bldP spid="22" grpId="0"/>
      <p:bldP spid="28" grpId="0"/>
      <p:bldP spid="40" grpId="0" animBg="1"/>
      <p:bldP spid="44" grpId="0"/>
      <p:bldP spid="50" grpId="0"/>
      <p:bldP spid="63" grpId="0"/>
      <p:bldP spid="65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Recursion Tree Method</vt:lpstr>
      <vt:lpstr>Steps to follow and Points to Note</vt:lpstr>
      <vt:lpstr>Example 1 - T(n) = c + T(n/2)</vt:lpstr>
      <vt:lpstr>Example 2 - T(n) = n + 2T(n/2)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Tree Method</dc:title>
  <dc:creator>Nav Sanya Anand</dc:creator>
  <cp:lastModifiedBy>Nav Sanya Anand</cp:lastModifiedBy>
  <cp:revision>2</cp:revision>
  <dcterms:created xsi:type="dcterms:W3CDTF">2022-01-04T23:05:35Z</dcterms:created>
  <dcterms:modified xsi:type="dcterms:W3CDTF">2022-01-05T01:41:19Z</dcterms:modified>
</cp:coreProperties>
</file>