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D217-F2D4-4370-A2B9-12FFA710A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80DE2-06E9-4C7E-878D-5B8C195EA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838B3-B908-4426-AC23-6B8E5B93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F1B9-559A-4FCE-8EA9-0CFE957C52A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2236-14D3-450B-8487-12AF275C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9B9A9-32CE-4035-9B54-BBCB2A37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A858-0280-45BA-B6C0-27A73CC2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839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FF70-0DFA-48E7-8AA4-A222340E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8BFEB-5C3C-47BF-B4A2-1F253C507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E3A65-692B-42AA-B472-6BC63E0B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F1B9-559A-4FCE-8EA9-0CFE957C52A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11D89-0DB1-4AF7-86FF-EB96B33B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0D3B9-B1AE-4A0B-A759-6CD52A9A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A858-0280-45BA-B6C0-27A73CC2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57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13BBD-C132-47DB-9467-79BFBFCE3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14592-D921-4049-A373-10E94B3FA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20F27-EE71-45AD-8104-36764EDE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F1B9-559A-4FCE-8EA9-0CFE957C52A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1274A-C226-48F8-B166-20F79730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B58CE-9C71-42F2-BB02-E861EFA1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A858-0280-45BA-B6C0-27A73CC2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29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6E0B-164F-4F90-86D9-128C8CA7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D5BC4-4894-4295-8A45-33F0214E2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E5748-FB7C-4814-8AF5-F558E8E1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F1B9-559A-4FCE-8EA9-0CFE957C52A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49A50-1AF6-4605-BEA6-671B7DCF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59079-1704-4C3C-9937-482B32F4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A858-0280-45BA-B6C0-27A73CC2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30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ECC4-1FF2-40FA-8B46-BC4DF615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D7364-F989-4FB3-9BA6-B25320AA7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E7B50-E3FF-4440-968B-5BE8DE44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F1B9-559A-4FCE-8EA9-0CFE957C52A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E6A6E-68BF-437F-B2DD-8C995432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49AB6-DF20-4482-94E5-89EC1903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A858-0280-45BA-B6C0-27A73CC2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06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FB22-93F2-46D3-A826-D37EEC21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4614A-8B36-4863-98B8-20BB3D8E8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C5EDC-284C-4F91-BE2B-104D5755C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E899D-DCB2-4FEE-A8F8-7D36460D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F1B9-559A-4FCE-8EA9-0CFE957C52A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B74E3-57AF-4098-A724-7226666D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7FD59-5A7D-4755-BD71-9CF33C26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A858-0280-45BA-B6C0-27A73CC2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33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AE95-2241-4C75-B541-DD204232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2F24A-64F2-4F98-847D-195461161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C3C0D-4B61-4425-97CF-EB94BBA6B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04B2A-21F6-4379-A581-99C3DA1F8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8EDBE-A34E-4085-8015-6D34559E9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3190F-6628-4B9A-B24C-FA608358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F1B9-559A-4FCE-8EA9-0CFE957C52A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351495-96C5-416F-9178-F48E649E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005E-67B0-4786-8664-77BFF6D3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A858-0280-45BA-B6C0-27A73CC2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18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8A73-C7E9-4884-9A48-0AA78930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B94DC-5719-4942-BCED-48921811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F1B9-559A-4FCE-8EA9-0CFE957C52A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22BD3-5152-4502-B624-841C9010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7F4C1-AB50-4A7C-84F5-4CDBBC77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A858-0280-45BA-B6C0-27A73CC2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21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967C5-D45B-40FC-BFD7-9BF94A75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F1B9-559A-4FCE-8EA9-0CFE957C52A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58F8B-DF44-4031-816C-B47A2C97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FB3E7-F133-4CF3-AA69-531791F9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A858-0280-45BA-B6C0-27A73CC2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53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CEF5-CCC9-4A7E-86A4-91C184980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C8772-563E-402B-A0DF-7603B05FA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63D74-F103-4E0B-AF1E-C98CFC51D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2AFEE-561C-4759-A338-C704E364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F1B9-559A-4FCE-8EA9-0CFE957C52A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A1B00-39C3-49CD-967E-70863ECA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059EC-CE8F-4AAA-8F94-BDDD0467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A858-0280-45BA-B6C0-27A73CC2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53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5D0F-2B5D-4ABD-ADFB-A1A659B8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795AF-8E92-450E-89CE-CCCD65563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30455-172D-469A-86A7-4A9CFC420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AF1E2-3B60-46C8-A4C0-863150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F1B9-559A-4FCE-8EA9-0CFE957C52A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A3495-7D5F-4FAB-99E7-0D9E5AA4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B5794-8AEA-45AC-96AB-A3619ED8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A858-0280-45BA-B6C0-27A73CC2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70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01F0E0-4496-48F2-8E19-BF2F7D62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7D243-A555-4E43-B786-66CA335FE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14F5-59C9-4270-9D83-EC6EBFB6E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7F1B9-559A-4FCE-8EA9-0CFE957C52A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05E4E-A176-4E15-AD40-6E38061C2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2E67C-EAE0-4D70-9F79-2BB33FF3D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9A858-0280-45BA-B6C0-27A73CC2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4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6FAA-5970-4BF1-858A-BE210F918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DD0FF-9207-47F2-AB1C-6F8979D6F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Nav Sanya Anand</a:t>
            </a:r>
          </a:p>
        </p:txBody>
      </p:sp>
    </p:spTree>
    <p:extLst>
      <p:ext uri="{BB962C8B-B14F-4D97-AF65-F5344CB8AC3E}">
        <p14:creationId xmlns:p14="http://schemas.microsoft.com/office/powerpoint/2010/main" val="3408902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378C-B227-43E7-8855-9E4F57AC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to follow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25764-982F-4BD0-992D-7E662834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a solution</a:t>
            </a:r>
          </a:p>
          <a:p>
            <a:r>
              <a:rPr lang="en-US" dirty="0"/>
              <a:t>Set the goal</a:t>
            </a:r>
          </a:p>
          <a:p>
            <a:r>
              <a:rPr lang="en-US" dirty="0"/>
              <a:t>Set the hypotheses: The previous step is true</a:t>
            </a:r>
          </a:p>
          <a:p>
            <a:r>
              <a:rPr lang="en-US" dirty="0"/>
              <a:t>Take steps to prove the goal</a:t>
            </a:r>
          </a:p>
        </p:txBody>
      </p:sp>
    </p:spTree>
    <p:extLst>
      <p:ext uri="{BB962C8B-B14F-4D97-AF65-F5344CB8AC3E}">
        <p14:creationId xmlns:p14="http://schemas.microsoft.com/office/powerpoint/2010/main" val="3691086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AD47-362E-455A-9660-456669E0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Points to Note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6A694-1A78-43D3-A030-8013ABD14E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pt-BR" dirty="0"/>
                  <a:t>T(n) = T(n-1) + n 						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T(n) = T(n/2) + c 						</a:t>
                </a:r>
                <a:r>
                  <a:rPr lang="el-GR" dirty="0"/>
                  <a:t>Θ(</a:t>
                </a:r>
                <a:r>
                  <a:rPr lang="en-US" dirty="0"/>
                  <a:t>lg(n))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dirty="0"/>
                  <a:t>T(n) = T(n/2) + n 						Θ(n)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dirty="0"/>
                  <a:t>T(n) = 2T(n/2) + 1 					Θ(n)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dirty="0"/>
                  <a:t>T(n) = 2T(n/2) + n 					Θ(n lg(n))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6A694-1A78-43D3-A030-8013ABD14E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712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B3D5C8-DB55-4010-B028-98A95610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1 - </a:t>
            </a:r>
            <a:r>
              <a:rPr lang="pt-BR" b="1" dirty="0"/>
              <a:t>T(n) = c + T(n/2)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A8B8F7C-C397-4F92-AC47-103C20C79E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98778" y="1690688"/>
                <a:ext cx="3929866" cy="196040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pt-BR" sz="1800" dirty="0">
                    <a:solidFill>
                      <a:schemeClr val="tx1"/>
                    </a:solidFill>
                  </a:rPr>
                  <a:t>T(n) = T(n-1) + n 		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800" dirty="0">
                    <a:solidFill>
                      <a:schemeClr val="tx1"/>
                    </a:solidFill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</a:rPr>
                  <a:t>T(n) = T(n/2) + c 		</a:t>
                </a:r>
                <a:r>
                  <a:rPr lang="el-GR" sz="1800" dirty="0">
                    <a:solidFill>
                      <a:schemeClr val="tx1"/>
                    </a:solidFill>
                  </a:rPr>
                  <a:t>Θ(</a:t>
                </a:r>
                <a:r>
                  <a:rPr lang="en-US" sz="1800" dirty="0">
                    <a:solidFill>
                      <a:schemeClr val="tx1"/>
                    </a:solidFill>
                  </a:rPr>
                  <a:t>lg(n))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800" dirty="0">
                    <a:solidFill>
                      <a:schemeClr val="tx1"/>
                    </a:solidFill>
                  </a:rPr>
                  <a:t>T(n) = T(n/2) + n 		Θ(n)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800" dirty="0">
                    <a:solidFill>
                      <a:schemeClr val="tx1"/>
                    </a:solidFill>
                  </a:rPr>
                  <a:t>T(n) = 2T(n/2) + 1 	Θ(n)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800" dirty="0">
                    <a:solidFill>
                      <a:schemeClr val="tx1"/>
                    </a:solidFill>
                  </a:rPr>
                  <a:t>T(n) = 2T(n/2) + n 	Θ(n lg(n))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A8B8F7C-C397-4F92-AC47-103C20C79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778" y="1690688"/>
                <a:ext cx="3929866" cy="1960402"/>
              </a:xfrm>
              <a:prstGeom prst="rect">
                <a:avLst/>
              </a:prstGeom>
              <a:blipFill>
                <a:blip r:embed="rId2"/>
                <a:stretch>
                  <a:fillRect l="-1085" b="-38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6D93DB7-83E9-4512-BC8C-A35B14A2ECD9}"/>
              </a:ext>
            </a:extLst>
          </p:cNvPr>
          <p:cNvSpPr txBox="1"/>
          <p:nvPr/>
        </p:nvSpPr>
        <p:spPr>
          <a:xfrm>
            <a:off x="838200" y="1690688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sz="1800" dirty="0"/>
              <a:t>T(n) = </a:t>
            </a:r>
            <a:r>
              <a:rPr lang="el-GR" sz="1800" dirty="0"/>
              <a:t>Θ(</a:t>
            </a:r>
            <a:r>
              <a:rPr lang="en-US" sz="1800" dirty="0"/>
              <a:t>lg(n))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99166-7EF0-4D78-94C4-C028B9CBADEF}"/>
              </a:ext>
            </a:extLst>
          </p:cNvPr>
          <p:cNvSpPr txBox="1"/>
          <p:nvPr/>
        </p:nvSpPr>
        <p:spPr>
          <a:xfrm>
            <a:off x="838200" y="2060020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T(n) &lt;= x lg(n)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08362-7ED3-4006-8A2B-F51A4CC98061}"/>
              </a:ext>
            </a:extLst>
          </p:cNvPr>
          <p:cNvSpPr txBox="1"/>
          <p:nvPr/>
        </p:nvSpPr>
        <p:spPr>
          <a:xfrm>
            <a:off x="838200" y="2429352"/>
            <a:ext cx="310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Hypotheses: T(n/2) &lt;= x lg(n/2)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A0ABA-2141-4C74-B484-86DFF8C77DFA}"/>
              </a:ext>
            </a:extLst>
          </p:cNvPr>
          <p:cNvSpPr txBox="1"/>
          <p:nvPr/>
        </p:nvSpPr>
        <p:spPr>
          <a:xfrm>
            <a:off x="838199" y="2831585"/>
            <a:ext cx="2008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Proof: </a:t>
            </a:r>
          </a:p>
          <a:p>
            <a:r>
              <a:rPr lang="en-US" dirty="0"/>
              <a:t>T(n) = 	T(n/2) +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1A280-F8B7-4B0D-99CC-1F30904C6D9B}"/>
              </a:ext>
            </a:extLst>
          </p:cNvPr>
          <p:cNvSpPr txBox="1"/>
          <p:nvPr/>
        </p:nvSpPr>
        <p:spPr>
          <a:xfrm>
            <a:off x="838198" y="3477916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T(n/2) + c	 &lt;=  x </a:t>
            </a:r>
            <a:r>
              <a:rPr lang="en-US" dirty="0">
                <a:solidFill>
                  <a:srgbClr val="FF0000"/>
                </a:solidFill>
              </a:rPr>
              <a:t>lg(n/2)</a:t>
            </a:r>
            <a:r>
              <a:rPr lang="en-US" dirty="0"/>
              <a:t> +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5E040D-C543-4616-AA2B-7821AFFE6D28}"/>
              </a:ext>
            </a:extLst>
          </p:cNvPr>
          <p:cNvSpPr txBox="1"/>
          <p:nvPr/>
        </p:nvSpPr>
        <p:spPr>
          <a:xfrm>
            <a:off x="6007871" y="4242567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log a/b = log a – log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81AF28-6CD8-4484-800A-584581D91FB7}"/>
              </a:ext>
            </a:extLst>
          </p:cNvPr>
          <p:cNvSpPr txBox="1"/>
          <p:nvPr/>
        </p:nvSpPr>
        <p:spPr>
          <a:xfrm>
            <a:off x="838198" y="3847248"/>
            <a:ext cx="317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T(n/2) + c	 &lt;=  x [lg(n) – </a:t>
            </a:r>
            <a:r>
              <a:rPr lang="en-US" dirty="0">
                <a:solidFill>
                  <a:srgbClr val="00B050"/>
                </a:solidFill>
              </a:rPr>
              <a:t>lg(2)</a:t>
            </a:r>
            <a:r>
              <a:rPr lang="en-US" dirty="0"/>
              <a:t>] + 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3D595D-55C5-4E20-94D0-92D24C14A71C}"/>
              </a:ext>
            </a:extLst>
          </p:cNvPr>
          <p:cNvSpPr txBox="1"/>
          <p:nvPr/>
        </p:nvSpPr>
        <p:spPr>
          <a:xfrm>
            <a:off x="838197" y="4216580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T(n/2) + c	 &lt;=  x [lg(n) – 1]+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96B43B-E02D-4067-B0C0-0411B8764713}"/>
              </a:ext>
            </a:extLst>
          </p:cNvPr>
          <p:cNvSpPr txBox="1"/>
          <p:nvPr/>
        </p:nvSpPr>
        <p:spPr>
          <a:xfrm>
            <a:off x="6007871" y="4611899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log</a:t>
            </a:r>
            <a:r>
              <a:rPr lang="en-US" baseline="-25000" dirty="0" err="1">
                <a:solidFill>
                  <a:srgbClr val="00B050"/>
                </a:solidFill>
              </a:rPr>
              <a:t>a</a:t>
            </a:r>
            <a:r>
              <a:rPr lang="en-US" dirty="0">
                <a:solidFill>
                  <a:srgbClr val="00B050"/>
                </a:solidFill>
              </a:rPr>
              <a:t>(a)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CD6477-77A4-4793-BBB1-70A13A113F4C}"/>
              </a:ext>
            </a:extLst>
          </p:cNvPr>
          <p:cNvSpPr txBox="1"/>
          <p:nvPr/>
        </p:nvSpPr>
        <p:spPr>
          <a:xfrm>
            <a:off x="838197" y="4585912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T(n/2) + c	 &lt;=  x lg(n) – x + 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EB65AB-873E-495F-B47E-4ADF89E23D4B}"/>
              </a:ext>
            </a:extLst>
          </p:cNvPr>
          <p:cNvSpPr txBox="1"/>
          <p:nvPr/>
        </p:nvSpPr>
        <p:spPr>
          <a:xfrm>
            <a:off x="838197" y="4955244"/>
            <a:ext cx="2262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lg(n) – x+ c &lt;= x lg(n)</a:t>
            </a:r>
          </a:p>
          <a:p>
            <a:r>
              <a:rPr lang="en-US" dirty="0"/>
              <a:t>if:</a:t>
            </a:r>
          </a:p>
          <a:p>
            <a:r>
              <a:rPr lang="en-US" dirty="0"/>
              <a:t>-</a:t>
            </a:r>
            <a:r>
              <a:rPr lang="en-US" dirty="0" err="1"/>
              <a:t>x+c</a:t>
            </a:r>
            <a:r>
              <a:rPr lang="en-US" dirty="0"/>
              <a:t> &lt;= 0</a:t>
            </a:r>
          </a:p>
          <a:p>
            <a:r>
              <a:rPr lang="en-US" dirty="0"/>
              <a:t>x &gt;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C5D613-A5BC-4707-8E8D-46E10318DE14}"/>
              </a:ext>
            </a:extLst>
          </p:cNvPr>
          <p:cNvSpPr txBox="1"/>
          <p:nvPr/>
        </p:nvSpPr>
        <p:spPr>
          <a:xfrm>
            <a:off x="838197" y="6188474"/>
            <a:ext cx="335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Proved. Therefore, T(n) = </a:t>
            </a:r>
            <a:r>
              <a:rPr lang="el-GR" b="1" dirty="0"/>
              <a:t>Θ(</a:t>
            </a:r>
            <a:r>
              <a:rPr lang="en-US" b="1" dirty="0"/>
              <a:t>lg(n))</a:t>
            </a:r>
          </a:p>
        </p:txBody>
      </p:sp>
    </p:spTree>
    <p:extLst>
      <p:ext uri="{BB962C8B-B14F-4D97-AF65-F5344CB8AC3E}">
        <p14:creationId xmlns:p14="http://schemas.microsoft.com/office/powerpoint/2010/main" val="103790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B3D5C8-DB55-4010-B028-98A95610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 - </a:t>
            </a:r>
            <a:r>
              <a:rPr lang="pt-BR" b="1" dirty="0"/>
              <a:t>T(n) = n + 2T(n/2)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A8B8F7C-C397-4F92-AC47-103C20C79E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98778" y="1690688"/>
                <a:ext cx="3929866" cy="196040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pt-BR" sz="1800" dirty="0">
                    <a:solidFill>
                      <a:schemeClr val="bg1">
                        <a:lumMod val="50000"/>
                      </a:schemeClr>
                    </a:solidFill>
                  </a:rPr>
                  <a:t>T(n) = T(n-1) + n 		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800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T(n) = T(n/2) + c 		</a:t>
                </a:r>
                <a:r>
                  <a:rPr lang="el-GR" sz="1800" dirty="0">
                    <a:solidFill>
                      <a:schemeClr val="bg1">
                        <a:lumMod val="50000"/>
                      </a:schemeClr>
                    </a:solidFill>
                  </a:rPr>
                  <a:t>Θ(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lg(n))</a:t>
                </a:r>
              </a:p>
              <a:p>
                <a:pPr>
                  <a:lnSpc>
                    <a:spcPct val="100000"/>
                  </a:lnSpc>
                </a:pPr>
                <a:r>
                  <a:rPr lang="pt-BR" sz="1800" dirty="0">
                    <a:solidFill>
                      <a:schemeClr val="bg1">
                        <a:lumMod val="50000"/>
                      </a:schemeClr>
                    </a:solidFill>
                  </a:rPr>
                  <a:t>T(n) = T(n/2) + n 		Θ(n)</a:t>
                </a:r>
              </a:p>
              <a:p>
                <a:pPr>
                  <a:lnSpc>
                    <a:spcPct val="100000"/>
                  </a:lnSpc>
                </a:pPr>
                <a:r>
                  <a:rPr lang="pt-BR" sz="1800" dirty="0">
                    <a:solidFill>
                      <a:schemeClr val="bg1">
                        <a:lumMod val="50000"/>
                      </a:schemeClr>
                    </a:solidFill>
                  </a:rPr>
                  <a:t>T(n) = 2T(n/2) + 1 	Θ(n)</a:t>
                </a:r>
              </a:p>
              <a:p>
                <a:pPr>
                  <a:lnSpc>
                    <a:spcPct val="100000"/>
                  </a:lnSpc>
                </a:pPr>
                <a:r>
                  <a:rPr lang="pt-BR" sz="1800" dirty="0">
                    <a:solidFill>
                      <a:schemeClr val="bg1">
                        <a:lumMod val="50000"/>
                      </a:schemeClr>
                    </a:solidFill>
                  </a:rPr>
                  <a:t>T(n) = 2T(n/2) + n 	Θ(n lg(n))</a:t>
                </a:r>
                <a:endParaRPr lang="en-US" sz="1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A8B8F7C-C397-4F92-AC47-103C20C79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778" y="1690688"/>
                <a:ext cx="3929866" cy="1960402"/>
              </a:xfrm>
              <a:prstGeom prst="rect">
                <a:avLst/>
              </a:prstGeom>
              <a:blipFill>
                <a:blip r:embed="rId2"/>
                <a:stretch>
                  <a:fillRect l="-1085" t="-1553" b="-5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6D93DB7-83E9-4512-BC8C-A35B14A2ECD9}"/>
              </a:ext>
            </a:extLst>
          </p:cNvPr>
          <p:cNvSpPr txBox="1"/>
          <p:nvPr/>
        </p:nvSpPr>
        <p:spPr>
          <a:xfrm>
            <a:off x="838200" y="1690688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sz="1800" dirty="0"/>
              <a:t>T(n) = </a:t>
            </a:r>
            <a:r>
              <a:rPr lang="el-GR" sz="1800" dirty="0"/>
              <a:t>Θ(</a:t>
            </a:r>
            <a:r>
              <a:rPr lang="en-US" sz="1800" dirty="0"/>
              <a:t>n lg(n))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99166-7EF0-4D78-94C4-C028B9CBADEF}"/>
              </a:ext>
            </a:extLst>
          </p:cNvPr>
          <p:cNvSpPr txBox="1"/>
          <p:nvPr/>
        </p:nvSpPr>
        <p:spPr>
          <a:xfrm>
            <a:off x="838200" y="206002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T(n) &lt;= x n lg(n)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08362-7ED3-4006-8A2B-F51A4CC98061}"/>
              </a:ext>
            </a:extLst>
          </p:cNvPr>
          <p:cNvSpPr txBox="1"/>
          <p:nvPr/>
        </p:nvSpPr>
        <p:spPr>
          <a:xfrm>
            <a:off x="838200" y="2429352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Hypotheses: T(n/2) &lt;= x 2n/2 lg(n/2) &lt;= x n lg(n)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A0ABA-2141-4C74-B484-86DFF8C77DFA}"/>
              </a:ext>
            </a:extLst>
          </p:cNvPr>
          <p:cNvSpPr txBox="1"/>
          <p:nvPr/>
        </p:nvSpPr>
        <p:spPr>
          <a:xfrm>
            <a:off x="838199" y="2831585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Proof: </a:t>
            </a:r>
          </a:p>
          <a:p>
            <a:r>
              <a:rPr lang="en-US" dirty="0"/>
              <a:t>T(n) = 	2T(n/2) + 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1A280-F8B7-4B0D-99CC-1F30904C6D9B}"/>
              </a:ext>
            </a:extLst>
          </p:cNvPr>
          <p:cNvSpPr txBox="1"/>
          <p:nvPr/>
        </p:nvSpPr>
        <p:spPr>
          <a:xfrm>
            <a:off x="838198" y="3477916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T(n/2) + c	 &lt;=  x n </a:t>
            </a:r>
            <a:r>
              <a:rPr lang="en-US" dirty="0">
                <a:solidFill>
                  <a:srgbClr val="FF0000"/>
                </a:solidFill>
              </a:rPr>
              <a:t>lg(n/2)</a:t>
            </a:r>
            <a:r>
              <a:rPr lang="en-US" dirty="0"/>
              <a:t> +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5E040D-C543-4616-AA2B-7821AFFE6D28}"/>
              </a:ext>
            </a:extLst>
          </p:cNvPr>
          <p:cNvSpPr txBox="1"/>
          <p:nvPr/>
        </p:nvSpPr>
        <p:spPr>
          <a:xfrm>
            <a:off x="6007871" y="4242567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log a/b = log a – log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81AF28-6CD8-4484-800A-584581D91FB7}"/>
              </a:ext>
            </a:extLst>
          </p:cNvPr>
          <p:cNvSpPr txBox="1"/>
          <p:nvPr/>
        </p:nvSpPr>
        <p:spPr>
          <a:xfrm>
            <a:off x="838198" y="3847248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T(n/2) + c	 &lt;=  x n [lg(n) – </a:t>
            </a:r>
            <a:r>
              <a:rPr lang="en-US" dirty="0">
                <a:solidFill>
                  <a:srgbClr val="00B050"/>
                </a:solidFill>
              </a:rPr>
              <a:t>lg(2)</a:t>
            </a:r>
            <a:r>
              <a:rPr lang="en-US" dirty="0"/>
              <a:t>] + 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3D595D-55C5-4E20-94D0-92D24C14A71C}"/>
              </a:ext>
            </a:extLst>
          </p:cNvPr>
          <p:cNvSpPr txBox="1"/>
          <p:nvPr/>
        </p:nvSpPr>
        <p:spPr>
          <a:xfrm>
            <a:off x="838197" y="4216580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T(n/2) + c	 &lt;=  x n[lg(n) – 1]+ 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96B43B-E02D-4067-B0C0-0411B8764713}"/>
              </a:ext>
            </a:extLst>
          </p:cNvPr>
          <p:cNvSpPr txBox="1"/>
          <p:nvPr/>
        </p:nvSpPr>
        <p:spPr>
          <a:xfrm>
            <a:off x="6007871" y="4611899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log</a:t>
            </a:r>
            <a:r>
              <a:rPr lang="en-US" baseline="-25000" dirty="0" err="1">
                <a:solidFill>
                  <a:srgbClr val="00B050"/>
                </a:solidFill>
              </a:rPr>
              <a:t>a</a:t>
            </a:r>
            <a:r>
              <a:rPr lang="en-US" dirty="0">
                <a:solidFill>
                  <a:srgbClr val="00B050"/>
                </a:solidFill>
              </a:rPr>
              <a:t>(a)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CD6477-77A4-4793-BBB1-70A13A113F4C}"/>
              </a:ext>
            </a:extLst>
          </p:cNvPr>
          <p:cNvSpPr txBox="1"/>
          <p:nvPr/>
        </p:nvSpPr>
        <p:spPr>
          <a:xfrm>
            <a:off x="838197" y="4585912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T(n/2) + c	 &lt;=  x n lg(n) – x n + 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EB65AB-873E-495F-B47E-4ADF89E23D4B}"/>
              </a:ext>
            </a:extLst>
          </p:cNvPr>
          <p:cNvSpPr txBox="1"/>
          <p:nvPr/>
        </p:nvSpPr>
        <p:spPr>
          <a:xfrm>
            <a:off x="838197" y="4955244"/>
            <a:ext cx="26116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lg(n) – </a:t>
            </a:r>
            <a:r>
              <a:rPr lang="en-US" dirty="0" err="1"/>
              <a:t>xn</a:t>
            </a:r>
            <a:r>
              <a:rPr lang="en-US" dirty="0"/>
              <a:t> + n &lt;= x ln g(n)</a:t>
            </a:r>
          </a:p>
          <a:p>
            <a:r>
              <a:rPr lang="en-US" dirty="0"/>
              <a:t>if:</a:t>
            </a:r>
          </a:p>
          <a:p>
            <a:r>
              <a:rPr lang="en-US" dirty="0"/>
              <a:t>-</a:t>
            </a:r>
            <a:r>
              <a:rPr lang="en-US" dirty="0" err="1"/>
              <a:t>xn+n</a:t>
            </a:r>
            <a:r>
              <a:rPr lang="en-US" dirty="0"/>
              <a:t> &lt;= 0</a:t>
            </a:r>
          </a:p>
          <a:p>
            <a:r>
              <a:rPr lang="en-US" dirty="0"/>
              <a:t>n(-x+1) &lt;= 0</a:t>
            </a:r>
          </a:p>
          <a:p>
            <a:r>
              <a:rPr lang="en-US" dirty="0"/>
              <a:t>-x + 1 &lt;=0           x&gt;=1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C5D613-A5BC-4707-8E8D-46E10318DE14}"/>
              </a:ext>
            </a:extLst>
          </p:cNvPr>
          <p:cNvSpPr txBox="1"/>
          <p:nvPr/>
        </p:nvSpPr>
        <p:spPr>
          <a:xfrm>
            <a:off x="838197" y="6373140"/>
            <a:ext cx="335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Proved. Therefore, T(n) = </a:t>
            </a:r>
            <a:r>
              <a:rPr lang="el-GR" b="1" dirty="0"/>
              <a:t>Θ(</a:t>
            </a:r>
            <a:r>
              <a:rPr lang="en-US" b="1" dirty="0"/>
              <a:t>lg(n))</a:t>
            </a:r>
          </a:p>
        </p:txBody>
      </p:sp>
    </p:spTree>
    <p:extLst>
      <p:ext uri="{BB962C8B-B14F-4D97-AF65-F5344CB8AC3E}">
        <p14:creationId xmlns:p14="http://schemas.microsoft.com/office/powerpoint/2010/main" val="1046581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3E45C3-30DE-4CAB-B7F5-E785C47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57189"/>
            <a:ext cx="4899039" cy="334690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References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FD1A3-AE0B-4E2B-BEE5-700B0661E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0" r="2" b="789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579D1-A00A-498F-AB0A-75F41205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3124" y="6356350"/>
            <a:ext cx="11606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659B173-B7F3-4D71-BB9D-DB3370EF2398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44464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803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Substitution Method</vt:lpstr>
      <vt:lpstr>Steps to follow</vt:lpstr>
      <vt:lpstr>Points to Note</vt:lpstr>
      <vt:lpstr>Example 1 - T(n) = c + T(n/2)</vt:lpstr>
      <vt:lpstr>Example  - T(n) = n + 2T(n/2)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Substitution Method</dc:title>
  <dc:creator>Nav Sanya Anand</dc:creator>
  <cp:lastModifiedBy>Nav Sanya Anand</cp:lastModifiedBy>
  <cp:revision>2</cp:revision>
  <dcterms:created xsi:type="dcterms:W3CDTF">2022-01-05T00:24:47Z</dcterms:created>
  <dcterms:modified xsi:type="dcterms:W3CDTF">2022-01-05T02:02:54Z</dcterms:modified>
</cp:coreProperties>
</file>