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0CDB-55D9-4641-AE25-432D27B1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7746B-FB40-44EA-A57F-4CA5ABD46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996BE-A827-4F89-8812-B9934238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74FE-34A8-4107-868A-A1BA0AAD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B7DB-7630-435B-A8EC-CAC43B0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64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FD9-198A-481B-A86D-0ACAEAB9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95A8A-288F-4B03-9510-9FCF6427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C385-53F6-415F-9851-F0F86E80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DEE8-254A-4AD4-8D0C-0621B1EE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E780-D917-42EF-9F2A-FCB9100B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7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BBD47-90E4-4AC6-B703-CC8867F9F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F43A-31BA-45D2-BD0E-170A4AF0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9EB6-7438-4E2D-89D8-6FF1D8A1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32EF-1E73-4350-AB1E-430C534C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05A1-62AA-4C80-A07F-1CF32A05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A9BA-681F-4FF8-BF88-6B6959AF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01DB-68CD-4227-90FB-7FE81BF0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E088-3BEB-42A7-8B84-72F9C50B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E2C7-5F64-442B-99FD-D4917467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D113-F9EB-43D5-B512-9D72C6BA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7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6BA5-FFD3-429A-BEDF-C8086257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9C428-21A5-46A0-BF2A-BC22798D2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FEB5-9B8F-4708-AF6A-A68F0017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F33C-D548-479A-861F-C609D51A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1E0D-1FEE-43BC-B307-84401239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4106-B756-419F-A777-123446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7B48-A722-41D2-9F3C-3BFF423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C4B86-6C63-424C-9D11-68636A7B6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1FC90-823B-4110-8A6D-F3E35D3A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B64C0-4FD4-4DC6-A4F6-A49407EC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5FAD6-5AA9-4C47-A290-3F221CE3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766E-406C-4243-9783-9A81A963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11E3-E9D5-4246-AEFA-89421E8D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8F28F-421F-4955-8386-AFB782696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83239-34FC-41A1-BB2B-B0D1378E5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937CB-EDF5-4DE3-9CAA-A9F6E16A9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C8EA4-B3FF-40DC-B5D7-72CCAD75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54868-30DE-44E4-AB73-FC56F991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5AE92-69F1-4434-8BC0-29F57F28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9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A520-A7B9-464B-A8F4-282A5273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07C94-C0E6-4FCD-9203-8EE4330D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1BF21-FB87-4113-8840-8C68163F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2AC5F-BD1E-4947-857C-A11F81B0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0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791EB-646F-4020-AB6C-BA2AE4AD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CCD88-8366-4AE0-9535-077CE589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70032-F0F6-4295-B641-5DB9C11C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FB6B-6FA4-443B-BC97-AB35B050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F176-BB3F-4E46-ADE8-F6F8C1DFB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860-1BCE-4273-A30A-96CE11CA2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1DD2D-8202-40DA-B9DF-0111F109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9D801-1F95-4060-8F1D-C63D2410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60F3-FAAD-4F1A-8071-64429E77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225B-4519-4B73-803D-059B1783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3EAA8-6303-472C-B5F2-668C4DAE9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9A08F-8CAA-4D49-AE77-8AD36EE7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D0F0A-A398-4C59-BA90-1F5901B2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7B8A-7320-49B4-9028-405CF6BD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52C3D-89DE-4B16-ADC9-E18BD062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4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FD3F5-AF97-4DC3-8A72-02E7A8C5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56B0-FEEE-4CE7-BA3B-80CCCAF94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B60E-16C9-48D4-87C0-9DA1EFEAC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B1F1-3B22-4DFA-8DCB-EEC42FEEB5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1E60-E770-45DA-A036-43C6AF6BC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6A0A-B143-47D1-B9EA-F7BC745E9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68C4-C9CE-4DA5-9AF7-9D834534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88AA-BB7D-47B2-A4A4-D26BB1EF1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F2B36-32D3-4BA9-B6AD-F33E8CE6C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 Sanya Anand</a:t>
            </a:r>
          </a:p>
        </p:txBody>
      </p:sp>
      <p:pic>
        <p:nvPicPr>
          <p:cNvPr id="5" name="Graphic 4" descr="Lightbulb and gear with solid fill">
            <a:extLst>
              <a:ext uri="{FF2B5EF4-FFF2-40B4-BE49-F238E27FC236}">
                <a16:creationId xmlns:a16="http://schemas.microsoft.com/office/drawing/2014/main" id="{414FDC5A-4021-4E18-9AF2-E87BBD52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051407" cy="2051407"/>
          </a:xfrm>
          <a:prstGeom prst="rect">
            <a:avLst/>
          </a:prstGeom>
        </p:spPr>
      </p:pic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55127C8B-4AE2-4CE3-A9F3-DBA5DFA1B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607" y="4806593"/>
            <a:ext cx="2051407" cy="20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55CE-0A84-4C4A-987F-8FA84711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follow and Points to 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E196D-38F2-4AA6-BD47-43E7E4020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the recurrence into a summation and try to bound it using known series.</a:t>
                </a:r>
              </a:p>
              <a:p>
                <a:endParaRPr lang="en-US" dirty="0"/>
              </a:p>
              <a:p>
                <a:r>
                  <a:rPr lang="en-US" dirty="0"/>
                  <a:t>Point to note:</a:t>
                </a:r>
              </a:p>
              <a:p>
                <a:pPr marL="0" indent="0">
                  <a:buNone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E196D-38F2-4AA6-BD47-43E7E4020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53D57F-4498-44B9-BEC3-AD114B13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28"/>
            <a:ext cx="1109615" cy="11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642A-C0FC-4F00-88EB-F84D6245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1 - </a:t>
            </a:r>
            <a:r>
              <a:rPr lang="pt-BR" b="1" dirty="0"/>
              <a:t>T(n) = c + T(n/2)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41C8-2722-4851-9298-2E4FBDD0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54498"/>
            <a:ext cx="5181600" cy="604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T(n) 	= c + </a:t>
            </a:r>
            <a:r>
              <a:rPr lang="pt-BR" dirty="0">
                <a:solidFill>
                  <a:srgbClr val="FF0000"/>
                </a:solidFill>
              </a:rPr>
              <a:t>T(n/2)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C62E35-7A62-4A9B-BD37-C0F0732E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604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T(n/2) = c + T(n/4)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0A608-EA12-4D69-9F3C-55DC2215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28"/>
            <a:ext cx="1109615" cy="1109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61D43-3F75-467D-A0D1-7E826CE5D58D}"/>
              </a:ext>
            </a:extLst>
          </p:cNvPr>
          <p:cNvSpPr txBox="1"/>
          <p:nvPr/>
        </p:nvSpPr>
        <p:spPr>
          <a:xfrm>
            <a:off x="838198" y="1952784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	= c + (</a:t>
            </a:r>
            <a:r>
              <a:rPr lang="en-US" sz="2800" dirty="0">
                <a:solidFill>
                  <a:srgbClr val="FF0000"/>
                </a:solidFill>
              </a:rPr>
              <a:t>c + T(n/4)</a:t>
            </a:r>
            <a:r>
              <a:rPr lang="en-US" sz="2800" dirty="0"/>
              <a:t>)</a:t>
            </a:r>
          </a:p>
          <a:p>
            <a:r>
              <a:rPr lang="en-US" sz="2800" dirty="0"/>
              <a:t>	= 2c + </a:t>
            </a:r>
            <a:r>
              <a:rPr lang="en-US" sz="2800" dirty="0">
                <a:solidFill>
                  <a:srgbClr val="00B050"/>
                </a:solidFill>
              </a:rPr>
              <a:t>T(n/4)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38919-B6B1-4D5C-B990-285BAE76DF48}"/>
              </a:ext>
            </a:extLst>
          </p:cNvPr>
          <p:cNvSpPr txBox="1">
            <a:spLocks/>
          </p:cNvSpPr>
          <p:nvPr/>
        </p:nvSpPr>
        <p:spPr>
          <a:xfrm>
            <a:off x="6070314" y="3041828"/>
            <a:ext cx="5181600" cy="604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T(n/4) = c + T(n/8)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1D2EF-A03A-4314-8122-097B145A6517}"/>
              </a:ext>
            </a:extLst>
          </p:cNvPr>
          <p:cNvSpPr txBox="1"/>
          <p:nvPr/>
        </p:nvSpPr>
        <p:spPr>
          <a:xfrm>
            <a:off x="838198" y="2776865"/>
            <a:ext cx="35830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	= 2c +(</a:t>
            </a:r>
            <a:r>
              <a:rPr lang="en-US" sz="2800" dirty="0">
                <a:solidFill>
                  <a:srgbClr val="00B050"/>
                </a:solidFill>
              </a:rPr>
              <a:t>c + T(n/8)</a:t>
            </a:r>
            <a:r>
              <a:rPr lang="pt-BR" sz="2800" dirty="0"/>
              <a:t>)</a:t>
            </a:r>
          </a:p>
          <a:p>
            <a:r>
              <a:rPr lang="en-US" sz="2800" dirty="0"/>
              <a:t>	= 3c + </a:t>
            </a:r>
            <a:r>
              <a:rPr lang="en-US" sz="2800" dirty="0">
                <a:solidFill>
                  <a:srgbClr val="FFC000"/>
                </a:solidFill>
              </a:rPr>
              <a:t>T(n/8)</a:t>
            </a:r>
          </a:p>
          <a:p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/>
              <a:t>.</a:t>
            </a:r>
          </a:p>
          <a:p>
            <a:r>
              <a:rPr lang="en-US" sz="2800" dirty="0"/>
              <a:t>	.</a:t>
            </a:r>
          </a:p>
          <a:p>
            <a:r>
              <a:rPr lang="en-US" sz="2800" dirty="0"/>
              <a:t>	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E1C11-0D76-4AC7-8909-851A00AA2B47}"/>
                  </a:ext>
                </a:extLst>
              </p:cNvPr>
              <p:cNvSpPr txBox="1"/>
              <p:nvPr/>
            </p:nvSpPr>
            <p:spPr>
              <a:xfrm>
                <a:off x="838198" y="4772587"/>
                <a:ext cx="3202864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>
                    <a:solidFill>
                      <a:schemeClr val="tx1"/>
                    </a:solidFill>
                  </a:rPr>
                  <a:t>	= kc + T(n/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E1C11-0D76-4AC7-8909-851A00AA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772587"/>
                <a:ext cx="3202864" cy="530915"/>
              </a:xfrm>
              <a:prstGeom prst="rect">
                <a:avLst/>
              </a:prstGeom>
              <a:blipFill>
                <a:blip r:embed="rId3"/>
                <a:stretch>
                  <a:fillRect t="-10345" r="-3042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84E6A41-46CC-4503-8675-C2974AC29A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5023634"/>
                <a:ext cx="5181600" cy="10746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Reminder: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B0F0"/>
                    </a:solidFill>
                  </a:rPr>
                  <a:t>k = lg (n)   or k = log</a:t>
                </a:r>
                <a:r>
                  <a:rPr lang="en-US" i="1" baseline="-25000" dirty="0">
                    <a:solidFill>
                      <a:srgbClr val="00B0F0"/>
                    </a:solidFill>
                  </a:rPr>
                  <a:t>2</a:t>
                </a:r>
                <a:r>
                  <a:rPr lang="en-US" i="1" dirty="0">
                    <a:solidFill>
                      <a:srgbClr val="00B0F0"/>
                    </a:solidFill>
                  </a:rPr>
                  <a:t>(n)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84E6A41-46CC-4503-8675-C2974AC29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23634"/>
                <a:ext cx="5181600" cy="1074685"/>
              </a:xfrm>
              <a:prstGeom prst="rect">
                <a:avLst/>
              </a:prstGeom>
              <a:blipFill>
                <a:blip r:embed="rId4"/>
                <a:stretch>
                  <a:fillRect l="-2353" t="-852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1639F1-E12C-4862-9EDA-DF6D8E054C34}"/>
                  </a:ext>
                </a:extLst>
              </p:cNvPr>
              <p:cNvSpPr txBox="1"/>
              <p:nvPr/>
            </p:nvSpPr>
            <p:spPr>
              <a:xfrm>
                <a:off x="838198" y="5164734"/>
                <a:ext cx="371261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>
                    <a:solidFill>
                      <a:schemeClr val="tx1"/>
                    </a:solidFill>
                  </a:rPr>
                  <a:t>	= </a:t>
                </a:r>
                <a:r>
                  <a:rPr lang="en-US" sz="2800" i="1" dirty="0">
                    <a:solidFill>
                      <a:srgbClr val="00B0F0"/>
                    </a:solidFill>
                  </a:rPr>
                  <a:t>lg (n) </a:t>
                </a:r>
                <a:r>
                  <a:rPr lang="pt-BR" sz="2800" dirty="0">
                    <a:solidFill>
                      <a:schemeClr val="tx1"/>
                    </a:solidFill>
                  </a:rPr>
                  <a:t>c + T(n/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800" dirty="0"/>
                  <a:t>	= </a:t>
                </a:r>
                <a:r>
                  <a:rPr lang="en-US" sz="2800" i="1" dirty="0">
                    <a:solidFill>
                      <a:srgbClr val="00B0F0"/>
                    </a:solidFill>
                  </a:rPr>
                  <a:t>lg (n) </a:t>
                </a:r>
                <a:r>
                  <a:rPr lang="pt-BR" sz="2800" dirty="0">
                    <a:solidFill>
                      <a:schemeClr val="tx1"/>
                    </a:solidFill>
                  </a:rPr>
                  <a:t>c + T(</a:t>
                </a:r>
                <a:r>
                  <a:rPr lang="en-US" sz="2800" dirty="0">
                    <a:solidFill>
                      <a:schemeClr val="tx1"/>
                    </a:solidFill>
                  </a:rPr>
                  <a:t>1)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1639F1-E12C-4862-9EDA-DF6D8E054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164734"/>
                <a:ext cx="3712619" cy="954107"/>
              </a:xfrm>
              <a:prstGeom prst="rect">
                <a:avLst/>
              </a:prstGeom>
              <a:blipFill>
                <a:blip r:embed="rId5"/>
                <a:stretch>
                  <a:fillRect t="-5732" r="-245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767AB7-1295-4062-ABC4-1EAFC92C88CB}"/>
              </a:ext>
            </a:extLst>
          </p:cNvPr>
          <p:cNvSpPr txBox="1"/>
          <p:nvPr/>
        </p:nvSpPr>
        <p:spPr>
          <a:xfrm>
            <a:off x="838198" y="5994483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	</a:t>
            </a:r>
            <a:r>
              <a:rPr lang="el-GR" sz="2800" b="1" dirty="0">
                <a:solidFill>
                  <a:schemeClr val="tx1"/>
                </a:solidFill>
              </a:rPr>
              <a:t>Θ</a:t>
            </a:r>
            <a:r>
              <a:rPr lang="en-US" sz="2800" b="1" dirty="0">
                <a:solidFill>
                  <a:schemeClr val="tx1"/>
                </a:solidFill>
              </a:rPr>
              <a:t>(lg (n))</a:t>
            </a:r>
          </a:p>
        </p:txBody>
      </p:sp>
    </p:spTree>
    <p:extLst>
      <p:ext uri="{BB962C8B-B14F-4D97-AF65-F5344CB8AC3E}">
        <p14:creationId xmlns:p14="http://schemas.microsoft.com/office/powerpoint/2010/main" val="181473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642A-C0FC-4F00-88EB-F84D6245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2 - </a:t>
            </a:r>
            <a:r>
              <a:rPr lang="pt-BR" b="1" dirty="0"/>
              <a:t>T(n) = n + 2T(n/2)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41C8-2722-4851-9298-2E4FBDD0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54498"/>
            <a:ext cx="5181600" cy="604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T(n) 	= n + 2</a:t>
            </a:r>
            <a:r>
              <a:rPr lang="pt-BR" dirty="0">
                <a:solidFill>
                  <a:srgbClr val="FF0000"/>
                </a:solidFill>
              </a:rPr>
              <a:t>T(n/2)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C62E35-7A62-4A9B-BD37-C0F0732E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604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T(n/2) = n/2 + 2T(n/4)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0A608-EA12-4D69-9F3C-55DC2215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28"/>
            <a:ext cx="1109615" cy="1109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61D43-3F75-467D-A0D1-7E826CE5D58D}"/>
              </a:ext>
            </a:extLst>
          </p:cNvPr>
          <p:cNvSpPr txBox="1"/>
          <p:nvPr/>
        </p:nvSpPr>
        <p:spPr>
          <a:xfrm>
            <a:off x="838198" y="1952784"/>
            <a:ext cx="4243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	= n + 2(</a:t>
            </a:r>
            <a:r>
              <a:rPr lang="en-US" sz="2800" dirty="0">
                <a:solidFill>
                  <a:srgbClr val="FF0000"/>
                </a:solidFill>
              </a:rPr>
              <a:t>n/2 + 2T(n/4)</a:t>
            </a:r>
            <a:r>
              <a:rPr lang="en-US" sz="2800" dirty="0"/>
              <a:t>)</a:t>
            </a:r>
          </a:p>
          <a:p>
            <a:r>
              <a:rPr lang="en-US" sz="2800" dirty="0"/>
              <a:t>	= 2n + 4</a:t>
            </a:r>
            <a:r>
              <a:rPr lang="en-US" sz="2800" dirty="0">
                <a:solidFill>
                  <a:srgbClr val="00B050"/>
                </a:solidFill>
              </a:rPr>
              <a:t>T(n/4)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38919-B6B1-4D5C-B990-285BAE76DF48}"/>
              </a:ext>
            </a:extLst>
          </p:cNvPr>
          <p:cNvSpPr txBox="1">
            <a:spLocks/>
          </p:cNvSpPr>
          <p:nvPr/>
        </p:nvSpPr>
        <p:spPr>
          <a:xfrm>
            <a:off x="6070314" y="3041828"/>
            <a:ext cx="5181600" cy="604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T(n/4) = n/4 + 2T(n/8)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1D2EF-A03A-4314-8122-097B145A6517}"/>
              </a:ext>
            </a:extLst>
          </p:cNvPr>
          <p:cNvSpPr txBox="1"/>
          <p:nvPr/>
        </p:nvSpPr>
        <p:spPr>
          <a:xfrm>
            <a:off x="838198" y="2776865"/>
            <a:ext cx="44262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	= 2n + 4(</a:t>
            </a:r>
            <a:r>
              <a:rPr lang="en-US" sz="2800" dirty="0">
                <a:solidFill>
                  <a:srgbClr val="00B050"/>
                </a:solidFill>
              </a:rPr>
              <a:t>n/4 + 2T(n/8)</a:t>
            </a:r>
            <a:r>
              <a:rPr lang="pt-BR" sz="2800" dirty="0"/>
              <a:t>)</a:t>
            </a:r>
          </a:p>
          <a:p>
            <a:r>
              <a:rPr lang="en-US" sz="2800" dirty="0"/>
              <a:t>	= 3n + 8</a:t>
            </a:r>
            <a:r>
              <a:rPr lang="en-US" sz="2800" dirty="0">
                <a:solidFill>
                  <a:srgbClr val="FFC000"/>
                </a:solidFill>
              </a:rPr>
              <a:t>T(n/8)</a:t>
            </a:r>
          </a:p>
          <a:p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/>
              <a:t>.</a:t>
            </a:r>
          </a:p>
          <a:p>
            <a:r>
              <a:rPr lang="en-US" sz="2800" dirty="0"/>
              <a:t>	.</a:t>
            </a:r>
          </a:p>
          <a:p>
            <a:r>
              <a:rPr lang="en-US" sz="2800" dirty="0"/>
              <a:t>	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E1C11-0D76-4AC7-8909-851A00AA2B47}"/>
                  </a:ext>
                </a:extLst>
              </p:cNvPr>
              <p:cNvSpPr txBox="1"/>
              <p:nvPr/>
            </p:nvSpPr>
            <p:spPr>
              <a:xfrm>
                <a:off x="838198" y="4772587"/>
                <a:ext cx="3706720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>
                    <a:solidFill>
                      <a:schemeClr val="tx1"/>
                    </a:solidFill>
                  </a:rPr>
                  <a:t>	= kn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T(n/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E1C11-0D76-4AC7-8909-851A00AA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772587"/>
                <a:ext cx="3706720" cy="530915"/>
              </a:xfrm>
              <a:prstGeom prst="rect">
                <a:avLst/>
              </a:prstGeom>
              <a:blipFill>
                <a:blip r:embed="rId3"/>
                <a:stretch>
                  <a:fillRect t="-10345" r="-2463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84E6A41-46CC-4503-8675-C2974AC29A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5023634"/>
                <a:ext cx="5181600" cy="10746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Reminder: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B0F0"/>
                    </a:solidFill>
                  </a:rPr>
                  <a:t>k = lg (n)   or k = log</a:t>
                </a:r>
                <a:r>
                  <a:rPr lang="en-US" i="1" baseline="-25000" dirty="0">
                    <a:solidFill>
                      <a:srgbClr val="00B0F0"/>
                    </a:solidFill>
                  </a:rPr>
                  <a:t>2</a:t>
                </a:r>
                <a:r>
                  <a:rPr lang="en-US" i="1" dirty="0">
                    <a:solidFill>
                      <a:srgbClr val="00B0F0"/>
                    </a:solidFill>
                  </a:rPr>
                  <a:t>(n)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84E6A41-46CC-4503-8675-C2974AC29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23634"/>
                <a:ext cx="5181600" cy="1074685"/>
              </a:xfrm>
              <a:prstGeom prst="rect">
                <a:avLst/>
              </a:prstGeom>
              <a:blipFill>
                <a:blip r:embed="rId4"/>
                <a:stretch>
                  <a:fillRect l="-2353" t="-852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1639F1-E12C-4862-9EDA-DF6D8E054C34}"/>
                  </a:ext>
                </a:extLst>
              </p:cNvPr>
              <p:cNvSpPr txBox="1"/>
              <p:nvPr/>
            </p:nvSpPr>
            <p:spPr>
              <a:xfrm>
                <a:off x="838198" y="5164734"/>
                <a:ext cx="403617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>
                    <a:solidFill>
                      <a:schemeClr val="tx1"/>
                    </a:solidFill>
                  </a:rPr>
                  <a:t>	= </a:t>
                </a:r>
                <a:r>
                  <a:rPr lang="pt-BR" sz="2800" i="1" dirty="0">
                    <a:solidFill>
                      <a:srgbClr val="00B0F0"/>
                    </a:solidFill>
                  </a:rPr>
                  <a:t>n </a:t>
                </a:r>
                <a:r>
                  <a:rPr lang="en-US" sz="2800" i="1" dirty="0">
                    <a:solidFill>
                      <a:srgbClr val="00B0F0"/>
                    </a:solidFill>
                  </a:rPr>
                  <a:t>lg (n) </a:t>
                </a:r>
                <a:r>
                  <a:rPr lang="pt-BR" sz="280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T(n/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800" dirty="0"/>
                  <a:t>	= </a:t>
                </a:r>
                <a:r>
                  <a:rPr lang="pt-BR" sz="2800" i="1" dirty="0">
                    <a:solidFill>
                      <a:srgbClr val="00B0F0"/>
                    </a:solidFill>
                  </a:rPr>
                  <a:t>n </a:t>
                </a:r>
                <a:r>
                  <a:rPr lang="en-US" sz="2800" i="1" dirty="0">
                    <a:solidFill>
                      <a:srgbClr val="00B0F0"/>
                    </a:solidFill>
                  </a:rPr>
                  <a:t>lg (n) </a:t>
                </a:r>
                <a:r>
                  <a:rPr lang="pt-BR" sz="280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T(</a:t>
                </a:r>
                <a:r>
                  <a:rPr lang="en-US" sz="2800" dirty="0">
                    <a:solidFill>
                      <a:schemeClr val="tx1"/>
                    </a:solidFill>
                  </a:rPr>
                  <a:t>1)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1639F1-E12C-4862-9EDA-DF6D8E054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164734"/>
                <a:ext cx="4036170" cy="954107"/>
              </a:xfrm>
              <a:prstGeom prst="rect">
                <a:avLst/>
              </a:prstGeom>
              <a:blipFill>
                <a:blip r:embed="rId5"/>
                <a:stretch>
                  <a:fillRect t="-5732" r="-211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767AB7-1295-4062-ABC4-1EAFC92C88CB}"/>
              </a:ext>
            </a:extLst>
          </p:cNvPr>
          <p:cNvSpPr txBox="1"/>
          <p:nvPr/>
        </p:nvSpPr>
        <p:spPr>
          <a:xfrm>
            <a:off x="838198" y="5994483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	</a:t>
            </a:r>
            <a:r>
              <a:rPr lang="el-GR" sz="2800" b="1" dirty="0">
                <a:solidFill>
                  <a:schemeClr val="tx1"/>
                </a:solidFill>
              </a:rPr>
              <a:t>Θ</a:t>
            </a:r>
            <a:r>
              <a:rPr lang="en-US" sz="2800" b="1" dirty="0">
                <a:solidFill>
                  <a:schemeClr val="tx1"/>
                </a:solidFill>
              </a:rPr>
              <a:t>(n lg (n))</a:t>
            </a:r>
          </a:p>
        </p:txBody>
      </p:sp>
    </p:spTree>
    <p:extLst>
      <p:ext uri="{BB962C8B-B14F-4D97-AF65-F5344CB8AC3E}">
        <p14:creationId xmlns:p14="http://schemas.microsoft.com/office/powerpoint/2010/main" val="1227131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3E45C3-30DE-4CAB-B7F5-E785C4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FD1A3-AE0B-4E2B-BEE5-700B0661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" r="2" b="78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79D1-A00A-498F-AB0A-75F4120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659B173-B7F3-4D71-BB9D-DB3370EF239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46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398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Iteration Method</vt:lpstr>
      <vt:lpstr>Steps to follow and Points to Note</vt:lpstr>
      <vt:lpstr>Example 1 - T(n) = c + T(n/2)</vt:lpstr>
      <vt:lpstr>Example 2 - T(n) = n + 2T(n/2)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Method</dc:title>
  <dc:creator>Nav Sanya Anand</dc:creator>
  <cp:lastModifiedBy>Nav Sanya Anand</cp:lastModifiedBy>
  <cp:revision>4</cp:revision>
  <dcterms:created xsi:type="dcterms:W3CDTF">2022-01-04T20:43:18Z</dcterms:created>
  <dcterms:modified xsi:type="dcterms:W3CDTF">2022-01-05T02:02:45Z</dcterms:modified>
</cp:coreProperties>
</file>