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T Sans Narrow"/>
      <p:regular r:id="rId24"/>
      <p:bold r:id="rId25"/>
    </p:embeddedFont>
    <p:embeddedFont>
      <p:font typeface="Helvetica Neue"/>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857ACB-131C-4231-B308-944FB126BBB2}">
  <a:tblStyle styleId="{45857ACB-131C-4231-B308-944FB126BB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TSansNarrow-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HelveticaNeue-regular.fntdata"/><Relationship Id="rId25" Type="http://schemas.openxmlformats.org/officeDocument/2006/relationships/font" Target="fonts/PTSansNarrow-bold.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 - 1 and 2, 11 and 12</a:t>
            </a:r>
            <a:br>
              <a:rPr lang="en"/>
            </a:br>
            <a:r>
              <a:rPr lang="en"/>
              <a:t>Shreyas -3</a:t>
            </a:r>
            <a:br>
              <a:rPr lang="en"/>
            </a:br>
            <a:r>
              <a:rPr lang="en"/>
              <a:t>Anusha - 4 and 5</a:t>
            </a:r>
            <a:br>
              <a:rPr lang="en"/>
            </a:br>
            <a:r>
              <a:rPr lang="en"/>
              <a:t>Sebastian  - 6 to 10</a:t>
            </a:r>
            <a:br>
              <a:rPr lang="en"/>
            </a:br>
            <a:r>
              <a:rPr lang="en"/>
              <a:t>Paul - 13 to 16</a:t>
            </a:r>
            <a:br>
              <a:rPr lang="en"/>
            </a:b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c5e61ada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c5e61ada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For the all the tasks. They use Llama2 which is mostly trained on english data from the internet.</a:t>
            </a:r>
            <a:endParaRPr/>
          </a:p>
          <a:p>
            <a:pPr indent="0" lvl="0" marL="0" rtl="0" algn="l">
              <a:lnSpc>
                <a:spcPct val="115000"/>
              </a:lnSpc>
              <a:spcBef>
                <a:spcPts val="1200"/>
              </a:spcBef>
              <a:spcAft>
                <a:spcPts val="0"/>
              </a:spcAft>
              <a:buNone/>
            </a:pPr>
            <a:r>
              <a:rPr lang="en"/>
              <a:t>The main objective of of CPT is to familiarize the Base model with hindi and romanized hindi script without forgetting its english capabilities. </a:t>
            </a:r>
            <a:endParaRPr/>
          </a:p>
          <a:p>
            <a:pPr indent="0" lvl="0" marL="0" rtl="0" algn="l">
              <a:lnSpc>
                <a:spcPct val="115000"/>
              </a:lnSpc>
              <a:spcBef>
                <a:spcPts val="1200"/>
              </a:spcBef>
              <a:spcAft>
                <a:spcPts val="1200"/>
              </a:spcAft>
              <a:buNone/>
            </a:pPr>
            <a:r>
              <a:rPr lang="en"/>
              <a:t>Thus, they use the same amount of </a:t>
            </a:r>
            <a:r>
              <a:rPr lang="en"/>
              <a:t>hindi + english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c5e61ada4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c5e61ada4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c8a856b8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c8a856b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During the supervised fine tuning phase the model is trained to perform specific tasks.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explored 4 variants of SFT models, depending 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script configuration of the Hindi SFT data: (a)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romanized examples, (b) native script examples, (c)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multi-script examples, (d) aggregating examples of all three types</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this example the LLM is taking a hindi text and it’s transliterated text as an input to get target english translation.</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c5e61ada4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c5e61ada4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we can see that the task is sentimental analisis and the input is the same and the target now is positive or negative sentiment.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c5e61ada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c5e61ada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look at the results </a:t>
            </a:r>
            <a:endParaRPr/>
          </a:p>
          <a:p>
            <a:pPr indent="0" lvl="0" marL="0" rtl="0" algn="l">
              <a:spcBef>
                <a:spcPts val="0"/>
              </a:spcBef>
              <a:spcAft>
                <a:spcPts val="0"/>
              </a:spcAft>
              <a:buNone/>
            </a:pPr>
            <a:r>
              <a:rPr lang="en"/>
              <a:t>For the translation the evaluation metric used was BLEU scores of the output  </a:t>
            </a:r>
            <a:endParaRPr/>
          </a:p>
          <a:p>
            <a:pPr indent="0" lvl="0" marL="0" rtl="0" algn="l">
              <a:spcBef>
                <a:spcPts val="0"/>
              </a:spcBef>
              <a:spcAft>
                <a:spcPts val="0"/>
              </a:spcAft>
              <a:buClr>
                <a:schemeClr val="dk1"/>
              </a:buClr>
              <a:buSzPts val="1100"/>
              <a:buFont typeface="Arial"/>
              <a:buNone/>
            </a:pPr>
            <a:r>
              <a:rPr lang="en"/>
              <a:t>Notably,  overall highest BLEU score was achieved when the LLM was continually pretrained and fine-tuned with the multi-script dataset (Hindi+RH).</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c5e61ada4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c5e61ada4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c5e61ada4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c5e61ada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c5e61ada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c5e61ada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conclude we have significant improvement in efficiency of inferences for these languages.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future </a:t>
            </a:r>
            <a:r>
              <a:rPr lang="en"/>
              <a:t>work</a:t>
            </a:r>
            <a:r>
              <a:rPr lang="en"/>
              <a:t> includes more </a:t>
            </a:r>
            <a:r>
              <a:rPr lang="en"/>
              <a:t>languages</a:t>
            </a:r>
            <a:r>
              <a:rPr lang="en"/>
              <a:t> to diverse NLP tasks, Larger text corpora, and cross </a:t>
            </a:r>
            <a:r>
              <a:rPr lang="en"/>
              <a:t>lingual</a:t>
            </a:r>
            <a:r>
              <a:rPr lang="en"/>
              <a:t> transfer to </a:t>
            </a:r>
            <a:r>
              <a:rPr lang="en"/>
              <a:t>broaden</a:t>
            </a:r>
            <a:r>
              <a:rPr lang="en"/>
              <a:t> impact of research.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09be6a2572ed5f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09be6a2572ed5f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Large Language Models are typically trained on massive amounts of text data, but the vast majority of this data is in English. This leads to challenges when using LLMs for tasks involving non-English languages. ROMANSETU proposes leveraging romanization, a technique used for converting text from a non-Latin script to the Roman (Latin) script.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a029b30647cc88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a029b30647cc88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Authors have highlighted two main problems processing of non latin scripts and tokenization. These are challenging tasks because of different </a:t>
            </a:r>
            <a:r>
              <a:rPr lang="en"/>
              <a:t>character</a:t>
            </a:r>
            <a:r>
              <a:rPr lang="en"/>
              <a:t> sets, grammatical structures and high fertility. Therefore the authors have used romanization that is widely used in informal communication and shares tokens with english suggesting cross lingual </a:t>
            </a:r>
            <a:r>
              <a:rPr lang="en"/>
              <a:t>alignment</a:t>
            </a:r>
            <a:r>
              <a:rPr lang="en"/>
              <a:t>. The authors have performed sentiment analysis in hindi and hindi to english machine translation in this paper.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c5e61ad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c5e61ad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core task that the authors addressed was choosing a romanization scheme to convert the Devanagari text to it’s romanized form. They experimented with two of these, extended ITRANS and IndicXlit, and chose the latter because of </a:t>
            </a:r>
            <a:r>
              <a:rPr lang="en"/>
              <a:t>its</a:t>
            </a:r>
            <a:r>
              <a:rPr lang="en"/>
              <a:t> performance.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9faad0dc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9faad0dc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authors </a:t>
            </a:r>
            <a:r>
              <a:rPr lang="en"/>
              <a:t>utilized</a:t>
            </a:r>
            <a:r>
              <a:rPr lang="en"/>
              <a:t> a different dataset for each of </a:t>
            </a:r>
            <a:r>
              <a:rPr lang="en"/>
              <a:t>their</a:t>
            </a:r>
            <a:r>
              <a:rPr lang="en"/>
              <a:t> sub-tasks. Here, they picked up </a:t>
            </a:r>
            <a:r>
              <a:rPr lang="en"/>
              <a:t>existing</a:t>
            </a:r>
            <a:r>
              <a:rPr lang="en"/>
              <a:t> datasets, and romanized the Hindi text using the scheme we just discussed.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9faad0d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9faad0d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c5e61ada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c5e61ada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authors propose the following design with three main sections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Data preprocessing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Continual Pre-training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Supervised fine-tuning</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9faad0d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9faad0d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prepare the data in different forms</a:t>
            </a:r>
            <a:endParaRPr/>
          </a:p>
          <a:p>
            <a:pPr indent="-298450" lvl="0" marL="457200" rtl="0" algn="l">
              <a:spcBef>
                <a:spcPts val="0"/>
              </a:spcBef>
              <a:spcAft>
                <a:spcPts val="0"/>
              </a:spcAft>
              <a:buSzPts val="1100"/>
              <a:buChar char="-"/>
            </a:pPr>
            <a:r>
              <a:rPr lang="en"/>
              <a:t>Hindi </a:t>
            </a:r>
            <a:endParaRPr/>
          </a:p>
          <a:p>
            <a:pPr indent="-298450" lvl="0" marL="457200" rtl="0" algn="l">
              <a:spcBef>
                <a:spcPts val="0"/>
              </a:spcBef>
              <a:spcAft>
                <a:spcPts val="0"/>
              </a:spcAft>
              <a:buSzPts val="1100"/>
              <a:buChar char="-"/>
            </a:pPr>
            <a:r>
              <a:rPr lang="en">
                <a:solidFill>
                  <a:schemeClr val="dk1"/>
                </a:solidFill>
              </a:rPr>
              <a:t>Transliterated (Roman Hindi)</a:t>
            </a:r>
            <a:endParaRPr/>
          </a:p>
          <a:p>
            <a:pPr indent="-298450" lvl="0" marL="457200" rtl="0" algn="l">
              <a:spcBef>
                <a:spcPts val="0"/>
              </a:spcBef>
              <a:spcAft>
                <a:spcPts val="0"/>
              </a:spcAft>
              <a:buSzPts val="1100"/>
              <a:buChar char="-"/>
            </a:pPr>
            <a:r>
              <a:rPr lang="en">
                <a:solidFill>
                  <a:schemeClr val="dk1"/>
                </a:solidFill>
              </a:rPr>
              <a:t>Hindi + Transliterated (Roman Hindi)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c5e61ada4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c5e61ada4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50"/>
              <a:t>ROMANSETU: Efficiently unlocking multilingual capabilities  of Large Language Models models via Romanization</a:t>
            </a:r>
            <a:endParaRPr sz="255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None/>
            </a:pPr>
            <a:r>
              <a:rPr lang="en"/>
              <a:t>Jaavid Aktar Husain, Raj Dabre, Aswanth Kumar, Ratish Puduppully, Anoop Kunchukuttan</a:t>
            </a:r>
            <a:endParaRPr/>
          </a:p>
        </p:txBody>
      </p:sp>
      <p:sp>
        <p:nvSpPr>
          <p:cNvPr id="68" name="Google Shape;68;p13"/>
          <p:cNvSpPr txBox="1"/>
          <p:nvPr/>
        </p:nvSpPr>
        <p:spPr>
          <a:xfrm>
            <a:off x="840324" y="4156527"/>
            <a:ext cx="7300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latin typeface="Open Sans"/>
                <a:ea typeface="Open Sans"/>
                <a:cs typeface="Open Sans"/>
                <a:sym typeface="Open Sans"/>
              </a:rPr>
              <a:t>Presented by Group 35:</a:t>
            </a:r>
            <a:endParaRPr b="1" sz="1200">
              <a:solidFill>
                <a:schemeClr val="dk2"/>
              </a:solidFill>
              <a:latin typeface="Open Sans"/>
              <a:ea typeface="Open Sans"/>
              <a:cs typeface="Open Sans"/>
              <a:sym typeface="Open Sans"/>
            </a:endParaRPr>
          </a:p>
        </p:txBody>
      </p:sp>
      <p:sp>
        <p:nvSpPr>
          <p:cNvPr id="69" name="Google Shape;69;p13"/>
          <p:cNvSpPr txBox="1"/>
          <p:nvPr/>
        </p:nvSpPr>
        <p:spPr>
          <a:xfrm>
            <a:off x="1004125" y="4387675"/>
            <a:ext cx="7136700" cy="502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300">
                <a:solidFill>
                  <a:schemeClr val="dk2"/>
                </a:solidFill>
                <a:latin typeface="Open Sans"/>
                <a:ea typeface="Open Sans"/>
                <a:cs typeface="Open Sans"/>
                <a:sym typeface="Open Sans"/>
              </a:rPr>
              <a:t>Anusha Pant    Nav Sanya Anand    Paul Kurian    </a:t>
            </a:r>
            <a:endParaRPr b="1" sz="1300">
              <a:solidFill>
                <a:schemeClr val="dk2"/>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1300">
                <a:solidFill>
                  <a:schemeClr val="dk2"/>
                </a:solidFill>
                <a:latin typeface="Open Sans"/>
                <a:ea typeface="Open Sans"/>
                <a:cs typeface="Open Sans"/>
                <a:sym typeface="Open Sans"/>
              </a:rPr>
              <a:t>Sebastian Escalante    Shreyas Malewar     </a:t>
            </a:r>
            <a:endParaRPr b="1" sz="1300">
              <a:solidFill>
                <a:schemeClr val="dk2"/>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Continual pre-training</a:t>
            </a:r>
            <a:endParaRPr/>
          </a:p>
        </p:txBody>
      </p:sp>
      <p:sp>
        <p:nvSpPr>
          <p:cNvPr id="125" name="Google Shape;125;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Base model selection Llama 2 7B due to resource constraints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Original Llama 2 tokenizer embedding is used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CPT involves pretraining the base LLM with romanized document-level data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a:t>
            </a:r>
            <a:r>
              <a:rPr lang="en">
                <a:solidFill>
                  <a:srgbClr val="000000"/>
                </a:solidFill>
              </a:rPr>
              <a:t>n equal amount of English data is incorporated to p</a:t>
            </a:r>
            <a:r>
              <a:rPr lang="en">
                <a:solidFill>
                  <a:srgbClr val="000000"/>
                </a:solidFill>
              </a:rPr>
              <a:t>revent forgetting of English capabilities in base model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Next steps: Fine tune in specific tasks</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Design</a:t>
            </a:r>
            <a:endParaRPr/>
          </a:p>
        </p:txBody>
      </p:sp>
      <p:sp>
        <p:nvSpPr>
          <p:cNvPr id="131" name="Google Shape;131;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eriod"/>
            </a:pPr>
            <a:r>
              <a:rPr lang="en">
                <a:solidFill>
                  <a:srgbClr val="000000"/>
                </a:solidFill>
              </a:rPr>
              <a:t>Data preprocessing (Romanization)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Continual pre-training</a:t>
            </a:r>
            <a:endParaRPr>
              <a:solidFill>
                <a:srgbClr val="000000"/>
              </a:solidFill>
            </a:endParaRPr>
          </a:p>
          <a:p>
            <a:pPr indent="-342900" lvl="0" marL="457200" rtl="0" algn="l">
              <a:spcBef>
                <a:spcPts val="0"/>
              </a:spcBef>
              <a:spcAft>
                <a:spcPts val="0"/>
              </a:spcAft>
              <a:buClr>
                <a:srgbClr val="000000"/>
              </a:buClr>
              <a:buSzPts val="1800"/>
              <a:buAutoNum type="arabicPeriod"/>
            </a:pPr>
            <a:r>
              <a:rPr b="1" lang="en">
                <a:solidFill>
                  <a:srgbClr val="000000"/>
                </a:solidFill>
              </a:rPr>
              <a:t>Supervised fine-tuning</a:t>
            </a:r>
            <a:endParaRPr b="1">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132" name="Google Shape;132;p23"/>
          <p:cNvPicPr preferRelativeResize="0"/>
          <p:nvPr/>
        </p:nvPicPr>
        <p:blipFill rotWithShape="1">
          <a:blip r:embed="rId3">
            <a:alphaModFix/>
          </a:blip>
          <a:srcRect b="-8203" l="30483" r="0" t="52586"/>
          <a:stretch/>
        </p:blipFill>
        <p:spPr>
          <a:xfrm>
            <a:off x="2217975" y="2866575"/>
            <a:ext cx="4925750" cy="1641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Supervised fine-tuning</a:t>
            </a:r>
            <a:endParaRPr/>
          </a:p>
        </p:txBody>
      </p:sp>
      <p:sp>
        <p:nvSpPr>
          <p:cNvPr id="138" name="Google Shape;138;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Task specific training</a:t>
            </a:r>
            <a:endParaRPr>
              <a:solidFill>
                <a:srgbClr val="000000"/>
              </a:solidFill>
            </a:endParaRPr>
          </a:p>
          <a:p>
            <a:pPr indent="-317500" lvl="1" marL="914400" rtl="0" algn="l">
              <a:spcBef>
                <a:spcPts val="0"/>
              </a:spcBef>
              <a:spcAft>
                <a:spcPts val="0"/>
              </a:spcAft>
              <a:buClr>
                <a:srgbClr val="000000"/>
              </a:buClr>
              <a:buSzPts val="1400"/>
              <a:buAutoNum type="alphaLcPeriod"/>
            </a:pPr>
            <a:r>
              <a:rPr b="1" lang="en">
                <a:solidFill>
                  <a:srgbClr val="000000"/>
                </a:solidFill>
              </a:rPr>
              <a:t>Machine Translation</a:t>
            </a:r>
            <a:endParaRPr b="1">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Sentiment Analysis</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139" name="Google Shape;139;p24"/>
          <p:cNvPicPr preferRelativeResize="0"/>
          <p:nvPr/>
        </p:nvPicPr>
        <p:blipFill>
          <a:blip r:embed="rId3">
            <a:alphaModFix/>
          </a:blip>
          <a:stretch>
            <a:fillRect/>
          </a:stretch>
        </p:blipFill>
        <p:spPr>
          <a:xfrm>
            <a:off x="927575" y="2277025"/>
            <a:ext cx="7288852" cy="2291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Supervised fine-tuning</a:t>
            </a:r>
            <a:endParaRPr/>
          </a:p>
        </p:txBody>
      </p:sp>
      <p:sp>
        <p:nvSpPr>
          <p:cNvPr id="145" name="Google Shape;145;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Task specific training</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Machine Translation</a:t>
            </a:r>
            <a:endParaRPr>
              <a:solidFill>
                <a:srgbClr val="000000"/>
              </a:solidFill>
            </a:endParaRPr>
          </a:p>
          <a:p>
            <a:pPr indent="-317500" lvl="1" marL="914400" rtl="0" algn="l">
              <a:spcBef>
                <a:spcPts val="0"/>
              </a:spcBef>
              <a:spcAft>
                <a:spcPts val="0"/>
              </a:spcAft>
              <a:buClr>
                <a:srgbClr val="000000"/>
              </a:buClr>
              <a:buSzPts val="1400"/>
              <a:buAutoNum type="alphaLcPeriod"/>
            </a:pPr>
            <a:r>
              <a:rPr b="1" lang="en">
                <a:solidFill>
                  <a:srgbClr val="000000"/>
                </a:solidFill>
              </a:rPr>
              <a:t>Sentiment Analysis</a:t>
            </a:r>
            <a:endParaRPr b="1">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146" name="Google Shape;146;p25"/>
          <p:cNvPicPr preferRelativeResize="0"/>
          <p:nvPr/>
        </p:nvPicPr>
        <p:blipFill>
          <a:blip r:embed="rId3">
            <a:alphaModFix/>
          </a:blip>
          <a:stretch>
            <a:fillRect/>
          </a:stretch>
        </p:blipFill>
        <p:spPr>
          <a:xfrm>
            <a:off x="841425" y="2571750"/>
            <a:ext cx="7869450" cy="1410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225800"/>
            <a:ext cx="84099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Results: Translation task</a:t>
            </a:r>
            <a:endParaRPr sz="3200"/>
          </a:p>
        </p:txBody>
      </p:sp>
      <p:sp>
        <p:nvSpPr>
          <p:cNvPr id="152" name="Google Shape;152;p26"/>
          <p:cNvSpPr txBox="1"/>
          <p:nvPr>
            <p:ph idx="1" type="body"/>
          </p:nvPr>
        </p:nvSpPr>
        <p:spPr>
          <a:xfrm>
            <a:off x="311700" y="1389600"/>
            <a:ext cx="3657300" cy="3179400"/>
          </a:xfrm>
          <a:prstGeom prst="rect">
            <a:avLst/>
          </a:prstGeom>
        </p:spPr>
        <p:txBody>
          <a:bodyPr anchorCtr="0" anchor="t" bIns="91425" lIns="91425" spcFirstLastPara="1" rIns="91425" wrap="square" tIns="91425">
            <a:noAutofit/>
          </a:bodyPr>
          <a:lstStyle/>
          <a:p>
            <a:pPr indent="-323056" lvl="0" marL="457200" rtl="0" algn="l">
              <a:lnSpc>
                <a:spcPct val="140000"/>
              </a:lnSpc>
              <a:spcBef>
                <a:spcPts val="0"/>
              </a:spcBef>
              <a:spcAft>
                <a:spcPts val="0"/>
              </a:spcAft>
              <a:buClr>
                <a:srgbClr val="000000"/>
              </a:buClr>
              <a:buSzPts val="1488"/>
              <a:buChar char="●"/>
            </a:pPr>
            <a:r>
              <a:rPr lang="en" sz="1487">
                <a:solidFill>
                  <a:srgbClr val="000000"/>
                </a:solidFill>
              </a:rPr>
              <a:t>The evaluation metric used was the BLEU scores of the output.</a:t>
            </a:r>
            <a:endParaRPr sz="1487">
              <a:solidFill>
                <a:srgbClr val="000000"/>
              </a:solidFill>
            </a:endParaRPr>
          </a:p>
          <a:p>
            <a:pPr indent="-323056" lvl="0" marL="457200" rtl="0" algn="l">
              <a:lnSpc>
                <a:spcPct val="140000"/>
              </a:lnSpc>
              <a:spcBef>
                <a:spcPts val="0"/>
              </a:spcBef>
              <a:spcAft>
                <a:spcPts val="0"/>
              </a:spcAft>
              <a:buClr>
                <a:srgbClr val="000000"/>
              </a:buClr>
              <a:buSzPts val="1488"/>
              <a:buChar char="●"/>
            </a:pPr>
            <a:r>
              <a:rPr lang="en" sz="1487">
                <a:solidFill>
                  <a:srgbClr val="000000"/>
                </a:solidFill>
              </a:rPr>
              <a:t>The highest BLEU scores were consistently achieved when prompting with the multi-script input of Hindi and Romanized Hindi.</a:t>
            </a:r>
            <a:endParaRPr sz="1487">
              <a:solidFill>
                <a:srgbClr val="000000"/>
              </a:solidFill>
            </a:endParaRPr>
          </a:p>
          <a:p>
            <a:pPr indent="-323056" lvl="0" marL="457200" rtl="0" algn="l">
              <a:lnSpc>
                <a:spcPct val="140000"/>
              </a:lnSpc>
              <a:spcBef>
                <a:spcPts val="0"/>
              </a:spcBef>
              <a:spcAft>
                <a:spcPts val="0"/>
              </a:spcAft>
              <a:buClr>
                <a:srgbClr val="000000"/>
              </a:buClr>
              <a:buSzPts val="1488"/>
              <a:buChar char="●"/>
            </a:pPr>
            <a:r>
              <a:rPr lang="en" sz="1487">
                <a:solidFill>
                  <a:srgbClr val="000000"/>
                </a:solidFill>
              </a:rPr>
              <a:t>The overall highest </a:t>
            </a:r>
            <a:r>
              <a:rPr lang="en" sz="1487">
                <a:solidFill>
                  <a:srgbClr val="000000"/>
                </a:solidFill>
              </a:rPr>
              <a:t>BLEU score was achieved when the LLM was continually pretrained with the with the multi-script dataset.</a:t>
            </a:r>
            <a:endParaRPr sz="1487">
              <a:solidFill>
                <a:srgbClr val="000000"/>
              </a:solidFill>
            </a:endParaRPr>
          </a:p>
        </p:txBody>
      </p:sp>
      <p:pic>
        <p:nvPicPr>
          <p:cNvPr id="153" name="Google Shape;153;p26"/>
          <p:cNvPicPr preferRelativeResize="0"/>
          <p:nvPr/>
        </p:nvPicPr>
        <p:blipFill>
          <a:blip r:embed="rId3">
            <a:alphaModFix/>
          </a:blip>
          <a:stretch>
            <a:fillRect/>
          </a:stretch>
        </p:blipFill>
        <p:spPr>
          <a:xfrm>
            <a:off x="4167350" y="1150063"/>
            <a:ext cx="4463619" cy="37237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225800"/>
            <a:ext cx="81570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Results: Efficiency Gains with Romanized Prompting</a:t>
            </a:r>
            <a:endParaRPr sz="3200"/>
          </a:p>
        </p:txBody>
      </p:sp>
      <p:sp>
        <p:nvSpPr>
          <p:cNvPr id="159" name="Google Shape;159;p27"/>
          <p:cNvSpPr txBox="1"/>
          <p:nvPr>
            <p:ph idx="1" type="body"/>
          </p:nvPr>
        </p:nvSpPr>
        <p:spPr>
          <a:xfrm>
            <a:off x="311700" y="1389600"/>
            <a:ext cx="5290800" cy="3179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Char char="●"/>
            </a:pPr>
            <a:r>
              <a:rPr lang="en" sz="1600">
                <a:solidFill>
                  <a:srgbClr val="000000"/>
                </a:solidFill>
              </a:rPr>
              <a:t>Romanized prompting resulted in an improvement in the efficiency of the LLM model.</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The fertility of the romanized text is 2x times lower than the native text</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The sequence length for native script text is nearly twice that of the romanized text</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Processing romanized text is significantly more efficient than native text at the time of inference</a:t>
            </a:r>
            <a:endParaRPr sz="1600">
              <a:solidFill>
                <a:srgbClr val="000000"/>
              </a:solidFill>
            </a:endParaRPr>
          </a:p>
          <a:p>
            <a:pPr indent="0" lvl="0" marL="457200" rtl="0" algn="l">
              <a:spcBef>
                <a:spcPts val="1200"/>
              </a:spcBef>
              <a:spcAft>
                <a:spcPts val="1200"/>
              </a:spcAft>
              <a:buNone/>
            </a:pPr>
            <a:r>
              <a:t/>
            </a:r>
            <a:endParaRPr sz="1600">
              <a:solidFill>
                <a:srgbClr val="000000"/>
              </a:solidFill>
            </a:endParaRPr>
          </a:p>
        </p:txBody>
      </p:sp>
      <p:pic>
        <p:nvPicPr>
          <p:cNvPr id="160" name="Google Shape;160;p27"/>
          <p:cNvPicPr preferRelativeResize="0"/>
          <p:nvPr/>
        </p:nvPicPr>
        <p:blipFill>
          <a:blip r:embed="rId3">
            <a:alphaModFix/>
          </a:blip>
          <a:stretch>
            <a:fillRect/>
          </a:stretch>
        </p:blipFill>
        <p:spPr>
          <a:xfrm>
            <a:off x="5482200" y="1734650"/>
            <a:ext cx="3491052" cy="69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225800"/>
            <a:ext cx="8349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44"/>
              <a:t>Results: Sentiment Analysis</a:t>
            </a:r>
            <a:endParaRPr sz="3244"/>
          </a:p>
        </p:txBody>
      </p:sp>
      <p:sp>
        <p:nvSpPr>
          <p:cNvPr id="166" name="Google Shape;166;p28"/>
          <p:cNvSpPr txBox="1"/>
          <p:nvPr>
            <p:ph idx="1" type="body"/>
          </p:nvPr>
        </p:nvSpPr>
        <p:spPr>
          <a:xfrm>
            <a:off x="311700" y="1389600"/>
            <a:ext cx="3657300" cy="3179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000000"/>
              </a:buClr>
              <a:buSzPts val="1700"/>
              <a:buChar char="●"/>
            </a:pPr>
            <a:r>
              <a:rPr lang="en" sz="1700">
                <a:solidFill>
                  <a:srgbClr val="000000"/>
                </a:solidFill>
              </a:rPr>
              <a:t>The table contains accuracies for sentiment analysis of Hindi (H) data to get sentiments (S)</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Once again, the highest accuracy was achieved w</a:t>
            </a:r>
            <a:r>
              <a:rPr lang="en" sz="1700">
                <a:solidFill>
                  <a:srgbClr val="000000"/>
                </a:solidFill>
              </a:rPr>
              <a:t>hen the LLM was continually pretrained with the multi-script (H+RH+E) dataset.</a:t>
            </a:r>
            <a:endParaRPr sz="1700">
              <a:solidFill>
                <a:srgbClr val="000000"/>
              </a:solidFill>
            </a:endParaRPr>
          </a:p>
        </p:txBody>
      </p:sp>
      <p:pic>
        <p:nvPicPr>
          <p:cNvPr id="167" name="Google Shape;167;p28"/>
          <p:cNvPicPr preferRelativeResize="0"/>
          <p:nvPr/>
        </p:nvPicPr>
        <p:blipFill>
          <a:blip r:embed="rId3">
            <a:alphaModFix/>
          </a:blip>
          <a:stretch>
            <a:fillRect/>
          </a:stretch>
        </p:blipFill>
        <p:spPr>
          <a:xfrm>
            <a:off x="4121400" y="1133900"/>
            <a:ext cx="4870201" cy="263948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idx="1" type="body"/>
          </p:nvPr>
        </p:nvSpPr>
        <p:spPr>
          <a:xfrm>
            <a:off x="311700" y="920400"/>
            <a:ext cx="3999900" cy="33027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000000"/>
              </a:buClr>
              <a:buSzPts val="1500"/>
              <a:buChar char="●"/>
            </a:pPr>
            <a:r>
              <a:rPr lang="en" sz="1500">
                <a:solidFill>
                  <a:srgbClr val="000000"/>
                </a:solidFill>
              </a:rPr>
              <a:t>Authors propose romanization of non-English, non-Latin script languages for LLMs.</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Romanization enhances performance of LLMs trained on English.</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Experiments include few-shot prompting, supervised fine-tuning on tasks like machine translation.</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Results indicate significant improvement in efficiency of inferences for these languages.</a:t>
            </a:r>
            <a:endParaRPr sz="1500">
              <a:solidFill>
                <a:srgbClr val="000000"/>
              </a:solidFill>
            </a:endParaRPr>
          </a:p>
        </p:txBody>
      </p:sp>
      <p:sp>
        <p:nvSpPr>
          <p:cNvPr id="173" name="Google Shape;173;p29"/>
          <p:cNvSpPr txBox="1"/>
          <p:nvPr>
            <p:ph idx="2" type="body"/>
          </p:nvPr>
        </p:nvSpPr>
        <p:spPr>
          <a:xfrm>
            <a:off x="4832400" y="920400"/>
            <a:ext cx="3999900" cy="3302700"/>
          </a:xfrm>
          <a:prstGeom prst="rect">
            <a:avLst/>
          </a:prstGeom>
        </p:spPr>
        <p:txBody>
          <a:bodyPr anchorCtr="0" anchor="t" bIns="91425" lIns="91425" spcFirstLastPara="1" rIns="91425" wrap="square" tIns="91425">
            <a:normAutofit lnSpcReduction="10000"/>
          </a:bodyPr>
          <a:lstStyle/>
          <a:p>
            <a:pPr indent="-330200" lvl="0" marL="457200" rtl="0" algn="l">
              <a:lnSpc>
                <a:spcPct val="150000"/>
              </a:lnSpc>
              <a:spcBef>
                <a:spcPts val="0"/>
              </a:spcBef>
              <a:spcAft>
                <a:spcPts val="0"/>
              </a:spcAft>
              <a:buClr>
                <a:srgbClr val="000000"/>
              </a:buClr>
              <a:buSzPts val="1600"/>
              <a:buChar char="●"/>
            </a:pPr>
            <a:r>
              <a:rPr lang="en" sz="1600">
                <a:solidFill>
                  <a:srgbClr val="000000"/>
                </a:solidFill>
              </a:rPr>
              <a:t>Expand experiments to include more languages and diverse NLP tasks, especially generation tasks.</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Focus on training models with larger text corpora spanning multiple languages.</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Emphasize cross-lingual transfer and cross-task transfer to broaden the impact of the research.</a:t>
            </a:r>
            <a:endParaRPr sz="1600">
              <a:solidFill>
                <a:srgbClr val="000000"/>
              </a:solidFill>
            </a:endParaRPr>
          </a:p>
        </p:txBody>
      </p:sp>
      <p:graphicFrame>
        <p:nvGraphicFramePr>
          <p:cNvPr id="174" name="Google Shape;174;p29"/>
          <p:cNvGraphicFramePr/>
          <p:nvPr/>
        </p:nvGraphicFramePr>
        <p:xfrm>
          <a:off x="780025" y="142850"/>
          <a:ext cx="3000000" cy="3000000"/>
        </p:xfrm>
        <a:graphic>
          <a:graphicData uri="http://schemas.openxmlformats.org/drawingml/2006/table">
            <a:tbl>
              <a:tblPr>
                <a:noFill/>
                <a:tableStyleId>{45857ACB-131C-4231-B308-944FB126BBB2}</a:tableStyleId>
              </a:tblPr>
              <a:tblGrid>
                <a:gridCol w="3619500"/>
                <a:gridCol w="3619500"/>
              </a:tblGrid>
              <a:tr h="381000">
                <a:tc>
                  <a:txBody>
                    <a:bodyPr/>
                    <a:lstStyle/>
                    <a:p>
                      <a:pPr indent="0" lvl="0" marL="0" rtl="0" algn="l">
                        <a:spcBef>
                          <a:spcPts val="0"/>
                        </a:spcBef>
                        <a:spcAft>
                          <a:spcPts val="0"/>
                        </a:spcAft>
                        <a:buNone/>
                      </a:pPr>
                      <a:r>
                        <a:rPr b="1" lang="en" sz="3200">
                          <a:solidFill>
                            <a:schemeClr val="accent1"/>
                          </a:solidFill>
                          <a:latin typeface="PT Sans Narrow"/>
                          <a:ea typeface="PT Sans Narrow"/>
                          <a:cs typeface="PT Sans Narrow"/>
                          <a:sym typeface="PT Sans Narrow"/>
                        </a:rPr>
                        <a:t>Conclusion </a:t>
                      </a:r>
                      <a:endParaRPr sz="3200">
                        <a:latin typeface="PT Sans Narrow"/>
                        <a:ea typeface="PT Sans Narrow"/>
                        <a:cs typeface="PT Sans Narrow"/>
                        <a:sym typeface="PT Sans Narro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b="1" lang="en" sz="3200">
                          <a:solidFill>
                            <a:schemeClr val="accent1"/>
                          </a:solidFill>
                          <a:latin typeface="PT Sans Narrow"/>
                          <a:ea typeface="PT Sans Narrow"/>
                          <a:cs typeface="PT Sans Narrow"/>
                          <a:sym typeface="PT Sans Narrow"/>
                        </a:rPr>
                        <a:t>Future Work</a:t>
                      </a:r>
                      <a:endParaRPr sz="3200">
                        <a:latin typeface="PT Sans Narrow"/>
                        <a:ea typeface="PT Sans Narrow"/>
                        <a:cs typeface="PT Sans Narrow"/>
                        <a:sym typeface="PT Sans Narro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Motivation</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Clr>
                <a:srgbClr val="000000"/>
              </a:buClr>
              <a:buSzPts val="1800"/>
              <a:buFont typeface="Helvetica Neue"/>
              <a:buChar char="●"/>
            </a:pPr>
            <a:r>
              <a:rPr lang="en">
                <a:solidFill>
                  <a:srgbClr val="000000"/>
                </a:solidFill>
                <a:latin typeface="Helvetica Neue"/>
                <a:ea typeface="Helvetica Neue"/>
                <a:cs typeface="Helvetica Neue"/>
                <a:sym typeface="Helvetica Neue"/>
              </a:rPr>
              <a:t>LLMs often struggle with non-English languages due to limited training data and lack of resources.</a:t>
            </a:r>
            <a:br>
              <a:rPr lang="en">
                <a:solidFill>
                  <a:srgbClr val="000000"/>
                </a:solidFill>
                <a:latin typeface="Helvetica Neue"/>
                <a:ea typeface="Helvetica Neue"/>
                <a:cs typeface="Helvetica Neue"/>
                <a:sym typeface="Helvetica Neue"/>
              </a:rPr>
            </a:br>
            <a:endParaRPr>
              <a:solidFill>
                <a:srgbClr val="000000"/>
              </a:solidFill>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Font typeface="Helvetica Neue"/>
              <a:buChar char="●"/>
            </a:pPr>
            <a:r>
              <a:rPr lang="en">
                <a:solidFill>
                  <a:srgbClr val="000000"/>
                </a:solidFill>
                <a:latin typeface="Helvetica Neue"/>
                <a:ea typeface="Helvetica Neue"/>
                <a:cs typeface="Helvetica Neue"/>
                <a:sym typeface="Helvetica Neue"/>
              </a:rPr>
              <a:t>How can we efficiently extend LLMs to handle non-English languages without requiring massive amounts of non-English training data?</a:t>
            </a:r>
            <a:br>
              <a:rPr lang="en">
                <a:solidFill>
                  <a:srgbClr val="000000"/>
                </a:solidFill>
                <a:latin typeface="Helvetica Neue"/>
                <a:ea typeface="Helvetica Neue"/>
                <a:cs typeface="Helvetica Neue"/>
                <a:sym typeface="Helvetica Neue"/>
              </a:rPr>
            </a:br>
            <a:endParaRPr>
              <a:solidFill>
                <a:srgbClr val="000000"/>
              </a:solidFill>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Font typeface="Helvetica Neue"/>
              <a:buChar char="●"/>
            </a:pPr>
            <a:r>
              <a:rPr lang="en">
                <a:solidFill>
                  <a:srgbClr val="000000"/>
                </a:solidFill>
                <a:latin typeface="Helvetica Neue"/>
                <a:ea typeface="Helvetica Neue"/>
                <a:cs typeface="Helvetica Neue"/>
                <a:sym typeface="Helvetica Neue"/>
              </a:rPr>
              <a:t>Can we leverage existing resources and knowledge to improve LLM performance on diverse languages?</a:t>
            </a:r>
            <a:endParaRPr>
              <a:solidFill>
                <a:srgbClr val="000000"/>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Problem </a:t>
            </a:r>
            <a:r>
              <a:rPr lang="en"/>
              <a:t>Description</a:t>
            </a:r>
            <a:endParaRPr/>
          </a:p>
        </p:txBody>
      </p:sp>
      <p:sp>
        <p:nvSpPr>
          <p:cNvPr id="81" name="Google Shape;81;p15"/>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Processing and understanding non latin scripts is challenging given different </a:t>
            </a:r>
            <a:r>
              <a:rPr lang="en" sz="1600">
                <a:solidFill>
                  <a:srgbClr val="000000"/>
                </a:solidFill>
                <a:latin typeface="Helvetica Neue"/>
                <a:ea typeface="Helvetica Neue"/>
                <a:cs typeface="Helvetica Neue"/>
                <a:sym typeface="Helvetica Neue"/>
              </a:rPr>
              <a:t>character</a:t>
            </a:r>
            <a:r>
              <a:rPr lang="en" sz="1600">
                <a:solidFill>
                  <a:srgbClr val="000000"/>
                </a:solidFill>
                <a:latin typeface="Helvetica Neue"/>
                <a:ea typeface="Helvetica Neue"/>
                <a:cs typeface="Helvetica Neue"/>
                <a:sym typeface="Helvetica Neue"/>
              </a:rPr>
              <a:t> sets, and </a:t>
            </a:r>
            <a:r>
              <a:rPr lang="en" sz="1600">
                <a:solidFill>
                  <a:srgbClr val="000000"/>
                </a:solidFill>
                <a:latin typeface="Helvetica Neue"/>
                <a:ea typeface="Helvetica Neue"/>
                <a:cs typeface="Helvetica Neue"/>
                <a:sym typeface="Helvetica Neue"/>
              </a:rPr>
              <a:t>grammatical</a:t>
            </a:r>
            <a:r>
              <a:rPr lang="en" sz="1600">
                <a:solidFill>
                  <a:srgbClr val="000000"/>
                </a:solidFill>
                <a:latin typeface="Helvetica Neue"/>
                <a:ea typeface="Helvetica Neue"/>
                <a:cs typeface="Helvetica Neue"/>
                <a:sym typeface="Helvetica Neue"/>
              </a:rPr>
              <a:t> structures. </a:t>
            </a:r>
            <a:br>
              <a:rPr lang="en" sz="1600">
                <a:solidFill>
                  <a:srgbClr val="000000"/>
                </a:solidFill>
                <a:latin typeface="Helvetica Neue"/>
                <a:ea typeface="Helvetica Neue"/>
                <a:cs typeface="Helvetica Neue"/>
                <a:sym typeface="Helvetica Neue"/>
              </a:rPr>
            </a:br>
            <a:endParaRPr sz="1600">
              <a:solidFill>
                <a:srgbClr val="000000"/>
              </a:solidFill>
              <a:latin typeface="Helvetica Neue"/>
              <a:ea typeface="Helvetica Neue"/>
              <a:cs typeface="Helvetica Neue"/>
              <a:sym typeface="Helvetica Neue"/>
            </a:endParaRPr>
          </a:p>
          <a:p>
            <a:pPr indent="-330200" lvl="0" marL="457200" rtl="0" algn="l">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Tokenization of text in the languages exhibits high fertility (average number of words a tokenizer splits a word into) and byte-level representation. Hence, these LLMs perform poorly on most of these languages, and the inefficient tokenization also leads to high inference latency. </a:t>
            </a:r>
            <a:br>
              <a:rPr lang="en" sz="1600">
                <a:solidFill>
                  <a:srgbClr val="000000"/>
                </a:solidFill>
                <a:latin typeface="Helvetica Neue"/>
                <a:ea typeface="Helvetica Neue"/>
                <a:cs typeface="Helvetica Neue"/>
                <a:sym typeface="Helvetica Neue"/>
              </a:rPr>
            </a:br>
            <a:endParaRPr sz="1600">
              <a:solidFill>
                <a:srgbClr val="000000"/>
              </a:solidFill>
              <a:latin typeface="Helvetica Neue"/>
              <a:ea typeface="Helvetica Neue"/>
              <a:cs typeface="Helvetica Neue"/>
              <a:sym typeface="Helvetica Neue"/>
            </a:endParaRPr>
          </a:p>
          <a:p>
            <a:pPr indent="-330200" lvl="0" marL="457200" rtl="0" algn="l">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Romanization is widely used for informal communication and has shared tokens with English, suggesting potential for cross-lingual alignment.</a:t>
            </a:r>
            <a:br>
              <a:rPr lang="en" sz="1600">
                <a:solidFill>
                  <a:srgbClr val="000000"/>
                </a:solidFill>
                <a:latin typeface="Helvetica Neue"/>
                <a:ea typeface="Helvetica Neue"/>
                <a:cs typeface="Helvetica Neue"/>
                <a:sym typeface="Helvetica Neue"/>
              </a:rPr>
            </a:br>
            <a:endParaRPr sz="1600">
              <a:solidFill>
                <a:srgbClr val="000000"/>
              </a:solidFill>
              <a:latin typeface="Helvetica Neue"/>
              <a:ea typeface="Helvetica Neue"/>
              <a:cs typeface="Helvetica Neue"/>
              <a:sym typeface="Helvetica Neue"/>
            </a:endParaRPr>
          </a:p>
          <a:p>
            <a:pPr indent="-330200" lvl="0" marL="457200" rtl="0" algn="l">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The authors perform sentiment analysis in Hindi, and Hindi to English machine translation in this paper.</a:t>
            </a:r>
            <a:endParaRPr sz="1600">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Romanization Scheme</a:t>
            </a:r>
            <a:endParaRPr/>
          </a:p>
        </p:txBody>
      </p:sp>
      <p:sp>
        <p:nvSpPr>
          <p:cNvPr id="87" name="Google Shape;87;p16"/>
          <p:cNvSpPr txBox="1"/>
          <p:nvPr>
            <p:ph idx="1" type="body"/>
          </p:nvPr>
        </p:nvSpPr>
        <p:spPr>
          <a:xfrm>
            <a:off x="311700" y="1266325"/>
            <a:ext cx="8520600" cy="2897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 sz="1517">
                <a:solidFill>
                  <a:srgbClr val="000000"/>
                </a:solidFill>
                <a:latin typeface="Arial"/>
                <a:ea typeface="Arial"/>
                <a:cs typeface="Arial"/>
                <a:sym typeface="Arial"/>
              </a:rPr>
              <a:t>The </a:t>
            </a:r>
            <a:r>
              <a:rPr lang="en" sz="1517">
                <a:solidFill>
                  <a:srgbClr val="000000"/>
                </a:solidFill>
                <a:latin typeface="Arial"/>
                <a:ea typeface="Arial"/>
                <a:cs typeface="Arial"/>
                <a:sym typeface="Arial"/>
              </a:rPr>
              <a:t>authors</a:t>
            </a:r>
            <a:r>
              <a:rPr lang="en" sz="1517">
                <a:solidFill>
                  <a:srgbClr val="000000"/>
                </a:solidFill>
                <a:latin typeface="Arial"/>
                <a:ea typeface="Arial"/>
                <a:cs typeface="Arial"/>
                <a:sym typeface="Arial"/>
              </a:rPr>
              <a:t> evaluated 2 schemes - </a:t>
            </a:r>
            <a:endParaRPr sz="1517">
              <a:solidFill>
                <a:srgbClr val="000000"/>
              </a:solidFill>
              <a:latin typeface="Arial"/>
              <a:ea typeface="Arial"/>
              <a:cs typeface="Arial"/>
              <a:sym typeface="Arial"/>
            </a:endParaRPr>
          </a:p>
          <a:p>
            <a:pPr indent="-324961" lvl="0" marL="457200" rtl="0" algn="l">
              <a:lnSpc>
                <a:spcPct val="105000"/>
              </a:lnSpc>
              <a:spcBef>
                <a:spcPts val="1000"/>
              </a:spcBef>
              <a:spcAft>
                <a:spcPts val="0"/>
              </a:spcAft>
              <a:buClr>
                <a:srgbClr val="000000"/>
              </a:buClr>
              <a:buSzPts val="1518"/>
              <a:buFont typeface="Arial"/>
              <a:buChar char="●"/>
            </a:pPr>
            <a:r>
              <a:rPr b="1" lang="en" sz="1517">
                <a:solidFill>
                  <a:srgbClr val="000000"/>
                </a:solidFill>
                <a:latin typeface="Arial"/>
                <a:ea typeface="Arial"/>
                <a:cs typeface="Arial"/>
                <a:sym typeface="Arial"/>
              </a:rPr>
              <a:t>the extended ITRANS scheme</a:t>
            </a:r>
            <a:r>
              <a:rPr lang="en" sz="1517">
                <a:solidFill>
                  <a:srgbClr val="000000"/>
                </a:solidFill>
                <a:latin typeface="Arial"/>
                <a:ea typeface="Arial"/>
                <a:cs typeface="Arial"/>
                <a:sym typeface="Arial"/>
              </a:rPr>
              <a:t>  </a:t>
            </a:r>
            <a:endParaRPr sz="1517">
              <a:solidFill>
                <a:srgbClr val="000000"/>
              </a:solidFill>
              <a:latin typeface="Arial"/>
              <a:ea typeface="Arial"/>
              <a:cs typeface="Arial"/>
              <a:sym typeface="Arial"/>
            </a:endParaRPr>
          </a:p>
          <a:p>
            <a:pPr indent="-319087" lvl="1" marL="914400" rtl="0" algn="l">
              <a:lnSpc>
                <a:spcPct val="105000"/>
              </a:lnSpc>
              <a:spcBef>
                <a:spcPts val="0"/>
              </a:spcBef>
              <a:spcAft>
                <a:spcPts val="0"/>
              </a:spcAft>
              <a:buClr>
                <a:srgbClr val="000000"/>
              </a:buClr>
              <a:buSzPts val="1425"/>
              <a:buFont typeface="Arial"/>
              <a:buChar char="○"/>
            </a:pPr>
            <a:r>
              <a:rPr lang="en" sz="1425">
                <a:solidFill>
                  <a:srgbClr val="000000"/>
                </a:solidFill>
                <a:latin typeface="Arial"/>
                <a:ea typeface="Arial"/>
                <a:cs typeface="Arial"/>
                <a:sym typeface="Arial"/>
              </a:rPr>
              <a:t>defines a fixed, reversible mapping between Devanagari and Roman characters </a:t>
            </a:r>
            <a:endParaRPr sz="1425">
              <a:solidFill>
                <a:srgbClr val="000000"/>
              </a:solidFill>
              <a:latin typeface="Arial"/>
              <a:ea typeface="Arial"/>
              <a:cs typeface="Arial"/>
              <a:sym typeface="Arial"/>
            </a:endParaRPr>
          </a:p>
          <a:p>
            <a:pPr indent="-324961" lvl="0" marL="457200" rtl="0" algn="l">
              <a:lnSpc>
                <a:spcPct val="105000"/>
              </a:lnSpc>
              <a:spcBef>
                <a:spcPts val="1000"/>
              </a:spcBef>
              <a:spcAft>
                <a:spcPts val="0"/>
              </a:spcAft>
              <a:buClr>
                <a:srgbClr val="000000"/>
              </a:buClr>
              <a:buSzPts val="1518"/>
              <a:buFont typeface="Arial"/>
              <a:buChar char="●"/>
            </a:pPr>
            <a:r>
              <a:rPr b="1" lang="en" sz="1517">
                <a:solidFill>
                  <a:srgbClr val="000000"/>
                </a:solidFill>
                <a:latin typeface="Arial"/>
                <a:ea typeface="Arial"/>
                <a:cs typeface="Arial"/>
                <a:sym typeface="Arial"/>
              </a:rPr>
              <a:t>the IndicXlit scheme</a:t>
            </a:r>
            <a:r>
              <a:rPr lang="en" sz="1517">
                <a:solidFill>
                  <a:srgbClr val="000000"/>
                </a:solidFill>
                <a:latin typeface="Arial"/>
                <a:ea typeface="Arial"/>
                <a:cs typeface="Arial"/>
                <a:sym typeface="Arial"/>
              </a:rPr>
              <a:t> </a:t>
            </a:r>
            <a:endParaRPr sz="1517">
              <a:solidFill>
                <a:srgbClr val="000000"/>
              </a:solidFill>
              <a:latin typeface="Arial"/>
              <a:ea typeface="Arial"/>
              <a:cs typeface="Arial"/>
              <a:sym typeface="Arial"/>
            </a:endParaRPr>
          </a:p>
          <a:p>
            <a:pPr indent="-319087" lvl="1" marL="914400" rtl="0" algn="l">
              <a:lnSpc>
                <a:spcPct val="105000"/>
              </a:lnSpc>
              <a:spcBef>
                <a:spcPts val="0"/>
              </a:spcBef>
              <a:spcAft>
                <a:spcPts val="0"/>
              </a:spcAft>
              <a:buClr>
                <a:srgbClr val="000000"/>
              </a:buClr>
              <a:buSzPts val="1425"/>
              <a:buFont typeface="Arial"/>
              <a:buChar char="○"/>
            </a:pPr>
            <a:r>
              <a:rPr lang="en" sz="1425">
                <a:solidFill>
                  <a:srgbClr val="000000"/>
                </a:solidFill>
                <a:latin typeface="Arial"/>
                <a:ea typeface="Arial"/>
                <a:cs typeface="Arial"/>
                <a:sym typeface="Arial"/>
              </a:rPr>
              <a:t>generates romanizations as commonly used by Hindi speakers in informal contexts, learned from parallel transliteration corpora.</a:t>
            </a:r>
            <a:endParaRPr sz="1425">
              <a:solidFill>
                <a:srgbClr val="000000"/>
              </a:solidFill>
              <a:latin typeface="Arial"/>
              <a:ea typeface="Arial"/>
              <a:cs typeface="Arial"/>
              <a:sym typeface="Arial"/>
            </a:endParaRPr>
          </a:p>
          <a:p>
            <a:pPr indent="-324961" lvl="0" marL="457200" rtl="0" algn="l">
              <a:lnSpc>
                <a:spcPct val="105000"/>
              </a:lnSpc>
              <a:spcBef>
                <a:spcPts val="1000"/>
              </a:spcBef>
              <a:spcAft>
                <a:spcPts val="0"/>
              </a:spcAft>
              <a:buClr>
                <a:srgbClr val="000000"/>
              </a:buClr>
              <a:buSzPts val="1518"/>
              <a:buFont typeface="Arial"/>
              <a:buChar char="●"/>
            </a:pPr>
            <a:r>
              <a:rPr lang="en" sz="1517">
                <a:solidFill>
                  <a:srgbClr val="000000"/>
                </a:solidFill>
                <a:latin typeface="Arial"/>
                <a:ea typeface="Arial"/>
                <a:cs typeface="Arial"/>
                <a:sym typeface="Arial"/>
              </a:rPr>
              <a:t>IndicXlit</a:t>
            </a:r>
            <a:r>
              <a:rPr lang="en" sz="1517">
                <a:solidFill>
                  <a:srgbClr val="000000"/>
                </a:solidFill>
                <a:latin typeface="Arial"/>
                <a:ea typeface="Arial"/>
                <a:cs typeface="Arial"/>
                <a:sym typeface="Arial"/>
              </a:rPr>
              <a:t> performs better than the ITRANS scheme in romanized Hindi to English translation. </a:t>
            </a:r>
            <a:endParaRPr sz="1517">
              <a:solidFill>
                <a:srgbClr val="000000"/>
              </a:solidFill>
              <a:latin typeface="Arial"/>
              <a:ea typeface="Arial"/>
              <a:cs typeface="Arial"/>
              <a:sym typeface="Arial"/>
            </a:endParaRPr>
          </a:p>
          <a:p>
            <a:pPr indent="-324961" lvl="0" marL="457200" rtl="0" algn="l">
              <a:lnSpc>
                <a:spcPct val="105000"/>
              </a:lnSpc>
              <a:spcBef>
                <a:spcPts val="1000"/>
              </a:spcBef>
              <a:spcAft>
                <a:spcPts val="1000"/>
              </a:spcAft>
              <a:buClr>
                <a:srgbClr val="000000"/>
              </a:buClr>
              <a:buSzPts val="1518"/>
              <a:buFont typeface="Arial"/>
              <a:buChar char="●"/>
            </a:pPr>
            <a:r>
              <a:rPr lang="en" sz="1517">
                <a:solidFill>
                  <a:srgbClr val="000000"/>
                </a:solidFill>
                <a:latin typeface="Arial"/>
                <a:ea typeface="Arial"/>
                <a:cs typeface="Arial"/>
                <a:sym typeface="Arial"/>
              </a:rPr>
              <a:t>The authors believe that more experimentation can be done here to determine if ITRANS performs better with more pre-training.</a:t>
            </a:r>
            <a:endParaRPr sz="216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Datasets</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sz="1500">
                <a:solidFill>
                  <a:srgbClr val="000000"/>
                </a:solidFill>
              </a:rPr>
              <a:t>The authors </a:t>
            </a:r>
            <a:r>
              <a:rPr lang="en" sz="1500">
                <a:solidFill>
                  <a:srgbClr val="000000"/>
                </a:solidFill>
              </a:rPr>
              <a:t>utilized a multi-step approach involving various datasets:</a:t>
            </a:r>
            <a:endParaRPr sz="1500">
              <a:solidFill>
                <a:srgbClr val="000000"/>
              </a:solidFill>
            </a:endParaRPr>
          </a:p>
          <a:p>
            <a:pPr indent="-323850" lvl="0" marL="457200" rtl="0" algn="l">
              <a:lnSpc>
                <a:spcPct val="80000"/>
              </a:lnSpc>
              <a:spcBef>
                <a:spcPts val="1200"/>
              </a:spcBef>
              <a:spcAft>
                <a:spcPts val="0"/>
              </a:spcAft>
              <a:buClr>
                <a:srgbClr val="000000"/>
              </a:buClr>
              <a:buSzPts val="1500"/>
              <a:buChar char="●"/>
            </a:pPr>
            <a:r>
              <a:rPr b="1" lang="en" sz="1500">
                <a:solidFill>
                  <a:srgbClr val="000000"/>
                </a:solidFill>
              </a:rPr>
              <a:t>Continual Pretraining</a:t>
            </a:r>
            <a:r>
              <a:rPr lang="en" sz="1500">
                <a:solidFill>
                  <a:srgbClr val="000000"/>
                </a:solidFill>
              </a:rPr>
              <a:t>: </a:t>
            </a:r>
            <a:endParaRPr sz="1500">
              <a:solidFill>
                <a:srgbClr val="000000"/>
              </a:solidFill>
            </a:endParaRPr>
          </a:p>
          <a:p>
            <a:pPr indent="-323850" lvl="1" marL="914400" rtl="0" algn="l">
              <a:lnSpc>
                <a:spcPct val="80000"/>
              </a:lnSpc>
              <a:spcBef>
                <a:spcPts val="1000"/>
              </a:spcBef>
              <a:spcAft>
                <a:spcPts val="0"/>
              </a:spcAft>
              <a:buClr>
                <a:srgbClr val="000000"/>
              </a:buClr>
              <a:buSzPts val="1500"/>
              <a:buChar char="○"/>
            </a:pPr>
            <a:r>
              <a:rPr lang="en" sz="1500">
                <a:solidFill>
                  <a:srgbClr val="000000"/>
                </a:solidFill>
              </a:rPr>
              <a:t>~100 million words of document-level data in Hindi through web crawling</a:t>
            </a:r>
            <a:endParaRPr sz="1500">
              <a:solidFill>
                <a:srgbClr val="000000"/>
              </a:solidFill>
            </a:endParaRPr>
          </a:p>
          <a:p>
            <a:pPr indent="-323850" lvl="1" marL="914400" rtl="0" algn="l">
              <a:lnSpc>
                <a:spcPct val="80000"/>
              </a:lnSpc>
              <a:spcBef>
                <a:spcPts val="1000"/>
              </a:spcBef>
              <a:spcAft>
                <a:spcPts val="0"/>
              </a:spcAft>
              <a:buClr>
                <a:srgbClr val="000000"/>
              </a:buClr>
              <a:buSzPts val="1500"/>
              <a:buChar char="○"/>
            </a:pPr>
            <a:r>
              <a:rPr lang="en" sz="1500">
                <a:solidFill>
                  <a:srgbClr val="000000"/>
                </a:solidFill>
              </a:rPr>
              <a:t>Romanization via</a:t>
            </a:r>
            <a:r>
              <a:rPr lang="en" sz="1500">
                <a:solidFill>
                  <a:srgbClr val="000000"/>
                </a:solidFill>
              </a:rPr>
              <a:t> the IndicXlit model</a:t>
            </a:r>
            <a:endParaRPr sz="1500">
              <a:solidFill>
                <a:srgbClr val="000000"/>
              </a:solidFill>
            </a:endParaRPr>
          </a:p>
          <a:p>
            <a:pPr indent="-323850" lvl="0" marL="457200" rtl="0" algn="l">
              <a:lnSpc>
                <a:spcPct val="80000"/>
              </a:lnSpc>
              <a:spcBef>
                <a:spcPts val="1000"/>
              </a:spcBef>
              <a:spcAft>
                <a:spcPts val="0"/>
              </a:spcAft>
              <a:buClr>
                <a:srgbClr val="000000"/>
              </a:buClr>
              <a:buSzPts val="1500"/>
              <a:buChar char="●"/>
            </a:pPr>
            <a:r>
              <a:rPr b="1" lang="en" sz="1500">
                <a:solidFill>
                  <a:srgbClr val="000000"/>
                </a:solidFill>
              </a:rPr>
              <a:t>Supervised </a:t>
            </a:r>
            <a:r>
              <a:rPr b="1" lang="en" sz="1500">
                <a:solidFill>
                  <a:srgbClr val="000000"/>
                </a:solidFill>
              </a:rPr>
              <a:t>Fine Tuning</a:t>
            </a:r>
            <a:r>
              <a:rPr lang="en" sz="1500">
                <a:solidFill>
                  <a:srgbClr val="000000"/>
                </a:solidFill>
              </a:rPr>
              <a:t>: </a:t>
            </a:r>
            <a:endParaRPr sz="1500">
              <a:solidFill>
                <a:srgbClr val="000000"/>
              </a:solidFill>
            </a:endParaRPr>
          </a:p>
          <a:p>
            <a:pPr indent="-323850" lvl="1" marL="914400" rtl="0" algn="l">
              <a:lnSpc>
                <a:spcPct val="80000"/>
              </a:lnSpc>
              <a:spcBef>
                <a:spcPts val="1000"/>
              </a:spcBef>
              <a:spcAft>
                <a:spcPts val="0"/>
              </a:spcAft>
              <a:buClr>
                <a:srgbClr val="000000"/>
              </a:buClr>
              <a:buSzPts val="1500"/>
              <a:buChar char="○"/>
            </a:pPr>
            <a:r>
              <a:rPr lang="en" sz="1500">
                <a:solidFill>
                  <a:srgbClr val="000000"/>
                </a:solidFill>
              </a:rPr>
              <a:t>40,000 </a:t>
            </a:r>
            <a:r>
              <a:rPr lang="en" sz="1500">
                <a:solidFill>
                  <a:srgbClr val="000000"/>
                </a:solidFill>
              </a:rPr>
              <a:t>Hindi-English pairs sourced from the BPCC-H-Wiki and BPCC-H-Daily seed data.</a:t>
            </a:r>
            <a:endParaRPr sz="1500">
              <a:solidFill>
                <a:srgbClr val="000000"/>
              </a:solidFill>
            </a:endParaRPr>
          </a:p>
          <a:p>
            <a:pPr indent="-323850" lvl="1" marL="914400" rtl="0" algn="l">
              <a:lnSpc>
                <a:spcPct val="80000"/>
              </a:lnSpc>
              <a:spcBef>
                <a:spcPts val="1000"/>
              </a:spcBef>
              <a:spcAft>
                <a:spcPts val="0"/>
              </a:spcAft>
              <a:buClr>
                <a:srgbClr val="000000"/>
              </a:buClr>
              <a:buSzPts val="1500"/>
              <a:buChar char="○"/>
            </a:pPr>
            <a:r>
              <a:rPr lang="en" sz="1500">
                <a:solidFill>
                  <a:srgbClr val="000000"/>
                </a:solidFill>
              </a:rPr>
              <a:t>67,300 instances of sentiment analysis data from</a:t>
            </a:r>
            <a:r>
              <a:rPr lang="en" sz="1500">
                <a:solidFill>
                  <a:srgbClr val="000000"/>
                </a:solidFill>
              </a:rPr>
              <a:t> the SST2 dataset.</a:t>
            </a:r>
            <a:endParaRPr sz="1500">
              <a:solidFill>
                <a:srgbClr val="000000"/>
              </a:solidFill>
            </a:endParaRPr>
          </a:p>
          <a:p>
            <a:pPr indent="-323850" lvl="0" marL="457200" rtl="0" algn="l">
              <a:lnSpc>
                <a:spcPct val="80000"/>
              </a:lnSpc>
              <a:spcBef>
                <a:spcPts val="1000"/>
              </a:spcBef>
              <a:spcAft>
                <a:spcPts val="0"/>
              </a:spcAft>
              <a:buClr>
                <a:srgbClr val="000000"/>
              </a:buClr>
              <a:buSzPts val="1500"/>
              <a:buChar char="●"/>
            </a:pPr>
            <a:r>
              <a:rPr b="1" lang="en" sz="1500">
                <a:solidFill>
                  <a:srgbClr val="000000"/>
                </a:solidFill>
              </a:rPr>
              <a:t>Evaluation Data</a:t>
            </a:r>
            <a:r>
              <a:rPr lang="en" sz="1500">
                <a:solidFill>
                  <a:srgbClr val="000000"/>
                </a:solidFill>
              </a:rPr>
              <a:t>: </a:t>
            </a:r>
            <a:endParaRPr sz="1500">
              <a:solidFill>
                <a:srgbClr val="000000"/>
              </a:solidFill>
            </a:endParaRPr>
          </a:p>
          <a:p>
            <a:pPr indent="-323850" lvl="1" marL="914400" rtl="0" algn="l">
              <a:lnSpc>
                <a:spcPct val="80000"/>
              </a:lnSpc>
              <a:spcBef>
                <a:spcPts val="1000"/>
              </a:spcBef>
              <a:spcAft>
                <a:spcPts val="0"/>
              </a:spcAft>
              <a:buClr>
                <a:srgbClr val="000000"/>
              </a:buClr>
              <a:buSzPts val="1500"/>
              <a:buChar char="○"/>
            </a:pPr>
            <a:r>
              <a:rPr lang="en" sz="1500">
                <a:solidFill>
                  <a:srgbClr val="000000"/>
                </a:solidFill>
              </a:rPr>
              <a:t>Machine translation - the FLORES-200 test set </a:t>
            </a:r>
            <a:endParaRPr sz="1500">
              <a:solidFill>
                <a:srgbClr val="000000"/>
              </a:solidFill>
            </a:endParaRPr>
          </a:p>
          <a:p>
            <a:pPr indent="-323850" lvl="1" marL="914400" rtl="0" algn="l">
              <a:lnSpc>
                <a:spcPct val="80000"/>
              </a:lnSpc>
              <a:spcBef>
                <a:spcPts val="1000"/>
              </a:spcBef>
              <a:spcAft>
                <a:spcPts val="1000"/>
              </a:spcAft>
              <a:buClr>
                <a:srgbClr val="000000"/>
              </a:buClr>
              <a:buSzPts val="1500"/>
              <a:buChar char="○"/>
            </a:pPr>
            <a:r>
              <a:rPr lang="en" sz="1500">
                <a:solidFill>
                  <a:srgbClr val="000000"/>
                </a:solidFill>
              </a:rPr>
              <a:t>Sentiment </a:t>
            </a:r>
            <a:r>
              <a:rPr lang="en" sz="1500">
                <a:solidFill>
                  <a:srgbClr val="000000"/>
                </a:solidFill>
              </a:rPr>
              <a:t>analysis</a:t>
            </a:r>
            <a:r>
              <a:rPr lang="en" sz="1500">
                <a:solidFill>
                  <a:srgbClr val="000000"/>
                </a:solidFill>
              </a:rPr>
              <a:t> - the </a:t>
            </a:r>
            <a:r>
              <a:rPr lang="en" sz="1500">
                <a:solidFill>
                  <a:srgbClr val="000000"/>
                </a:solidFill>
              </a:rPr>
              <a:t>IndicSentiment</a:t>
            </a:r>
            <a:r>
              <a:rPr lang="en" sz="1500">
                <a:solidFill>
                  <a:srgbClr val="000000"/>
                </a:solidFill>
              </a:rPr>
              <a:t> dataset</a:t>
            </a:r>
            <a:endParaRPr sz="1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Design</a:t>
            </a:r>
            <a:endParaRPr/>
          </a:p>
        </p:txBody>
      </p:sp>
      <p:pic>
        <p:nvPicPr>
          <p:cNvPr id="99" name="Google Shape;99;p18"/>
          <p:cNvPicPr preferRelativeResize="0"/>
          <p:nvPr/>
        </p:nvPicPr>
        <p:blipFill>
          <a:blip r:embed="rId3">
            <a:alphaModFix/>
          </a:blip>
          <a:stretch>
            <a:fillRect/>
          </a:stretch>
        </p:blipFill>
        <p:spPr>
          <a:xfrm>
            <a:off x="311700" y="1287364"/>
            <a:ext cx="8520600" cy="35502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Design</a:t>
            </a:r>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eriod"/>
            </a:pPr>
            <a:r>
              <a:rPr b="1" lang="en">
                <a:solidFill>
                  <a:srgbClr val="000000"/>
                </a:solidFill>
              </a:rPr>
              <a:t>Data preprocessing (Romanization)</a:t>
            </a:r>
            <a:endParaRPr b="1">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Continual pre-training</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Supervised fine-tuning</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106" name="Google Shape;106;p19"/>
          <p:cNvPicPr preferRelativeResize="0"/>
          <p:nvPr/>
        </p:nvPicPr>
        <p:blipFill rotWithShape="1">
          <a:blip r:embed="rId3">
            <a:alphaModFix/>
          </a:blip>
          <a:srcRect b="26389" l="1131" r="47659" t="0"/>
          <a:stretch/>
        </p:blipFill>
        <p:spPr>
          <a:xfrm>
            <a:off x="2449300" y="2276150"/>
            <a:ext cx="4363350" cy="261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53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preprocessing (Romanization)</a:t>
            </a:r>
            <a:endParaRPr/>
          </a:p>
        </p:txBody>
      </p:sp>
      <p:pic>
        <p:nvPicPr>
          <p:cNvPr id="112" name="Google Shape;112;p20"/>
          <p:cNvPicPr preferRelativeResize="0"/>
          <p:nvPr/>
        </p:nvPicPr>
        <p:blipFill>
          <a:blip r:embed="rId3">
            <a:alphaModFix/>
          </a:blip>
          <a:stretch>
            <a:fillRect/>
          </a:stretch>
        </p:blipFill>
        <p:spPr>
          <a:xfrm>
            <a:off x="909726" y="577375"/>
            <a:ext cx="7324549" cy="456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Design</a:t>
            </a:r>
            <a:endParaRPr/>
          </a:p>
        </p:txBody>
      </p:sp>
      <p:sp>
        <p:nvSpPr>
          <p:cNvPr id="118" name="Google Shape;11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eriod"/>
            </a:pPr>
            <a:r>
              <a:rPr lang="en">
                <a:solidFill>
                  <a:srgbClr val="000000"/>
                </a:solidFill>
              </a:rPr>
              <a:t>Data preprocessing (Romanization)</a:t>
            </a:r>
            <a:endParaRPr>
              <a:solidFill>
                <a:srgbClr val="000000"/>
              </a:solidFill>
            </a:endParaRPr>
          </a:p>
          <a:p>
            <a:pPr indent="-342900" lvl="0" marL="457200" rtl="0" algn="l">
              <a:spcBef>
                <a:spcPts val="0"/>
              </a:spcBef>
              <a:spcAft>
                <a:spcPts val="0"/>
              </a:spcAft>
              <a:buClr>
                <a:srgbClr val="000000"/>
              </a:buClr>
              <a:buSzPts val="1800"/>
              <a:buAutoNum type="arabicPeriod"/>
            </a:pPr>
            <a:r>
              <a:rPr b="1" lang="en">
                <a:solidFill>
                  <a:srgbClr val="000000"/>
                </a:solidFill>
              </a:rPr>
              <a:t>Continual pre-training</a:t>
            </a:r>
            <a:endParaRPr b="1">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Supervised fine-tuning</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119" name="Google Shape;119;p21"/>
          <p:cNvPicPr preferRelativeResize="0"/>
          <p:nvPr/>
        </p:nvPicPr>
        <p:blipFill rotWithShape="1">
          <a:blip r:embed="rId3">
            <a:alphaModFix/>
          </a:blip>
          <a:srcRect b="50865" l="30483" r="0" t="24543"/>
          <a:stretch/>
        </p:blipFill>
        <p:spPr>
          <a:xfrm>
            <a:off x="1442350" y="2952750"/>
            <a:ext cx="5200825" cy="76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