
<file path=[Content_Types].xml><?xml version="1.0" encoding="utf-8"?>
<Types xmlns="http://schemas.openxmlformats.org/package/2006/content-types">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23.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rts/chart5.xml" ContentType="application/vnd.openxmlformats-officedocument.drawingml.chart+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0" r:id="rId1"/>
  </p:sldMasterIdLst>
  <p:notesMasterIdLst>
    <p:notesMasterId r:id="rId37"/>
  </p:notesMasterIdLst>
  <p:sldIdLst>
    <p:sldId id="256" r:id="rId2"/>
    <p:sldId id="265" r:id="rId3"/>
    <p:sldId id="267" r:id="rId4"/>
    <p:sldId id="285" r:id="rId5"/>
    <p:sldId id="286" r:id="rId6"/>
    <p:sldId id="269" r:id="rId7"/>
    <p:sldId id="271" r:id="rId8"/>
    <p:sldId id="272" r:id="rId9"/>
    <p:sldId id="275" r:id="rId10"/>
    <p:sldId id="274" r:id="rId11"/>
    <p:sldId id="276" r:id="rId12"/>
    <p:sldId id="291" r:id="rId13"/>
    <p:sldId id="281" r:id="rId14"/>
    <p:sldId id="277" r:id="rId15"/>
    <p:sldId id="279" r:id="rId16"/>
    <p:sldId id="278" r:id="rId17"/>
    <p:sldId id="282" r:id="rId18"/>
    <p:sldId id="290" r:id="rId19"/>
    <p:sldId id="289" r:id="rId20"/>
    <p:sldId id="293" r:id="rId21"/>
    <p:sldId id="295" r:id="rId22"/>
    <p:sldId id="294" r:id="rId23"/>
    <p:sldId id="288" r:id="rId24"/>
    <p:sldId id="292" r:id="rId25"/>
    <p:sldId id="296" r:id="rId26"/>
    <p:sldId id="273" r:id="rId27"/>
    <p:sldId id="297" r:id="rId28"/>
    <p:sldId id="298" r:id="rId29"/>
    <p:sldId id="299" r:id="rId30"/>
    <p:sldId id="300" r:id="rId31"/>
    <p:sldId id="301" r:id="rId32"/>
    <p:sldId id="302" r:id="rId33"/>
    <p:sldId id="303" r:id="rId34"/>
    <p:sldId id="304" r:id="rId35"/>
    <p:sldId id="305" r:id="rId36"/>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800" autoAdjust="0"/>
    <p:restoredTop sz="94143" autoAdjust="0"/>
  </p:normalViewPr>
  <p:slideViewPr>
    <p:cSldViewPr>
      <p:cViewPr varScale="1">
        <p:scale>
          <a:sx n="99" d="100"/>
          <a:sy n="99" d="100"/>
        </p:scale>
        <p:origin x="1123" y="8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Ignacio\Documents\CIMAT\Cursos\Supervivencia\Sup%20parametrica.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Ignacio\Documents\CIMAT\Cursos\Supervivencia\Sup%20parametric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Ignacio\Documents\CIMAT\Cursos\Supervivencia\Sup%20parametric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Ignacio\Documents\CIMAT\Cursos\Supervivencia\Sup%20parametric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oleObject" Target="file:///C:\Users\Ignacio\Documents\CIMAT\Cursos\Supervivencia\FnSup_Kaplan-Mei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514856210572981"/>
          <c:y val="3.5003977724741446E-2"/>
          <c:w val="0.84986989957405346"/>
          <c:h val="0.8349240473819054"/>
        </c:manualLayout>
      </c:layout>
      <c:lineChart>
        <c:grouping val="standard"/>
        <c:varyColors val="0"/>
        <c:ser>
          <c:idx val="0"/>
          <c:order val="0"/>
          <c:tx>
            <c:strRef>
              <c:f>'Función exponencial'!$C$6</c:f>
              <c:strCache>
                <c:ptCount val="1"/>
                <c:pt idx="0">
                  <c:v>f(t)</c:v>
                </c:pt>
              </c:strCache>
            </c:strRef>
          </c:tx>
          <c:spPr>
            <a:ln w="19050" cap="rnd">
              <a:solidFill>
                <a:schemeClr val="accent1"/>
              </a:solidFill>
              <a:round/>
            </a:ln>
            <a:effectLst/>
          </c:spPr>
          <c:marker>
            <c:symbol val="none"/>
          </c:marker>
          <c:cat>
            <c:numRef>
              <c:f>'Función exponencial'!$B$7:$B$37</c:f>
              <c:numCache>
                <c:formatCode>General</c:formatCode>
                <c:ptCount val="31"/>
                <c:pt idx="0">
                  <c:v>0</c:v>
                </c:pt>
                <c:pt idx="1">
                  <c:v>0.1</c:v>
                </c:pt>
                <c:pt idx="2">
                  <c:v>0.2</c:v>
                </c:pt>
                <c:pt idx="3">
                  <c:v>0.30000000000000004</c:v>
                </c:pt>
                <c:pt idx="4">
                  <c:v>0.4</c:v>
                </c:pt>
                <c:pt idx="5">
                  <c:v>0.5</c:v>
                </c:pt>
                <c:pt idx="6">
                  <c:v>0.6</c:v>
                </c:pt>
                <c:pt idx="7">
                  <c:v>0.7</c:v>
                </c:pt>
                <c:pt idx="8">
                  <c:v>0.79999999999999993</c:v>
                </c:pt>
                <c:pt idx="9">
                  <c:v>0.89999999999999991</c:v>
                </c:pt>
                <c:pt idx="10">
                  <c:v>0.99999999999999989</c:v>
                </c:pt>
                <c:pt idx="11">
                  <c:v>1.0999999999999999</c:v>
                </c:pt>
                <c:pt idx="12">
                  <c:v>1.2</c:v>
                </c:pt>
                <c:pt idx="13">
                  <c:v>1.3</c:v>
                </c:pt>
                <c:pt idx="14">
                  <c:v>1.4000000000000001</c:v>
                </c:pt>
                <c:pt idx="15">
                  <c:v>1.5000000000000002</c:v>
                </c:pt>
                <c:pt idx="16">
                  <c:v>1.6000000000000003</c:v>
                </c:pt>
                <c:pt idx="17">
                  <c:v>1.7000000000000004</c:v>
                </c:pt>
                <c:pt idx="18">
                  <c:v>1.8000000000000005</c:v>
                </c:pt>
                <c:pt idx="19">
                  <c:v>1.9000000000000006</c:v>
                </c:pt>
                <c:pt idx="20">
                  <c:v>2.0000000000000004</c:v>
                </c:pt>
                <c:pt idx="21">
                  <c:v>2.1000000000000005</c:v>
                </c:pt>
                <c:pt idx="22">
                  <c:v>2.2000000000000006</c:v>
                </c:pt>
                <c:pt idx="23">
                  <c:v>2.3000000000000007</c:v>
                </c:pt>
                <c:pt idx="24">
                  <c:v>2.4000000000000008</c:v>
                </c:pt>
                <c:pt idx="25">
                  <c:v>2.5000000000000009</c:v>
                </c:pt>
                <c:pt idx="26">
                  <c:v>2.600000000000001</c:v>
                </c:pt>
                <c:pt idx="27">
                  <c:v>2.7000000000000011</c:v>
                </c:pt>
                <c:pt idx="28">
                  <c:v>2.8000000000000012</c:v>
                </c:pt>
                <c:pt idx="29">
                  <c:v>2.9000000000000012</c:v>
                </c:pt>
                <c:pt idx="30">
                  <c:v>3.0000000000000013</c:v>
                </c:pt>
              </c:numCache>
            </c:numRef>
          </c:cat>
          <c:val>
            <c:numRef>
              <c:f>'Función exponencial'!$C$7:$C$37</c:f>
              <c:numCache>
                <c:formatCode>General</c:formatCode>
                <c:ptCount val="31"/>
                <c:pt idx="0">
                  <c:v>0.5</c:v>
                </c:pt>
                <c:pt idx="1">
                  <c:v>0.47561471225035701</c:v>
                </c:pt>
                <c:pt idx="2">
                  <c:v>0.45241870901797976</c:v>
                </c:pt>
                <c:pt idx="3">
                  <c:v>0.4303539882125289</c:v>
                </c:pt>
                <c:pt idx="4">
                  <c:v>0.40936537653899091</c:v>
                </c:pt>
                <c:pt idx="5">
                  <c:v>0.38940039153570244</c:v>
                </c:pt>
                <c:pt idx="6">
                  <c:v>0.37040911034085894</c:v>
                </c:pt>
                <c:pt idx="7">
                  <c:v>0.35234404485935672</c:v>
                </c:pt>
                <c:pt idx="8">
                  <c:v>0.33516002301781966</c:v>
                </c:pt>
                <c:pt idx="9">
                  <c:v>0.31881407581088667</c:v>
                </c:pt>
                <c:pt idx="10">
                  <c:v>0.30326532985631671</c:v>
                </c:pt>
                <c:pt idx="11">
                  <c:v>0.28847490519024338</c:v>
                </c:pt>
                <c:pt idx="12">
                  <c:v>0.27440581804701319</c:v>
                </c:pt>
                <c:pt idx="13">
                  <c:v>0.26102288838050802</c:v>
                </c:pt>
                <c:pt idx="14">
                  <c:v>0.24829265189570474</c:v>
                </c:pt>
                <c:pt idx="15">
                  <c:v>0.23618327637050732</c:v>
                </c:pt>
                <c:pt idx="16">
                  <c:v>0.22466448205861075</c:v>
                </c:pt>
                <c:pt idx="17">
                  <c:v>0.2137074659743633</c:v>
                </c:pt>
                <c:pt idx="18">
                  <c:v>0.2032848298702995</c:v>
                </c:pt>
                <c:pt idx="19">
                  <c:v>0.19337051172725056</c:v>
                </c:pt>
                <c:pt idx="20">
                  <c:v>0.18393972058572111</c:v>
                </c:pt>
                <c:pt idx="21">
                  <c:v>0.17496887455557764</c:v>
                </c:pt>
                <c:pt idx="22">
                  <c:v>0.16643554184903972</c:v>
                </c:pt>
                <c:pt idx="23">
                  <c:v>0.15831838468952655</c:v>
                </c:pt>
                <c:pt idx="24">
                  <c:v>0.15059710595610099</c:v>
                </c:pt>
                <c:pt idx="25">
                  <c:v>0.14325239843009499</c:v>
                </c:pt>
                <c:pt idx="26">
                  <c:v>0.13626589651700624</c:v>
                </c:pt>
                <c:pt idx="27">
                  <c:v>0.1296201303229457</c:v>
                </c:pt>
                <c:pt idx="28">
                  <c:v>0.12329848197080316</c:v>
                </c:pt>
                <c:pt idx="29">
                  <c:v>0.11728514404689876</c:v>
                </c:pt>
                <c:pt idx="30">
                  <c:v>0.11156508007421484</c:v>
                </c:pt>
              </c:numCache>
            </c:numRef>
          </c:val>
          <c:smooth val="0"/>
          <c:extLst>
            <c:ext xmlns:c16="http://schemas.microsoft.com/office/drawing/2014/chart" uri="{C3380CC4-5D6E-409C-BE32-E72D297353CC}">
              <c16:uniqueId val="{00000000-38D5-4177-B3FF-A28B8AD3736F}"/>
            </c:ext>
          </c:extLst>
        </c:ser>
        <c:ser>
          <c:idx val="1"/>
          <c:order val="1"/>
          <c:tx>
            <c:strRef>
              <c:f>'Función exponencial'!$D$6</c:f>
              <c:strCache>
                <c:ptCount val="1"/>
                <c:pt idx="0">
                  <c:v>S(t)</c:v>
                </c:pt>
              </c:strCache>
            </c:strRef>
          </c:tx>
          <c:spPr>
            <a:ln w="19050" cap="rnd">
              <a:solidFill>
                <a:schemeClr val="accent2"/>
              </a:solidFill>
              <a:round/>
            </a:ln>
            <a:effectLst/>
          </c:spPr>
          <c:marker>
            <c:symbol val="none"/>
          </c:marker>
          <c:cat>
            <c:numRef>
              <c:f>'Función exponencial'!$B$7:$B$37</c:f>
              <c:numCache>
                <c:formatCode>General</c:formatCode>
                <c:ptCount val="31"/>
                <c:pt idx="0">
                  <c:v>0</c:v>
                </c:pt>
                <c:pt idx="1">
                  <c:v>0.1</c:v>
                </c:pt>
                <c:pt idx="2">
                  <c:v>0.2</c:v>
                </c:pt>
                <c:pt idx="3">
                  <c:v>0.30000000000000004</c:v>
                </c:pt>
                <c:pt idx="4">
                  <c:v>0.4</c:v>
                </c:pt>
                <c:pt idx="5">
                  <c:v>0.5</c:v>
                </c:pt>
                <c:pt idx="6">
                  <c:v>0.6</c:v>
                </c:pt>
                <c:pt idx="7">
                  <c:v>0.7</c:v>
                </c:pt>
                <c:pt idx="8">
                  <c:v>0.79999999999999993</c:v>
                </c:pt>
                <c:pt idx="9">
                  <c:v>0.89999999999999991</c:v>
                </c:pt>
                <c:pt idx="10">
                  <c:v>0.99999999999999989</c:v>
                </c:pt>
                <c:pt idx="11">
                  <c:v>1.0999999999999999</c:v>
                </c:pt>
                <c:pt idx="12">
                  <c:v>1.2</c:v>
                </c:pt>
                <c:pt idx="13">
                  <c:v>1.3</c:v>
                </c:pt>
                <c:pt idx="14">
                  <c:v>1.4000000000000001</c:v>
                </c:pt>
                <c:pt idx="15">
                  <c:v>1.5000000000000002</c:v>
                </c:pt>
                <c:pt idx="16">
                  <c:v>1.6000000000000003</c:v>
                </c:pt>
                <c:pt idx="17">
                  <c:v>1.7000000000000004</c:v>
                </c:pt>
                <c:pt idx="18">
                  <c:v>1.8000000000000005</c:v>
                </c:pt>
                <c:pt idx="19">
                  <c:v>1.9000000000000006</c:v>
                </c:pt>
                <c:pt idx="20">
                  <c:v>2.0000000000000004</c:v>
                </c:pt>
                <c:pt idx="21">
                  <c:v>2.1000000000000005</c:v>
                </c:pt>
                <c:pt idx="22">
                  <c:v>2.2000000000000006</c:v>
                </c:pt>
                <c:pt idx="23">
                  <c:v>2.3000000000000007</c:v>
                </c:pt>
                <c:pt idx="24">
                  <c:v>2.4000000000000008</c:v>
                </c:pt>
                <c:pt idx="25">
                  <c:v>2.5000000000000009</c:v>
                </c:pt>
                <c:pt idx="26">
                  <c:v>2.600000000000001</c:v>
                </c:pt>
                <c:pt idx="27">
                  <c:v>2.7000000000000011</c:v>
                </c:pt>
                <c:pt idx="28">
                  <c:v>2.8000000000000012</c:v>
                </c:pt>
                <c:pt idx="29">
                  <c:v>2.9000000000000012</c:v>
                </c:pt>
                <c:pt idx="30">
                  <c:v>3.0000000000000013</c:v>
                </c:pt>
              </c:numCache>
            </c:numRef>
          </c:cat>
          <c:val>
            <c:numRef>
              <c:f>'Función exponencial'!$D$7:$D$37</c:f>
              <c:numCache>
                <c:formatCode>General</c:formatCode>
                <c:ptCount val="31"/>
                <c:pt idx="0">
                  <c:v>1</c:v>
                </c:pt>
                <c:pt idx="1">
                  <c:v>0.95122942450071402</c:v>
                </c:pt>
                <c:pt idx="2">
                  <c:v>0.90483741803595952</c:v>
                </c:pt>
                <c:pt idx="3">
                  <c:v>0.86070797642505781</c:v>
                </c:pt>
                <c:pt idx="4">
                  <c:v>0.81873075307798182</c:v>
                </c:pt>
                <c:pt idx="5">
                  <c:v>0.77880078307140488</c:v>
                </c:pt>
                <c:pt idx="6">
                  <c:v>0.74081822068171788</c:v>
                </c:pt>
                <c:pt idx="7">
                  <c:v>0.70468808971871344</c:v>
                </c:pt>
                <c:pt idx="8">
                  <c:v>0.67032004603563933</c:v>
                </c:pt>
                <c:pt idx="9">
                  <c:v>0.63762815162177333</c:v>
                </c:pt>
                <c:pt idx="10">
                  <c:v>0.60653065971263342</c:v>
                </c:pt>
                <c:pt idx="11">
                  <c:v>0.57694981038048676</c:v>
                </c:pt>
                <c:pt idx="12">
                  <c:v>0.54881163609402639</c:v>
                </c:pt>
                <c:pt idx="13">
                  <c:v>0.52204577676101604</c:v>
                </c:pt>
                <c:pt idx="14">
                  <c:v>0.49658530379140947</c:v>
                </c:pt>
                <c:pt idx="15">
                  <c:v>0.47236655274101463</c:v>
                </c:pt>
                <c:pt idx="16">
                  <c:v>0.44932896411722151</c:v>
                </c:pt>
                <c:pt idx="17">
                  <c:v>0.4274149319487266</c:v>
                </c:pt>
                <c:pt idx="18">
                  <c:v>0.406569659740599</c:v>
                </c:pt>
                <c:pt idx="19">
                  <c:v>0.38674102345450112</c:v>
                </c:pt>
                <c:pt idx="20">
                  <c:v>0.36787944117144222</c:v>
                </c:pt>
                <c:pt idx="21">
                  <c:v>0.34993774911115527</c:v>
                </c:pt>
                <c:pt idx="22">
                  <c:v>0.33287108369807944</c:v>
                </c:pt>
                <c:pt idx="23">
                  <c:v>0.31663676937905311</c:v>
                </c:pt>
                <c:pt idx="24">
                  <c:v>0.30119421191220197</c:v>
                </c:pt>
                <c:pt idx="25">
                  <c:v>0.28650479686018998</c:v>
                </c:pt>
                <c:pt idx="26">
                  <c:v>0.27253179303401248</c:v>
                </c:pt>
                <c:pt idx="27">
                  <c:v>0.2592402606458914</c:v>
                </c:pt>
                <c:pt idx="28">
                  <c:v>0.24659696394160632</c:v>
                </c:pt>
                <c:pt idx="29">
                  <c:v>0.23457028809379751</c:v>
                </c:pt>
                <c:pt idx="30">
                  <c:v>0.22313016014842968</c:v>
                </c:pt>
              </c:numCache>
            </c:numRef>
          </c:val>
          <c:smooth val="0"/>
          <c:extLst>
            <c:ext xmlns:c16="http://schemas.microsoft.com/office/drawing/2014/chart" uri="{C3380CC4-5D6E-409C-BE32-E72D297353CC}">
              <c16:uniqueId val="{00000001-38D5-4177-B3FF-A28B8AD3736F}"/>
            </c:ext>
          </c:extLst>
        </c:ser>
        <c:ser>
          <c:idx val="2"/>
          <c:order val="2"/>
          <c:tx>
            <c:strRef>
              <c:f>'Función exponencial'!$E$6</c:f>
              <c:strCache>
                <c:ptCount val="1"/>
                <c:pt idx="0">
                  <c:v>lambda</c:v>
                </c:pt>
              </c:strCache>
            </c:strRef>
          </c:tx>
          <c:spPr>
            <a:ln w="15875" cap="rnd">
              <a:solidFill>
                <a:schemeClr val="tx1"/>
              </a:solidFill>
              <a:prstDash val="sysDot"/>
              <a:round/>
            </a:ln>
            <a:effectLst/>
          </c:spPr>
          <c:marker>
            <c:symbol val="none"/>
          </c:marker>
          <c:cat>
            <c:numRef>
              <c:f>'Función exponencial'!$B$7:$B$37</c:f>
              <c:numCache>
                <c:formatCode>General</c:formatCode>
                <c:ptCount val="31"/>
                <c:pt idx="0">
                  <c:v>0</c:v>
                </c:pt>
                <c:pt idx="1">
                  <c:v>0.1</c:v>
                </c:pt>
                <c:pt idx="2">
                  <c:v>0.2</c:v>
                </c:pt>
                <c:pt idx="3">
                  <c:v>0.30000000000000004</c:v>
                </c:pt>
                <c:pt idx="4">
                  <c:v>0.4</c:v>
                </c:pt>
                <c:pt idx="5">
                  <c:v>0.5</c:v>
                </c:pt>
                <c:pt idx="6">
                  <c:v>0.6</c:v>
                </c:pt>
                <c:pt idx="7">
                  <c:v>0.7</c:v>
                </c:pt>
                <c:pt idx="8">
                  <c:v>0.79999999999999993</c:v>
                </c:pt>
                <c:pt idx="9">
                  <c:v>0.89999999999999991</c:v>
                </c:pt>
                <c:pt idx="10">
                  <c:v>0.99999999999999989</c:v>
                </c:pt>
                <c:pt idx="11">
                  <c:v>1.0999999999999999</c:v>
                </c:pt>
                <c:pt idx="12">
                  <c:v>1.2</c:v>
                </c:pt>
                <c:pt idx="13">
                  <c:v>1.3</c:v>
                </c:pt>
                <c:pt idx="14">
                  <c:v>1.4000000000000001</c:v>
                </c:pt>
                <c:pt idx="15">
                  <c:v>1.5000000000000002</c:v>
                </c:pt>
                <c:pt idx="16">
                  <c:v>1.6000000000000003</c:v>
                </c:pt>
                <c:pt idx="17">
                  <c:v>1.7000000000000004</c:v>
                </c:pt>
                <c:pt idx="18">
                  <c:v>1.8000000000000005</c:v>
                </c:pt>
                <c:pt idx="19">
                  <c:v>1.9000000000000006</c:v>
                </c:pt>
                <c:pt idx="20">
                  <c:v>2.0000000000000004</c:v>
                </c:pt>
                <c:pt idx="21">
                  <c:v>2.1000000000000005</c:v>
                </c:pt>
                <c:pt idx="22">
                  <c:v>2.2000000000000006</c:v>
                </c:pt>
                <c:pt idx="23">
                  <c:v>2.3000000000000007</c:v>
                </c:pt>
                <c:pt idx="24">
                  <c:v>2.4000000000000008</c:v>
                </c:pt>
                <c:pt idx="25">
                  <c:v>2.5000000000000009</c:v>
                </c:pt>
                <c:pt idx="26">
                  <c:v>2.600000000000001</c:v>
                </c:pt>
                <c:pt idx="27">
                  <c:v>2.7000000000000011</c:v>
                </c:pt>
                <c:pt idx="28">
                  <c:v>2.8000000000000012</c:v>
                </c:pt>
                <c:pt idx="29">
                  <c:v>2.9000000000000012</c:v>
                </c:pt>
                <c:pt idx="30">
                  <c:v>3.0000000000000013</c:v>
                </c:pt>
              </c:numCache>
            </c:numRef>
          </c:cat>
          <c:val>
            <c:numRef>
              <c:f>'Función exponencial'!$E$7:$E$37</c:f>
              <c:numCache>
                <c:formatCode>General</c:formatCode>
                <c:ptCount val="31"/>
                <c:pt idx="0">
                  <c:v>0.5</c:v>
                </c:pt>
                <c:pt idx="1">
                  <c:v>0.5</c:v>
                </c:pt>
                <c:pt idx="2">
                  <c:v>0.5</c:v>
                </c:pt>
                <c:pt idx="3">
                  <c:v>0.5</c:v>
                </c:pt>
                <c:pt idx="4">
                  <c:v>0.5</c:v>
                </c:pt>
                <c:pt idx="5">
                  <c:v>0.5</c:v>
                </c:pt>
                <c:pt idx="6">
                  <c:v>0.5</c:v>
                </c:pt>
                <c:pt idx="7">
                  <c:v>0.5</c:v>
                </c:pt>
                <c:pt idx="8">
                  <c:v>0.5</c:v>
                </c:pt>
                <c:pt idx="9">
                  <c:v>0.5</c:v>
                </c:pt>
                <c:pt idx="10">
                  <c:v>0.5</c:v>
                </c:pt>
                <c:pt idx="11">
                  <c:v>0.5</c:v>
                </c:pt>
                <c:pt idx="12">
                  <c:v>0.5</c:v>
                </c:pt>
                <c:pt idx="13">
                  <c:v>0.5</c:v>
                </c:pt>
                <c:pt idx="14">
                  <c:v>0.5</c:v>
                </c:pt>
                <c:pt idx="15">
                  <c:v>0.5</c:v>
                </c:pt>
                <c:pt idx="16">
                  <c:v>0.5</c:v>
                </c:pt>
                <c:pt idx="17">
                  <c:v>0.5</c:v>
                </c:pt>
                <c:pt idx="18">
                  <c:v>0.5</c:v>
                </c:pt>
                <c:pt idx="19">
                  <c:v>0.5</c:v>
                </c:pt>
                <c:pt idx="20">
                  <c:v>0.5</c:v>
                </c:pt>
                <c:pt idx="21">
                  <c:v>0.5</c:v>
                </c:pt>
                <c:pt idx="22">
                  <c:v>0.5</c:v>
                </c:pt>
                <c:pt idx="23">
                  <c:v>0.5</c:v>
                </c:pt>
                <c:pt idx="24">
                  <c:v>0.5</c:v>
                </c:pt>
                <c:pt idx="25">
                  <c:v>0.5</c:v>
                </c:pt>
                <c:pt idx="26">
                  <c:v>0.5</c:v>
                </c:pt>
                <c:pt idx="27">
                  <c:v>0.5</c:v>
                </c:pt>
                <c:pt idx="28">
                  <c:v>0.5</c:v>
                </c:pt>
                <c:pt idx="29">
                  <c:v>0.5</c:v>
                </c:pt>
                <c:pt idx="30">
                  <c:v>0.5</c:v>
                </c:pt>
              </c:numCache>
            </c:numRef>
          </c:val>
          <c:smooth val="0"/>
          <c:extLst>
            <c:ext xmlns:c16="http://schemas.microsoft.com/office/drawing/2014/chart" uri="{C3380CC4-5D6E-409C-BE32-E72D297353CC}">
              <c16:uniqueId val="{00000002-38D5-4177-B3FF-A28B8AD3736F}"/>
            </c:ext>
          </c:extLst>
        </c:ser>
        <c:dLbls>
          <c:showLegendKey val="0"/>
          <c:showVal val="0"/>
          <c:showCatName val="0"/>
          <c:showSerName val="0"/>
          <c:showPercent val="0"/>
          <c:showBubbleSize val="0"/>
        </c:dLbls>
        <c:smooth val="0"/>
        <c:axId val="354553423"/>
        <c:axId val="354554671"/>
      </c:lineChart>
      <c:catAx>
        <c:axId val="354553423"/>
        <c:scaling>
          <c:orientation val="minMax"/>
        </c:scaling>
        <c:delete val="1"/>
        <c:axPos val="b"/>
        <c:title>
          <c:tx>
            <c:rich>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s-MX" sz="1100"/>
                  <a:t>tiempo (t)</a:t>
                </a:r>
              </a:p>
            </c:rich>
          </c:tx>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crossAx val="354554671"/>
        <c:crosses val="autoZero"/>
        <c:auto val="1"/>
        <c:lblAlgn val="ctr"/>
        <c:lblOffset val="100"/>
        <c:noMultiLvlLbl val="0"/>
      </c:catAx>
      <c:valAx>
        <c:axId val="354554671"/>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s-MX" sz="1100"/>
                  <a:t>Función</a:t>
                </a:r>
                <a:r>
                  <a:rPr lang="es-MX" sz="1100" baseline="0"/>
                  <a:t> exponencial</a:t>
                </a:r>
                <a:endParaRPr lang="es-MX" sz="1100"/>
              </a:p>
            </c:rich>
          </c:tx>
          <c:layout/>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crossAx val="3545534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3587767428469721E-2"/>
          <c:y val="3.5784711287352639E-2"/>
          <c:w val="0.91555134853594522"/>
          <c:h val="0.82083740920568737"/>
        </c:manualLayout>
      </c:layout>
      <c:lineChart>
        <c:grouping val="standard"/>
        <c:varyColors val="0"/>
        <c:ser>
          <c:idx val="2"/>
          <c:order val="0"/>
          <c:tx>
            <c:strRef>
              <c:f>'Función Weibull'!$C$5</c:f>
              <c:strCache>
                <c:ptCount val="1"/>
                <c:pt idx="0">
                  <c:v>0.5</c:v>
                </c:pt>
              </c:strCache>
            </c:strRef>
          </c:tx>
          <c:spPr>
            <a:ln w="19050" cap="rnd">
              <a:solidFill>
                <a:schemeClr val="accent6">
                  <a:lumMod val="75000"/>
                </a:schemeClr>
              </a:solidFill>
              <a:round/>
            </a:ln>
            <a:effectLst/>
          </c:spPr>
          <c:marker>
            <c:symbol val="none"/>
          </c:marker>
          <c:val>
            <c:numRef>
              <c:f>'Función Weibull'!$C$6:$C$40</c:f>
              <c:numCache>
                <c:formatCode>General</c:formatCode>
                <c:ptCount val="35"/>
                <c:pt idx="2">
                  <c:v>1.152481680041995</c:v>
                </c:pt>
                <c:pt idx="3">
                  <c:v>0.87644132193975322</c:v>
                </c:pt>
                <c:pt idx="4">
                  <c:v>0.71487911547845295</c:v>
                </c:pt>
                <c:pt idx="5">
                  <c:v>0.60653065971263342</c:v>
                </c:pt>
                <c:pt idx="6">
                  <c:v>0.52788156143511822</c:v>
                </c:pt>
                <c:pt idx="7">
                  <c:v>0.46773934347014051</c:v>
                </c:pt>
                <c:pt idx="8">
                  <c:v>0.42001815323253339</c:v>
                </c:pt>
                <c:pt idx="9">
                  <c:v>0.38109228105061776</c:v>
                </c:pt>
                <c:pt idx="10">
                  <c:v>0.34865221527635121</c:v>
                </c:pt>
                <c:pt idx="11">
                  <c:v>0.32114950105745521</c:v>
                </c:pt>
                <c:pt idx="12">
                  <c:v>0.29750297979813367</c:v>
                </c:pt>
                <c:pt idx="13">
                  <c:v>0.27693249652645036</c:v>
                </c:pt>
                <c:pt idx="14">
                  <c:v>0.2588595259871822</c:v>
                </c:pt>
                <c:pt idx="15">
                  <c:v>0.24284508526889054</c:v>
                </c:pt>
                <c:pt idx="16">
                  <c:v>0.22854946937645285</c:v>
                </c:pt>
                <c:pt idx="17">
                  <c:v>0.21570529852994516</c:v>
                </c:pt>
                <c:pt idx="18">
                  <c:v>0.20409897713189909</c:v>
                </c:pt>
                <c:pt idx="19">
                  <c:v>0.19355763262275588</c:v>
                </c:pt>
                <c:pt idx="20">
                  <c:v>0.18393972058572117</c:v>
                </c:pt>
                <c:pt idx="21">
                  <c:v>0.17512814090981202</c:v>
                </c:pt>
                <c:pt idx="22">
                  <c:v>0.16702510999240189</c:v>
                </c:pt>
                <c:pt idx="23">
                  <c:v>0.15954828405440197</c:v>
                </c:pt>
                <c:pt idx="24">
                  <c:v>0.15262778887861495</c:v>
                </c:pt>
                <c:pt idx="25">
                  <c:v>0.14620391626792056</c:v>
                </c:pt>
                <c:pt idx="26">
                  <c:v>0.14022531770742827</c:v>
                </c:pt>
                <c:pt idx="27">
                  <c:v>0.13464757350460743</c:v>
                </c:pt>
                <c:pt idx="28">
                  <c:v>0.12943204876851463</c:v>
                </c:pt>
                <c:pt idx="29">
                  <c:v>0.12454497084957566</c:v>
                </c:pt>
                <c:pt idx="30">
                  <c:v>0.11995667944467975</c:v>
                </c:pt>
                <c:pt idx="31">
                  <c:v>0.1156410125493825</c:v>
                </c:pt>
                <c:pt idx="32">
                  <c:v>0.11157480019352531</c:v>
                </c:pt>
                <c:pt idx="33">
                  <c:v>0.10773744436716151</c:v>
                </c:pt>
                <c:pt idx="34">
                  <c:v>0.10411056837592865</c:v>
                </c:pt>
              </c:numCache>
            </c:numRef>
          </c:val>
          <c:smooth val="0"/>
          <c:extLst>
            <c:ext xmlns:c16="http://schemas.microsoft.com/office/drawing/2014/chart" uri="{C3380CC4-5D6E-409C-BE32-E72D297353CC}">
              <c16:uniqueId val="{00000000-18E0-4BCA-9B30-AF9C6AC34C6F}"/>
            </c:ext>
          </c:extLst>
        </c:ser>
        <c:ser>
          <c:idx val="3"/>
          <c:order val="1"/>
          <c:tx>
            <c:strRef>
              <c:f>'Función Weibull'!$D$5</c:f>
              <c:strCache>
                <c:ptCount val="1"/>
                <c:pt idx="0">
                  <c:v>1.5</c:v>
                </c:pt>
              </c:strCache>
            </c:strRef>
          </c:tx>
          <c:spPr>
            <a:ln w="28575" cap="rnd">
              <a:solidFill>
                <a:srgbClr val="C00000"/>
              </a:solidFill>
              <a:round/>
            </a:ln>
            <a:effectLst/>
          </c:spPr>
          <c:marker>
            <c:symbol val="none"/>
          </c:marker>
          <c:val>
            <c:numRef>
              <c:f>'Función Weibull'!$D$6:$D$40</c:f>
              <c:numCache>
                <c:formatCode>General</c:formatCode>
                <c:ptCount val="35"/>
                <c:pt idx="1">
                  <c:v>0.33168108185513612</c:v>
                </c:pt>
                <c:pt idx="2">
                  <c:v>0.45957633948966076</c:v>
                </c:pt>
                <c:pt idx="3">
                  <c:v>0.54815913901590207</c:v>
                </c:pt>
                <c:pt idx="4">
                  <c:v>0.61342543214831868</c:v>
                </c:pt>
                <c:pt idx="5">
                  <c:v>0.66187267693844654</c:v>
                </c:pt>
                <c:pt idx="6">
                  <c:v>0.69709187547471441</c:v>
                </c:pt>
                <c:pt idx="7">
                  <c:v>0.72143806492715457</c:v>
                </c:pt>
                <c:pt idx="8">
                  <c:v>0.73663521351025807</c:v>
                </c:pt>
                <c:pt idx="9">
                  <c:v>0.74404190860655994</c:v>
                </c:pt>
                <c:pt idx="10">
                  <c:v>0.74478337643884396</c:v>
                </c:pt>
                <c:pt idx="11">
                  <c:v>0.73982300112712018</c:v>
                </c:pt>
                <c:pt idx="12">
                  <c:v>0.73000367885885475</c:v>
                </c:pt>
                <c:pt idx="13">
                  <c:v>0.71607304177129605</c:v>
                </c:pt>
                <c:pt idx="14">
                  <c:v>0.69869960243190199</c:v>
                </c:pt>
                <c:pt idx="15">
                  <c:v>0.67848359322102969</c:v>
                </c:pt>
                <c:pt idx="16">
                  <c:v>0.65596462267006239</c:v>
                </c:pt>
                <c:pt idx="17">
                  <c:v>0.63162738745823455</c:v>
                </c:pt>
                <c:pt idx="18">
                  <c:v>0.60590618328042301</c:v>
                </c:pt>
                <c:pt idx="19">
                  <c:v>0.57918866868152563</c:v>
                </c:pt>
                <c:pt idx="20">
                  <c:v>0.55181916175716328</c:v>
                </c:pt>
                <c:pt idx="21">
                  <c:v>0.5241016419770228</c:v>
                </c:pt>
                <c:pt idx="22">
                  <c:v>0.49630256161533759</c:v>
                </c:pt>
                <c:pt idx="23">
                  <c:v>0.46865352809838512</c:v>
                </c:pt>
                <c:pt idx="24">
                  <c:v>0.44135389096256356</c:v>
                </c:pt>
                <c:pt idx="25">
                  <c:v>0.41457324954776681</c:v>
                </c:pt>
                <c:pt idx="26">
                  <c:v>0.38845388657773761</c:v>
                </c:pt>
                <c:pt idx="27">
                  <c:v>0.36311312618648722</c:v>
                </c:pt>
                <c:pt idx="28">
                  <c:v>0.3386456112843152</c:v>
                </c:pt>
                <c:pt idx="29">
                  <c:v>0.31512549344629681</c:v>
                </c:pt>
                <c:pt idx="30">
                  <c:v>0.29260852808908433</c:v>
                </c:pt>
                <c:pt idx="31">
                  <c:v>0.27113406812263802</c:v>
                </c:pt>
                <c:pt idx="32">
                  <c:v>0.25072695020458546</c:v>
                </c:pt>
                <c:pt idx="33">
                  <c:v>0.23139926896394597</c:v>
                </c:pt>
                <c:pt idx="34">
                  <c:v>0.21315203594205895</c:v>
                </c:pt>
              </c:numCache>
            </c:numRef>
          </c:val>
          <c:smooth val="0"/>
          <c:extLst>
            <c:ext xmlns:c16="http://schemas.microsoft.com/office/drawing/2014/chart" uri="{C3380CC4-5D6E-409C-BE32-E72D297353CC}">
              <c16:uniqueId val="{00000001-18E0-4BCA-9B30-AF9C6AC34C6F}"/>
            </c:ext>
          </c:extLst>
        </c:ser>
        <c:ser>
          <c:idx val="0"/>
          <c:order val="2"/>
          <c:tx>
            <c:strRef>
              <c:f>'Función Weibull'!$E$5</c:f>
              <c:strCache>
                <c:ptCount val="1"/>
                <c:pt idx="0">
                  <c:v>3</c:v>
                </c:pt>
              </c:strCache>
            </c:strRef>
          </c:tx>
          <c:spPr>
            <a:ln w="28575" cap="rnd">
              <a:solidFill>
                <a:schemeClr val="accent1"/>
              </a:solidFill>
              <a:round/>
            </a:ln>
            <a:effectLst/>
          </c:spPr>
          <c:marker>
            <c:symbol val="none"/>
          </c:marker>
          <c:val>
            <c:numRef>
              <c:f>'Función Weibull'!$E$6:$E$40</c:f>
              <c:numCache>
                <c:formatCode>General</c:formatCode>
                <c:ptCount val="35"/>
                <c:pt idx="1">
                  <c:v>7.4990625585913103E-3</c:v>
                </c:pt>
                <c:pt idx="2">
                  <c:v>2.9970014995001258E-2</c:v>
                </c:pt>
                <c:pt idx="3">
                  <c:v>6.7272571501470632E-2</c:v>
                </c:pt>
                <c:pt idx="4">
                  <c:v>0.11904382978044731</c:v>
                </c:pt>
                <c:pt idx="5">
                  <c:v>0.18459308193851409</c:v>
                </c:pt>
                <c:pt idx="6">
                  <c:v>0.26280753521157096</c:v>
                </c:pt>
                <c:pt idx="7">
                  <c:v>0.35207644265448296</c:v>
                </c:pt>
                <c:pt idx="8">
                  <c:v>0.45024239977475006</c:v>
                </c:pt>
                <c:pt idx="9">
                  <c:v>0.55458893142196963</c:v>
                </c:pt>
                <c:pt idx="10">
                  <c:v>0.66187267693844642</c:v>
                </c:pt>
                <c:pt idx="11">
                  <c:v>0.76840625114738104</c:v>
                </c:pt>
                <c:pt idx="12">
                  <c:v>0.87019412602335811</c:v>
                </c:pt>
                <c:pt idx="13">
                  <c:v>0.96311876801482876</c:v>
                </c:pt>
                <c:pt idx="14">
                  <c:v>1.0431681709935068</c:v>
                </c:pt>
                <c:pt idx="15">
                  <c:v>1.1066895190206589</c:v>
                </c:pt>
                <c:pt idx="16">
                  <c:v>1.1506479126634339</c:v>
                </c:pt>
                <c:pt idx="17">
                  <c:v>1.1728649485564935</c:v>
                </c:pt>
                <c:pt idx="18">
                  <c:v>1.172210470479756</c:v>
                </c:pt>
                <c:pt idx="19">
                  <c:v>1.1487227809270057</c:v>
                </c:pt>
                <c:pt idx="20">
                  <c:v>1.1036383235143266</c:v>
                </c:pt>
                <c:pt idx="21">
                  <c:v>1.0393210017575421</c:v>
                </c:pt>
                <c:pt idx="22">
                  <c:v>0.95909288592610242</c:v>
                </c:pt>
                <c:pt idx="23">
                  <c:v>0.86698047158249225</c:v>
                </c:pt>
                <c:pt idx="24">
                  <c:v>0.76740192113098216</c:v>
                </c:pt>
                <c:pt idx="25">
                  <c:v>0.66482887072191732</c:v>
                </c:pt>
                <c:pt idx="26">
                  <c:v>0.56345985943965227</c:v>
                </c:pt>
                <c:pt idx="27">
                  <c:v>0.46694045890588282</c:v>
                </c:pt>
                <c:pt idx="28">
                  <c:v>0.37815797851621474</c:v>
                </c:pt>
                <c:pt idx="29">
                  <c:v>0.29912743317839696</c:v>
                </c:pt>
                <c:pt idx="30">
                  <c:v>0.23097229860374502</c:v>
                </c:pt>
                <c:pt idx="31">
                  <c:v>0.1739908009150348</c:v>
                </c:pt>
                <c:pt idx="32">
                  <c:v>0.12778827925803687</c:v>
                </c:pt>
                <c:pt idx="33">
                  <c:v>9.1450070292003638E-2</c:v>
                </c:pt>
                <c:pt idx="34">
                  <c:v>6.3728002761671607E-2</c:v>
                </c:pt>
              </c:numCache>
            </c:numRef>
          </c:val>
          <c:smooth val="0"/>
          <c:extLst>
            <c:ext xmlns:c16="http://schemas.microsoft.com/office/drawing/2014/chart" uri="{C3380CC4-5D6E-409C-BE32-E72D297353CC}">
              <c16:uniqueId val="{00000002-18E0-4BCA-9B30-AF9C6AC34C6F}"/>
            </c:ext>
          </c:extLst>
        </c:ser>
        <c:dLbls>
          <c:showLegendKey val="0"/>
          <c:showVal val="0"/>
          <c:showCatName val="0"/>
          <c:showSerName val="0"/>
          <c:showPercent val="0"/>
          <c:showBubbleSize val="0"/>
        </c:dLbls>
        <c:smooth val="0"/>
        <c:axId val="354553423"/>
        <c:axId val="354554671"/>
      </c:lineChart>
      <c:catAx>
        <c:axId val="354553423"/>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tiempo (t)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crossAx val="354554671"/>
        <c:crosses val="autoZero"/>
        <c:auto val="1"/>
        <c:lblAlgn val="ctr"/>
        <c:lblOffset val="100"/>
        <c:noMultiLvlLbl val="0"/>
      </c:catAx>
      <c:valAx>
        <c:axId val="354554671"/>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s-MX" sz="1600"/>
                  <a:t>función de densidad f(t)</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out"/>
        <c:minorTickMark val="none"/>
        <c:tickLblPos val="nextTo"/>
        <c:crossAx val="3545534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'Función Weibull (2)'!$C$5</c:f>
              <c:strCache>
                <c:ptCount val="1"/>
                <c:pt idx="0">
                  <c:v>0.5</c:v>
                </c:pt>
              </c:strCache>
            </c:strRef>
          </c:tx>
          <c:spPr>
            <a:ln w="19050" cap="rnd">
              <a:solidFill>
                <a:schemeClr val="accent6">
                  <a:lumMod val="75000"/>
                </a:schemeClr>
              </a:solidFill>
              <a:round/>
            </a:ln>
            <a:effectLst/>
          </c:spPr>
          <c:marker>
            <c:symbol val="none"/>
          </c:marker>
          <c:val>
            <c:numRef>
              <c:f>'Función Weibull (2)'!$C$6:$C$40</c:f>
              <c:numCache>
                <c:formatCode>General</c:formatCode>
                <c:ptCount val="35"/>
                <c:pt idx="1">
                  <c:v>0.79962948867703543</c:v>
                </c:pt>
                <c:pt idx="2">
                  <c:v>0.72889341411002462</c:v>
                </c:pt>
                <c:pt idx="3">
                  <c:v>0.6788885287601355</c:v>
                </c:pt>
                <c:pt idx="4">
                  <c:v>0.63940731916189708</c:v>
                </c:pt>
                <c:pt idx="5">
                  <c:v>0.60653065971263342</c:v>
                </c:pt>
                <c:pt idx="6">
                  <c:v>0.57826527777812686</c:v>
                </c:pt>
                <c:pt idx="7">
                  <c:v>0.55343665473279713</c:v>
                </c:pt>
                <c:pt idx="8">
                  <c:v>0.53128560913296785</c:v>
                </c:pt>
                <c:pt idx="9">
                  <c:v>0.51128894767778177</c:v>
                </c:pt>
                <c:pt idx="10">
                  <c:v>0.49306869139523984</c:v>
                </c:pt>
                <c:pt idx="11">
                  <c:v>0.47634168877476524</c:v>
                </c:pt>
                <c:pt idx="12">
                  <c:v>0.4608896344821013</c:v>
                </c:pt>
                <c:pt idx="13">
                  <c:v>0.44654023317520719</c:v>
                </c:pt>
                <c:pt idx="14">
                  <c:v>0.4331548357620682</c:v>
                </c:pt>
                <c:pt idx="15">
                  <c:v>0.42062002605411475</c:v>
                </c:pt>
                <c:pt idx="16">
                  <c:v>0.40884171979780409</c:v>
                </c:pt>
                <c:pt idx="17">
                  <c:v>0.39774091789409277</c:v>
                </c:pt>
                <c:pt idx="18">
                  <c:v>0.38725058150845293</c:v>
                </c:pt>
                <c:pt idx="19">
                  <c:v>0.37731328780841766</c:v>
                </c:pt>
                <c:pt idx="20">
                  <c:v>0.36787944117144233</c:v>
                </c:pt>
                <c:pt idx="21">
                  <c:v>0.35890588752737579</c:v>
                </c:pt>
                <c:pt idx="22">
                  <c:v>0.35035482645324784</c:v>
                </c:pt>
                <c:pt idx="23">
                  <c:v>0.34219294666260885</c:v>
                </c:pt>
                <c:pt idx="24">
                  <c:v>0.33439073148381415</c:v>
                </c:pt>
                <c:pt idx="25">
                  <c:v>0.32692189535175781</c:v>
                </c:pt>
                <c:pt idx="26">
                  <c:v>0.3197629224534575</c:v>
                </c:pt>
                <c:pt idx="27">
                  <c:v>0.31289268587435026</c:v>
                </c:pt>
                <c:pt idx="28">
                  <c:v>0.30629213080182927</c:v>
                </c:pt>
                <c:pt idx="29">
                  <c:v>0.29994400915961905</c:v>
                </c:pt>
                <c:pt idx="30">
                  <c:v>0.29383265587807283</c:v>
                </c:pt>
                <c:pt idx="31">
                  <c:v>0.28794379912991352</c:v>
                </c:pt>
                <c:pt idx="32">
                  <c:v>0.28226439847178858</c:v>
                </c:pt>
                <c:pt idx="33">
                  <c:v>0.27678250606543703</c:v>
                </c:pt>
                <c:pt idx="34">
                  <c:v>0.2714871471053476</c:v>
                </c:pt>
              </c:numCache>
            </c:numRef>
          </c:val>
          <c:smooth val="0"/>
          <c:extLst>
            <c:ext xmlns:c16="http://schemas.microsoft.com/office/drawing/2014/chart" uri="{C3380CC4-5D6E-409C-BE32-E72D297353CC}">
              <c16:uniqueId val="{00000000-3B9B-4596-AED6-F77D2F8BB27D}"/>
            </c:ext>
          </c:extLst>
        </c:ser>
        <c:ser>
          <c:idx val="3"/>
          <c:order val="1"/>
          <c:tx>
            <c:strRef>
              <c:f>'Función Weibull (2)'!$D$5</c:f>
              <c:strCache>
                <c:ptCount val="1"/>
                <c:pt idx="0">
                  <c:v>1.5</c:v>
                </c:pt>
              </c:strCache>
            </c:strRef>
          </c:tx>
          <c:spPr>
            <a:ln w="28575" cap="rnd">
              <a:solidFill>
                <a:srgbClr val="C00000"/>
              </a:solidFill>
              <a:round/>
            </a:ln>
            <a:effectLst/>
          </c:spPr>
          <c:marker>
            <c:symbol val="none"/>
          </c:marker>
          <c:val>
            <c:numRef>
              <c:f>'Función Weibull (2)'!$D$6:$D$40</c:f>
              <c:numCache>
                <c:formatCode>General</c:formatCode>
                <c:ptCount val="35"/>
                <c:pt idx="1">
                  <c:v>0.98888192783834195</c:v>
                </c:pt>
                <c:pt idx="2">
                  <c:v>0.96887199434007543</c:v>
                </c:pt>
                <c:pt idx="3">
                  <c:v>0.94356054065777106</c:v>
                </c:pt>
                <c:pt idx="4">
                  <c:v>0.914440643607217</c:v>
                </c:pt>
                <c:pt idx="5">
                  <c:v>0.88249690258459534</c:v>
                </c:pt>
                <c:pt idx="6">
                  <c:v>0.84847321078018534</c:v>
                </c:pt>
                <c:pt idx="7">
                  <c:v>0.81296860012839001</c:v>
                </c:pt>
                <c:pt idx="8">
                  <c:v>0.77648169312561788</c:v>
                </c:pt>
                <c:pt idx="9">
                  <c:v>0.73943479366797948</c:v>
                </c:pt>
                <c:pt idx="10">
                  <c:v>0.70218850132655963</c:v>
                </c:pt>
                <c:pt idx="11">
                  <c:v>0.66505142080939661</c:v>
                </c:pt>
                <c:pt idx="12">
                  <c:v>0.62828713130899816</c:v>
                </c:pt>
                <c:pt idx="13">
                  <c:v>0.59211953121726579</c:v>
                </c:pt>
                <c:pt idx="14">
                  <c:v>0.55673716943811724</c:v>
                </c:pt>
                <c:pt idx="15">
                  <c:v>0.52229691358254138</c:v>
                </c:pt>
                <c:pt idx="16">
                  <c:v>0.48892716237508632</c:v>
                </c:pt>
                <c:pt idx="17">
                  <c:v>0.45673072777372176</c:v>
                </c:pt>
                <c:pt idx="18">
                  <c:v>0.42578746389901539</c:v>
                </c:pt>
                <c:pt idx="19">
                  <c:v>0.39615669056017727</c:v>
                </c:pt>
                <c:pt idx="20">
                  <c:v>0.36787944117144217</c:v>
                </c:pt>
                <c:pt idx="21">
                  <c:v>0.34098055375854841</c:v>
                </c:pt>
                <c:pt idx="22">
                  <c:v>0.31547061696465323</c:v>
                </c:pt>
                <c:pt idx="23">
                  <c:v>0.29134777890035402</c:v>
                </c:pt>
                <c:pt idx="24">
                  <c:v>0.26859942435874612</c:v>
                </c:pt>
                <c:pt idx="25">
                  <c:v>0.24720372470447741</c:v>
                </c:pt>
                <c:pt idx="26">
                  <c:v>0.22713106423599189</c:v>
                </c:pt>
                <c:pt idx="27">
                  <c:v>0.20834534674215957</c:v>
                </c:pt>
                <c:pt idx="28">
                  <c:v>0.1908051861480522</c:v>
                </c:pt>
                <c:pt idx="29">
                  <c:v>0.17446498544929534</c:v>
                </c:pt>
                <c:pt idx="30">
                  <c:v>0.15927590849002118</c:v>
                </c:pt>
                <c:pt idx="31">
                  <c:v>0.14518674949337976</c:v>
                </c:pt>
                <c:pt idx="32">
                  <c:v>0.1321447055723517</c:v>
                </c:pt>
                <c:pt idx="33">
                  <c:v>0.12009605771212012</c:v>
                </c:pt>
                <c:pt idx="34">
                  <c:v>0.10898676591273035</c:v>
                </c:pt>
              </c:numCache>
            </c:numRef>
          </c:val>
          <c:smooth val="0"/>
          <c:extLst>
            <c:ext xmlns:c16="http://schemas.microsoft.com/office/drawing/2014/chart" uri="{C3380CC4-5D6E-409C-BE32-E72D297353CC}">
              <c16:uniqueId val="{00000001-3B9B-4596-AED6-F77D2F8BB27D}"/>
            </c:ext>
          </c:extLst>
        </c:ser>
        <c:ser>
          <c:idx val="0"/>
          <c:order val="2"/>
          <c:tx>
            <c:strRef>
              <c:f>'Función Weibull (2)'!$E$5</c:f>
              <c:strCache>
                <c:ptCount val="1"/>
                <c:pt idx="0">
                  <c:v>3</c:v>
                </c:pt>
              </c:strCache>
            </c:strRef>
          </c:tx>
          <c:spPr>
            <a:ln w="28575" cap="rnd">
              <a:solidFill>
                <a:schemeClr val="accent1"/>
              </a:solidFill>
              <a:round/>
            </a:ln>
            <a:effectLst/>
          </c:spPr>
          <c:marker>
            <c:symbol val="none"/>
          </c:marker>
          <c:val>
            <c:numRef>
              <c:f>'Función Weibull (2)'!$E$6:$E$40</c:f>
              <c:numCache>
                <c:formatCode>General</c:formatCode>
                <c:ptCount val="35"/>
                <c:pt idx="1">
                  <c:v>0.99987500781217453</c:v>
                </c:pt>
                <c:pt idx="2">
                  <c:v>0.99900049983337502</c:v>
                </c:pt>
                <c:pt idx="3">
                  <c:v>0.99663068891067585</c:v>
                </c:pt>
                <c:pt idx="4">
                  <c:v>0.99203191483706066</c:v>
                </c:pt>
                <c:pt idx="5">
                  <c:v>0.98449643700540845</c:v>
                </c:pt>
                <c:pt idx="6">
                  <c:v>0.97336124152433678</c:v>
                </c:pt>
                <c:pt idx="7">
                  <c:v>0.95803113647478366</c:v>
                </c:pt>
                <c:pt idx="8">
                  <c:v>0.93800499953072947</c:v>
                </c:pt>
                <c:pt idx="9">
                  <c:v>0.91290359081805705</c:v>
                </c:pt>
                <c:pt idx="10">
                  <c:v>0.88249690258459546</c:v>
                </c:pt>
                <c:pt idx="11">
                  <c:v>0.84672865140207298</c:v>
                </c:pt>
                <c:pt idx="12">
                  <c:v>0.80573530187347964</c:v>
                </c:pt>
                <c:pt idx="13">
                  <c:v>0.75985701618526924</c:v>
                </c:pt>
                <c:pt idx="14">
                  <c:v>0.70963821156020856</c:v>
                </c:pt>
                <c:pt idx="15">
                  <c:v>0.65581601127150135</c:v>
                </c:pt>
                <c:pt idx="16">
                  <c:v>0.59929578784553827</c:v>
                </c:pt>
                <c:pt idx="17">
                  <c:v>0.54111416311718241</c:v>
                </c:pt>
                <c:pt idx="18">
                  <c:v>0.48239114011512568</c:v>
                </c:pt>
                <c:pt idx="19">
                  <c:v>0.42427434198596681</c:v>
                </c:pt>
                <c:pt idx="20">
                  <c:v>0.36787944117144206</c:v>
                </c:pt>
                <c:pt idx="21">
                  <c:v>0.31423159539154699</c:v>
                </c:pt>
                <c:pt idx="22">
                  <c:v>0.26421291623308596</c:v>
                </c:pt>
                <c:pt idx="23">
                  <c:v>0.21852059775236082</c:v>
                </c:pt>
                <c:pt idx="24">
                  <c:v>0.17763933359513465</c:v>
                </c:pt>
                <c:pt idx="25">
                  <c:v>0.14183015908734226</c:v>
                </c:pt>
                <c:pt idx="26">
                  <c:v>0.11113606695062166</c:v>
                </c:pt>
                <c:pt idx="27">
                  <c:v>8.5402918867102426E-2</c:v>
                </c:pt>
                <c:pt idx="28">
                  <c:v>6.4312581380308584E-2</c:v>
                </c:pt>
                <c:pt idx="29">
                  <c:v>4.7424087701687941E-2</c:v>
                </c:pt>
                <c:pt idx="30">
                  <c:v>3.42181183116659E-2</c:v>
                </c:pt>
                <c:pt idx="31">
                  <c:v>2.4140242929592041E-2</c:v>
                </c:pt>
                <c:pt idx="32">
                  <c:v>1.6639098861723538E-2</c:v>
                </c:pt>
                <c:pt idx="33">
                  <c:v>1.1196825257668019E-2</c:v>
                </c:pt>
                <c:pt idx="34">
                  <c:v>7.3504040094200156E-3</c:v>
                </c:pt>
              </c:numCache>
            </c:numRef>
          </c:val>
          <c:smooth val="0"/>
          <c:extLst>
            <c:ext xmlns:c16="http://schemas.microsoft.com/office/drawing/2014/chart" uri="{C3380CC4-5D6E-409C-BE32-E72D297353CC}">
              <c16:uniqueId val="{00000002-3B9B-4596-AED6-F77D2F8BB27D}"/>
            </c:ext>
          </c:extLst>
        </c:ser>
        <c:dLbls>
          <c:showLegendKey val="0"/>
          <c:showVal val="0"/>
          <c:showCatName val="0"/>
          <c:showSerName val="0"/>
          <c:showPercent val="0"/>
          <c:showBubbleSize val="0"/>
        </c:dLbls>
        <c:smooth val="0"/>
        <c:axId val="354553423"/>
        <c:axId val="354554671"/>
      </c:lineChart>
      <c:catAx>
        <c:axId val="354553423"/>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tiempo (t)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crossAx val="354554671"/>
        <c:crosses val="autoZero"/>
        <c:auto val="1"/>
        <c:lblAlgn val="ctr"/>
        <c:lblOffset val="100"/>
        <c:noMultiLvlLbl val="0"/>
      </c:catAx>
      <c:valAx>
        <c:axId val="354554671"/>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s-MX" sz="1600"/>
                  <a:t>función de Supervivencia S(t)</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out"/>
        <c:minorTickMark val="none"/>
        <c:tickLblPos val="nextTo"/>
        <c:crossAx val="3545534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2"/>
          <c:order val="0"/>
          <c:tx>
            <c:strRef>
              <c:f>'Función Weibull (3)'!$C$5</c:f>
              <c:strCache>
                <c:ptCount val="1"/>
                <c:pt idx="0">
                  <c:v>0.5</c:v>
                </c:pt>
              </c:strCache>
            </c:strRef>
          </c:tx>
          <c:spPr>
            <a:ln w="19050" cap="rnd">
              <a:solidFill>
                <a:schemeClr val="accent6">
                  <a:lumMod val="75000"/>
                </a:schemeClr>
              </a:solidFill>
              <a:round/>
            </a:ln>
            <a:effectLst/>
          </c:spPr>
          <c:marker>
            <c:symbol val="none"/>
          </c:marker>
          <c:val>
            <c:numRef>
              <c:f>'Función Weibull (3)'!$C$6:$C$70</c:f>
              <c:numCache>
                <c:formatCode>General</c:formatCode>
                <c:ptCount val="65"/>
                <c:pt idx="1">
                  <c:v>1</c:v>
                </c:pt>
                <c:pt idx="2">
                  <c:v>0.70710678118654757</c:v>
                </c:pt>
                <c:pt idx="3">
                  <c:v>0.57735026918962573</c:v>
                </c:pt>
                <c:pt idx="4">
                  <c:v>0.5</c:v>
                </c:pt>
                <c:pt idx="5">
                  <c:v>0.44721359549995798</c:v>
                </c:pt>
                <c:pt idx="6">
                  <c:v>0.40824829046386296</c:v>
                </c:pt>
                <c:pt idx="7">
                  <c:v>0.3779644730092272</c:v>
                </c:pt>
                <c:pt idx="8">
                  <c:v>0.35355339059327379</c:v>
                </c:pt>
                <c:pt idx="9">
                  <c:v>0.33333333333333337</c:v>
                </c:pt>
                <c:pt idx="10">
                  <c:v>0.31622776601683789</c:v>
                </c:pt>
                <c:pt idx="11">
                  <c:v>0.30151134457776363</c:v>
                </c:pt>
                <c:pt idx="12">
                  <c:v>0.28867513459481292</c:v>
                </c:pt>
                <c:pt idx="13">
                  <c:v>0.27735009811261457</c:v>
                </c:pt>
                <c:pt idx="14">
                  <c:v>0.2672612419124244</c:v>
                </c:pt>
                <c:pt idx="15">
                  <c:v>0.2581988897471611</c:v>
                </c:pt>
                <c:pt idx="16">
                  <c:v>0.25</c:v>
                </c:pt>
                <c:pt idx="17">
                  <c:v>0.24253562503633294</c:v>
                </c:pt>
                <c:pt idx="18">
                  <c:v>0.23570226039551581</c:v>
                </c:pt>
                <c:pt idx="19">
                  <c:v>0.22941573387056174</c:v>
                </c:pt>
                <c:pt idx="20">
                  <c:v>0.22360679774997894</c:v>
                </c:pt>
                <c:pt idx="21">
                  <c:v>0.21821789023599236</c:v>
                </c:pt>
                <c:pt idx="22">
                  <c:v>0.21320071635561039</c:v>
                </c:pt>
                <c:pt idx="23">
                  <c:v>0.20851441405707472</c:v>
                </c:pt>
                <c:pt idx="24">
                  <c:v>0.20412414523193148</c:v>
                </c:pt>
                <c:pt idx="25">
                  <c:v>0.2</c:v>
                </c:pt>
                <c:pt idx="26">
                  <c:v>0.19611613513818402</c:v>
                </c:pt>
                <c:pt idx="27">
                  <c:v>0.19245008972987523</c:v>
                </c:pt>
                <c:pt idx="28">
                  <c:v>0.1889822365046136</c:v>
                </c:pt>
                <c:pt idx="29">
                  <c:v>0.18569533817705183</c:v>
                </c:pt>
                <c:pt idx="30">
                  <c:v>0.18257418583505536</c:v>
                </c:pt>
                <c:pt idx="31">
                  <c:v>0.17960530202677485</c:v>
                </c:pt>
                <c:pt idx="32">
                  <c:v>0.17677669529663684</c:v>
                </c:pt>
                <c:pt idx="33">
                  <c:v>0.17407765595569782</c:v>
                </c:pt>
                <c:pt idx="34">
                  <c:v>0.17149858514250879</c:v>
                </c:pt>
                <c:pt idx="35">
                  <c:v>0.1690308509457033</c:v>
                </c:pt>
                <c:pt idx="36">
                  <c:v>0.16666666666666666</c:v>
                </c:pt>
                <c:pt idx="37">
                  <c:v>0.16439898730535724</c:v>
                </c:pt>
                <c:pt idx="38">
                  <c:v>0.16222142113076249</c:v>
                </c:pt>
                <c:pt idx="39">
                  <c:v>0.1601281538050871</c:v>
                </c:pt>
                <c:pt idx="40">
                  <c:v>0.15811388300841894</c:v>
                </c:pt>
                <c:pt idx="41">
                  <c:v>0.15617376188860604</c:v>
                </c:pt>
                <c:pt idx="42">
                  <c:v>0.15430334996209188</c:v>
                </c:pt>
                <c:pt idx="43">
                  <c:v>0.15249857033260461</c:v>
                </c:pt>
                <c:pt idx="44">
                  <c:v>0.15075567228888176</c:v>
                </c:pt>
                <c:pt idx="45">
                  <c:v>0.14907119849998596</c:v>
                </c:pt>
                <c:pt idx="46">
                  <c:v>0.14744195615489708</c:v>
                </c:pt>
                <c:pt idx="47">
                  <c:v>0.14586499149789453</c:v>
                </c:pt>
                <c:pt idx="48">
                  <c:v>0.14433756729740638</c:v>
                </c:pt>
                <c:pt idx="49">
                  <c:v>0.14285714285714282</c:v>
                </c:pt>
                <c:pt idx="50">
                  <c:v>0.14142135623730948</c:v>
                </c:pt>
                <c:pt idx="51">
                  <c:v>0.14002800840280094</c:v>
                </c:pt>
                <c:pt idx="52">
                  <c:v>0.13867504905630726</c:v>
                </c:pt>
                <c:pt idx="53">
                  <c:v>0.13736056394868898</c:v>
                </c:pt>
                <c:pt idx="54">
                  <c:v>0.13608276348795431</c:v>
                </c:pt>
                <c:pt idx="55">
                  <c:v>0.1348399724926484</c:v>
                </c:pt>
                <c:pt idx="56">
                  <c:v>0.13363062095621217</c:v>
                </c:pt>
                <c:pt idx="57">
                  <c:v>0.13245323570650436</c:v>
                </c:pt>
                <c:pt idx="58">
                  <c:v>0.13130643285972252</c:v>
                </c:pt>
                <c:pt idx="59">
                  <c:v>0.13018891098082383</c:v>
                </c:pt>
                <c:pt idx="60">
                  <c:v>0.12909944487358052</c:v>
                </c:pt>
                <c:pt idx="61">
                  <c:v>0.12803687993289595</c:v>
                </c:pt>
                <c:pt idx="62">
                  <c:v>0.12700012700019045</c:v>
                </c:pt>
                <c:pt idx="63">
                  <c:v>0.12598815766974236</c:v>
                </c:pt>
                <c:pt idx="64">
                  <c:v>0.12499999999999996</c:v>
                </c:pt>
              </c:numCache>
            </c:numRef>
          </c:val>
          <c:smooth val="0"/>
          <c:extLst>
            <c:ext xmlns:c16="http://schemas.microsoft.com/office/drawing/2014/chart" uri="{C3380CC4-5D6E-409C-BE32-E72D297353CC}">
              <c16:uniqueId val="{00000000-E349-4972-99D8-AF97C1C840D2}"/>
            </c:ext>
          </c:extLst>
        </c:ser>
        <c:ser>
          <c:idx val="0"/>
          <c:order val="1"/>
          <c:tx>
            <c:strRef>
              <c:f>'Función Weibull (3)'!$D$5</c:f>
              <c:strCache>
                <c:ptCount val="1"/>
                <c:pt idx="0">
                  <c:v>1.5</c:v>
                </c:pt>
              </c:strCache>
            </c:strRef>
          </c:tx>
          <c:spPr>
            <a:ln w="28575" cap="rnd">
              <a:solidFill>
                <a:schemeClr val="accent1"/>
              </a:solidFill>
              <a:round/>
            </a:ln>
            <a:effectLst/>
          </c:spPr>
          <c:marker>
            <c:symbol val="none"/>
          </c:marker>
          <c:val>
            <c:numRef>
              <c:f>'Función Weibull (3)'!$D$6:$D$70</c:f>
              <c:numCache>
                <c:formatCode>General</c:formatCode>
                <c:ptCount val="65"/>
                <c:pt idx="1">
                  <c:v>0.15000000000000002</c:v>
                </c:pt>
                <c:pt idx="2">
                  <c:v>0.21213203435596426</c:v>
                </c:pt>
                <c:pt idx="3">
                  <c:v>0.25980762113533162</c:v>
                </c:pt>
                <c:pt idx="4">
                  <c:v>0.30000000000000004</c:v>
                </c:pt>
                <c:pt idx="5">
                  <c:v>0.33541019662496846</c:v>
                </c:pt>
                <c:pt idx="6">
                  <c:v>0.36742346141747673</c:v>
                </c:pt>
                <c:pt idx="7">
                  <c:v>0.39686269665968865</c:v>
                </c:pt>
                <c:pt idx="8">
                  <c:v>0.42426406871192851</c:v>
                </c:pt>
                <c:pt idx="9">
                  <c:v>0.44999999999999996</c:v>
                </c:pt>
                <c:pt idx="10">
                  <c:v>0.47434164902525688</c:v>
                </c:pt>
                <c:pt idx="11">
                  <c:v>0.49749371855330993</c:v>
                </c:pt>
                <c:pt idx="12">
                  <c:v>0.51961524227066314</c:v>
                </c:pt>
                <c:pt idx="13">
                  <c:v>0.54083269131959832</c:v>
                </c:pt>
                <c:pt idx="14">
                  <c:v>0.56124860801609122</c:v>
                </c:pt>
                <c:pt idx="15">
                  <c:v>0.58094750193111255</c:v>
                </c:pt>
                <c:pt idx="16">
                  <c:v>0.60000000000000009</c:v>
                </c:pt>
                <c:pt idx="17">
                  <c:v>0.61846584384264913</c:v>
                </c:pt>
                <c:pt idx="18">
                  <c:v>0.63639610306789285</c:v>
                </c:pt>
                <c:pt idx="19">
                  <c:v>0.65383484153110105</c:v>
                </c:pt>
                <c:pt idx="20">
                  <c:v>0.67082039324993703</c:v>
                </c:pt>
                <c:pt idx="21">
                  <c:v>0.68738635424337602</c:v>
                </c:pt>
                <c:pt idx="22">
                  <c:v>0.70356236397351457</c:v>
                </c:pt>
                <c:pt idx="23">
                  <c:v>0.71937472849690809</c:v>
                </c:pt>
                <c:pt idx="24">
                  <c:v>0.73484692283495356</c:v>
                </c:pt>
                <c:pt idx="25">
                  <c:v>0.75</c:v>
                </c:pt>
                <c:pt idx="26">
                  <c:v>0.76485292703891772</c:v>
                </c:pt>
                <c:pt idx="27">
                  <c:v>0.77942286340599487</c:v>
                </c:pt>
                <c:pt idx="28">
                  <c:v>0.7937253933193773</c:v>
                </c:pt>
                <c:pt idx="29">
                  <c:v>0.80777472107017578</c:v>
                </c:pt>
                <c:pt idx="30">
                  <c:v>0.82158383625774922</c:v>
                </c:pt>
                <c:pt idx="31">
                  <c:v>0.83516465442450349</c:v>
                </c:pt>
                <c:pt idx="32">
                  <c:v>0.84852813742385713</c:v>
                </c:pt>
                <c:pt idx="33">
                  <c:v>0.86168439698070443</c:v>
                </c:pt>
                <c:pt idx="34">
                  <c:v>0.87464278422679531</c:v>
                </c:pt>
                <c:pt idx="35">
                  <c:v>0.88741196746494255</c:v>
                </c:pt>
                <c:pt idx="36">
                  <c:v>0.90000000000000013</c:v>
                </c:pt>
                <c:pt idx="37">
                  <c:v>0.91241437954473326</c:v>
                </c:pt>
                <c:pt idx="38">
                  <c:v>0.92466210044534658</c:v>
                </c:pt>
                <c:pt idx="39">
                  <c:v>0.93674969975975997</c:v>
                </c:pt>
                <c:pt idx="40">
                  <c:v>0.94868329805051399</c:v>
                </c:pt>
                <c:pt idx="41">
                  <c:v>0.96046863561492746</c:v>
                </c:pt>
                <c:pt idx="42">
                  <c:v>0.97211110476117923</c:v>
                </c:pt>
                <c:pt idx="43">
                  <c:v>0.98361577864530036</c:v>
                </c:pt>
                <c:pt idx="44">
                  <c:v>0.9949874371066203</c:v>
                </c:pt>
                <c:pt idx="45">
                  <c:v>1.0062305898749055</c:v>
                </c:pt>
                <c:pt idx="46">
                  <c:v>1.0173494974687904</c:v>
                </c:pt>
                <c:pt idx="47">
                  <c:v>1.0283481900601568</c:v>
                </c:pt>
                <c:pt idx="48">
                  <c:v>1.0392304845413267</c:v>
                </c:pt>
                <c:pt idx="49">
                  <c:v>1.0500000000000003</c:v>
                </c:pt>
                <c:pt idx="50">
                  <c:v>1.0606601717798214</c:v>
                </c:pt>
                <c:pt idx="51">
                  <c:v>1.0712142642814277</c:v>
                </c:pt>
                <c:pt idx="52">
                  <c:v>1.0816653826391971</c:v>
                </c:pt>
                <c:pt idx="53">
                  <c:v>1.092016483392078</c:v>
                </c:pt>
                <c:pt idx="54">
                  <c:v>1.1022703842524304</c:v>
                </c:pt>
                <c:pt idx="55">
                  <c:v>1.1124297730643495</c:v>
                </c:pt>
                <c:pt idx="56">
                  <c:v>1.1224972160321827</c:v>
                </c:pt>
                <c:pt idx="57">
                  <c:v>1.1324751652906127</c:v>
                </c:pt>
                <c:pt idx="58">
                  <c:v>1.1423659658795864</c:v>
                </c:pt>
                <c:pt idx="59">
                  <c:v>1.1521718621802914</c:v>
                </c:pt>
                <c:pt idx="60">
                  <c:v>1.1618950038622256</c:v>
                </c:pt>
                <c:pt idx="61">
                  <c:v>1.1715374513859984</c:v>
                </c:pt>
                <c:pt idx="62">
                  <c:v>1.181101181101772</c:v>
                </c:pt>
                <c:pt idx="63">
                  <c:v>1.1905880899790662</c:v>
                </c:pt>
                <c:pt idx="64">
                  <c:v>1.2000000000000004</c:v>
                </c:pt>
              </c:numCache>
            </c:numRef>
          </c:val>
          <c:smooth val="0"/>
          <c:extLst>
            <c:ext xmlns:c16="http://schemas.microsoft.com/office/drawing/2014/chart" uri="{C3380CC4-5D6E-409C-BE32-E72D297353CC}">
              <c16:uniqueId val="{00000001-E349-4972-99D8-AF97C1C840D2}"/>
            </c:ext>
          </c:extLst>
        </c:ser>
        <c:ser>
          <c:idx val="1"/>
          <c:order val="2"/>
          <c:tx>
            <c:strRef>
              <c:f>'Función Weibull (3)'!$E$5</c:f>
              <c:strCache>
                <c:ptCount val="1"/>
                <c:pt idx="0">
                  <c:v>2</c:v>
                </c:pt>
              </c:strCache>
            </c:strRef>
          </c:tx>
          <c:spPr>
            <a:ln w="28575" cap="rnd">
              <a:solidFill>
                <a:schemeClr val="accent2"/>
              </a:solidFill>
              <a:round/>
            </a:ln>
            <a:effectLst/>
          </c:spPr>
          <c:marker>
            <c:symbol val="none"/>
          </c:marker>
          <c:val>
            <c:numRef>
              <c:f>'Función Weibull (3)'!$E$6:$E$70</c:f>
              <c:numCache>
                <c:formatCode>General</c:formatCode>
                <c:ptCount val="65"/>
                <c:pt idx="1">
                  <c:v>0.02</c:v>
                </c:pt>
                <c:pt idx="2">
                  <c:v>0.04</c:v>
                </c:pt>
                <c:pt idx="3">
                  <c:v>0.06</c:v>
                </c:pt>
                <c:pt idx="4">
                  <c:v>0.08</c:v>
                </c:pt>
                <c:pt idx="5">
                  <c:v>0.1</c:v>
                </c:pt>
                <c:pt idx="6">
                  <c:v>0.12000000000000001</c:v>
                </c:pt>
                <c:pt idx="7">
                  <c:v>0.14000000000000001</c:v>
                </c:pt>
                <c:pt idx="8">
                  <c:v>0.16</c:v>
                </c:pt>
                <c:pt idx="9">
                  <c:v>0.18</c:v>
                </c:pt>
                <c:pt idx="10">
                  <c:v>0.19999999999999998</c:v>
                </c:pt>
                <c:pt idx="11">
                  <c:v>0.21999999999999997</c:v>
                </c:pt>
                <c:pt idx="12">
                  <c:v>0.23999999999999996</c:v>
                </c:pt>
                <c:pt idx="13">
                  <c:v>0.25999999999999995</c:v>
                </c:pt>
                <c:pt idx="14">
                  <c:v>0.27999999999999997</c:v>
                </c:pt>
                <c:pt idx="15">
                  <c:v>0.3</c:v>
                </c:pt>
                <c:pt idx="16">
                  <c:v>0.32</c:v>
                </c:pt>
                <c:pt idx="17">
                  <c:v>0.34</c:v>
                </c:pt>
                <c:pt idx="18">
                  <c:v>0.36000000000000004</c:v>
                </c:pt>
                <c:pt idx="19">
                  <c:v>0.38000000000000006</c:v>
                </c:pt>
                <c:pt idx="20">
                  <c:v>0.40000000000000008</c:v>
                </c:pt>
                <c:pt idx="21">
                  <c:v>0.4200000000000001</c:v>
                </c:pt>
                <c:pt idx="22">
                  <c:v>0.44000000000000011</c:v>
                </c:pt>
                <c:pt idx="23">
                  <c:v>0.46000000000000013</c:v>
                </c:pt>
                <c:pt idx="24">
                  <c:v>0.48000000000000015</c:v>
                </c:pt>
                <c:pt idx="25">
                  <c:v>0.50000000000000011</c:v>
                </c:pt>
                <c:pt idx="26">
                  <c:v>0.52000000000000013</c:v>
                </c:pt>
                <c:pt idx="27">
                  <c:v>0.54000000000000015</c:v>
                </c:pt>
                <c:pt idx="28">
                  <c:v>0.56000000000000016</c:v>
                </c:pt>
                <c:pt idx="29">
                  <c:v>0.58000000000000018</c:v>
                </c:pt>
                <c:pt idx="30">
                  <c:v>0.6000000000000002</c:v>
                </c:pt>
                <c:pt idx="31">
                  <c:v>0.62000000000000022</c:v>
                </c:pt>
                <c:pt idx="32">
                  <c:v>0.64000000000000024</c:v>
                </c:pt>
                <c:pt idx="33">
                  <c:v>0.66000000000000025</c:v>
                </c:pt>
                <c:pt idx="34">
                  <c:v>0.68000000000000027</c:v>
                </c:pt>
                <c:pt idx="35">
                  <c:v>0.70000000000000029</c:v>
                </c:pt>
                <c:pt idx="36">
                  <c:v>0.72000000000000031</c:v>
                </c:pt>
                <c:pt idx="37">
                  <c:v>0.74000000000000032</c:v>
                </c:pt>
                <c:pt idx="38">
                  <c:v>0.76000000000000034</c:v>
                </c:pt>
                <c:pt idx="39">
                  <c:v>0.78000000000000036</c:v>
                </c:pt>
                <c:pt idx="40">
                  <c:v>0.80000000000000038</c:v>
                </c:pt>
                <c:pt idx="41">
                  <c:v>0.8200000000000004</c:v>
                </c:pt>
                <c:pt idx="42">
                  <c:v>0.84000000000000041</c:v>
                </c:pt>
                <c:pt idx="43">
                  <c:v>0.86000000000000043</c:v>
                </c:pt>
                <c:pt idx="44">
                  <c:v>0.88000000000000045</c:v>
                </c:pt>
                <c:pt idx="45">
                  <c:v>0.90000000000000047</c:v>
                </c:pt>
                <c:pt idx="46">
                  <c:v>0.92000000000000048</c:v>
                </c:pt>
                <c:pt idx="47">
                  <c:v>0.9400000000000005</c:v>
                </c:pt>
                <c:pt idx="48">
                  <c:v>0.96000000000000052</c:v>
                </c:pt>
                <c:pt idx="49">
                  <c:v>0.98000000000000054</c:v>
                </c:pt>
                <c:pt idx="50">
                  <c:v>1.0000000000000004</c:v>
                </c:pt>
                <c:pt idx="51">
                  <c:v>1.0200000000000005</c:v>
                </c:pt>
                <c:pt idx="52">
                  <c:v>1.0400000000000005</c:v>
                </c:pt>
                <c:pt idx="53">
                  <c:v>1.0600000000000005</c:v>
                </c:pt>
                <c:pt idx="54">
                  <c:v>1.0800000000000005</c:v>
                </c:pt>
                <c:pt idx="55">
                  <c:v>1.1000000000000005</c:v>
                </c:pt>
                <c:pt idx="56">
                  <c:v>1.1200000000000006</c:v>
                </c:pt>
                <c:pt idx="57">
                  <c:v>1.1400000000000006</c:v>
                </c:pt>
                <c:pt idx="58">
                  <c:v>1.1600000000000006</c:v>
                </c:pt>
                <c:pt idx="59">
                  <c:v>1.1800000000000006</c:v>
                </c:pt>
                <c:pt idx="60">
                  <c:v>1.2000000000000006</c:v>
                </c:pt>
                <c:pt idx="61">
                  <c:v>1.2200000000000006</c:v>
                </c:pt>
                <c:pt idx="62">
                  <c:v>1.2400000000000007</c:v>
                </c:pt>
                <c:pt idx="63">
                  <c:v>1.2600000000000007</c:v>
                </c:pt>
                <c:pt idx="64">
                  <c:v>1.2800000000000007</c:v>
                </c:pt>
              </c:numCache>
            </c:numRef>
          </c:val>
          <c:smooth val="0"/>
          <c:extLst>
            <c:ext xmlns:c16="http://schemas.microsoft.com/office/drawing/2014/chart" uri="{C3380CC4-5D6E-409C-BE32-E72D297353CC}">
              <c16:uniqueId val="{00000002-E349-4972-99D8-AF97C1C840D2}"/>
            </c:ext>
          </c:extLst>
        </c:ser>
        <c:ser>
          <c:idx val="4"/>
          <c:order val="3"/>
          <c:tx>
            <c:strRef>
              <c:f>'Función Weibull (3)'!$F$5</c:f>
              <c:strCache>
                <c:ptCount val="1"/>
                <c:pt idx="0">
                  <c:v>3</c:v>
                </c:pt>
              </c:strCache>
            </c:strRef>
          </c:tx>
          <c:spPr>
            <a:ln w="28575" cap="rnd">
              <a:solidFill>
                <a:schemeClr val="accent5"/>
              </a:solidFill>
              <a:round/>
            </a:ln>
            <a:effectLst/>
          </c:spPr>
          <c:marker>
            <c:symbol val="none"/>
          </c:marker>
          <c:val>
            <c:numRef>
              <c:f>'Función Weibull (3)'!$F$6:$F$70</c:f>
              <c:numCache>
                <c:formatCode>General</c:formatCode>
                <c:ptCount val="65"/>
                <c:pt idx="1">
                  <c:v>3.0000000000000003E-4</c:v>
                </c:pt>
                <c:pt idx="2">
                  <c:v>1.2000000000000001E-3</c:v>
                </c:pt>
                <c:pt idx="3">
                  <c:v>2.7000000000000001E-3</c:v>
                </c:pt>
                <c:pt idx="4">
                  <c:v>4.8000000000000004E-3</c:v>
                </c:pt>
                <c:pt idx="5">
                  <c:v>7.5000000000000015E-3</c:v>
                </c:pt>
                <c:pt idx="6">
                  <c:v>1.0800000000000002E-2</c:v>
                </c:pt>
                <c:pt idx="7">
                  <c:v>1.4700000000000001E-2</c:v>
                </c:pt>
                <c:pt idx="8">
                  <c:v>1.9200000000000002E-2</c:v>
                </c:pt>
                <c:pt idx="9">
                  <c:v>2.4299999999999999E-2</c:v>
                </c:pt>
                <c:pt idx="10">
                  <c:v>2.9999999999999995E-2</c:v>
                </c:pt>
                <c:pt idx="11">
                  <c:v>3.6299999999999992E-2</c:v>
                </c:pt>
                <c:pt idx="12">
                  <c:v>4.3199999999999988E-2</c:v>
                </c:pt>
                <c:pt idx="13">
                  <c:v>5.0699999999999981E-2</c:v>
                </c:pt>
                <c:pt idx="14">
                  <c:v>5.8799999999999991E-2</c:v>
                </c:pt>
                <c:pt idx="15">
                  <c:v>6.7500000000000004E-2</c:v>
                </c:pt>
                <c:pt idx="16">
                  <c:v>7.6800000000000007E-2</c:v>
                </c:pt>
                <c:pt idx="17">
                  <c:v>8.6700000000000013E-2</c:v>
                </c:pt>
                <c:pt idx="18">
                  <c:v>9.7200000000000009E-2</c:v>
                </c:pt>
                <c:pt idx="19">
                  <c:v>0.10830000000000004</c:v>
                </c:pt>
                <c:pt idx="20">
                  <c:v>0.12000000000000005</c:v>
                </c:pt>
                <c:pt idx="21">
                  <c:v>0.13230000000000006</c:v>
                </c:pt>
                <c:pt idx="22">
                  <c:v>0.14520000000000008</c:v>
                </c:pt>
                <c:pt idx="23">
                  <c:v>0.15870000000000009</c:v>
                </c:pt>
                <c:pt idx="24">
                  <c:v>0.17280000000000009</c:v>
                </c:pt>
                <c:pt idx="25">
                  <c:v>0.18750000000000008</c:v>
                </c:pt>
                <c:pt idx="26">
                  <c:v>0.20280000000000009</c:v>
                </c:pt>
                <c:pt idx="27">
                  <c:v>0.21870000000000012</c:v>
                </c:pt>
                <c:pt idx="28">
                  <c:v>0.23520000000000013</c:v>
                </c:pt>
                <c:pt idx="29">
                  <c:v>0.25230000000000014</c:v>
                </c:pt>
                <c:pt idx="30">
                  <c:v>0.27000000000000018</c:v>
                </c:pt>
                <c:pt idx="31">
                  <c:v>0.28830000000000022</c:v>
                </c:pt>
                <c:pt idx="32">
                  <c:v>0.30720000000000025</c:v>
                </c:pt>
                <c:pt idx="33">
                  <c:v>0.32670000000000021</c:v>
                </c:pt>
                <c:pt idx="34">
                  <c:v>0.34680000000000027</c:v>
                </c:pt>
                <c:pt idx="35">
                  <c:v>0.36750000000000027</c:v>
                </c:pt>
                <c:pt idx="36">
                  <c:v>0.38880000000000031</c:v>
                </c:pt>
                <c:pt idx="37">
                  <c:v>0.4107000000000004</c:v>
                </c:pt>
                <c:pt idx="38">
                  <c:v>0.43320000000000042</c:v>
                </c:pt>
                <c:pt idx="39">
                  <c:v>0.45630000000000048</c:v>
                </c:pt>
                <c:pt idx="40">
                  <c:v>0.48000000000000043</c:v>
                </c:pt>
                <c:pt idx="41">
                  <c:v>0.50430000000000053</c:v>
                </c:pt>
                <c:pt idx="42">
                  <c:v>0.52920000000000056</c:v>
                </c:pt>
                <c:pt idx="43">
                  <c:v>0.55470000000000053</c:v>
                </c:pt>
                <c:pt idx="44">
                  <c:v>0.58080000000000054</c:v>
                </c:pt>
                <c:pt idx="45">
                  <c:v>0.6075000000000006</c:v>
                </c:pt>
                <c:pt idx="46">
                  <c:v>0.6348000000000007</c:v>
                </c:pt>
                <c:pt idx="47">
                  <c:v>0.66270000000000073</c:v>
                </c:pt>
                <c:pt idx="48">
                  <c:v>0.6912000000000007</c:v>
                </c:pt>
                <c:pt idx="49">
                  <c:v>0.72030000000000083</c:v>
                </c:pt>
                <c:pt idx="50">
                  <c:v>0.75000000000000067</c:v>
                </c:pt>
                <c:pt idx="51">
                  <c:v>0.78030000000000066</c:v>
                </c:pt>
                <c:pt idx="52">
                  <c:v>0.81120000000000081</c:v>
                </c:pt>
                <c:pt idx="53">
                  <c:v>0.84270000000000078</c:v>
                </c:pt>
                <c:pt idx="54">
                  <c:v>0.87480000000000091</c:v>
                </c:pt>
                <c:pt idx="55">
                  <c:v>0.90750000000000086</c:v>
                </c:pt>
                <c:pt idx="56">
                  <c:v>0.94080000000000097</c:v>
                </c:pt>
                <c:pt idx="57">
                  <c:v>0.9747000000000009</c:v>
                </c:pt>
                <c:pt idx="58">
                  <c:v>1.0092000000000012</c:v>
                </c:pt>
                <c:pt idx="59">
                  <c:v>1.0443000000000011</c:v>
                </c:pt>
                <c:pt idx="60">
                  <c:v>1.0800000000000012</c:v>
                </c:pt>
                <c:pt idx="61">
                  <c:v>1.1163000000000012</c:v>
                </c:pt>
                <c:pt idx="62">
                  <c:v>1.1532000000000013</c:v>
                </c:pt>
                <c:pt idx="63">
                  <c:v>1.1907000000000012</c:v>
                </c:pt>
                <c:pt idx="64">
                  <c:v>1.2288000000000014</c:v>
                </c:pt>
              </c:numCache>
            </c:numRef>
          </c:val>
          <c:smooth val="0"/>
          <c:extLst>
            <c:ext xmlns:c16="http://schemas.microsoft.com/office/drawing/2014/chart" uri="{C3380CC4-5D6E-409C-BE32-E72D297353CC}">
              <c16:uniqueId val="{00000003-E349-4972-99D8-AF97C1C840D2}"/>
            </c:ext>
          </c:extLst>
        </c:ser>
        <c:dLbls>
          <c:showLegendKey val="0"/>
          <c:showVal val="0"/>
          <c:showCatName val="0"/>
          <c:showSerName val="0"/>
          <c:showPercent val="0"/>
          <c:showBubbleSize val="0"/>
        </c:dLbls>
        <c:smooth val="0"/>
        <c:axId val="354553423"/>
        <c:axId val="354554671"/>
      </c:lineChart>
      <c:catAx>
        <c:axId val="354553423"/>
        <c:scaling>
          <c:orientation val="minMax"/>
        </c:scaling>
        <c:delete val="1"/>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s-MX"/>
                  <a:t>tiempo (t)</a:t>
                </a:r>
              </a:p>
            </c:rich>
          </c:tx>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none"/>
        <c:minorTickMark val="none"/>
        <c:tickLblPos val="nextTo"/>
        <c:crossAx val="354554671"/>
        <c:crosses val="autoZero"/>
        <c:auto val="1"/>
        <c:lblAlgn val="ctr"/>
        <c:lblOffset val="100"/>
        <c:noMultiLvlLbl val="0"/>
      </c:catAx>
      <c:valAx>
        <c:axId val="354554671"/>
        <c:scaling>
          <c:orientation val="minMax"/>
        </c:scaling>
        <c:delete val="1"/>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s-MX" sz="1600"/>
                  <a:t>función de riesgo</a:t>
                </a:r>
              </a:p>
              <a:p>
                <a:pPr>
                  <a:defRPr sz="1600"/>
                </a:pPr>
                <a:r>
                  <a:rPr lang="es-MX" sz="1600"/>
                  <a:t> h(t)</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MX"/>
            </a:p>
          </c:txPr>
        </c:title>
        <c:numFmt formatCode="General" sourceLinked="1"/>
        <c:majorTickMark val="out"/>
        <c:minorTickMark val="none"/>
        <c:tickLblPos val="nextTo"/>
        <c:crossAx val="354553423"/>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MX"/>
        </a:p>
      </c:txPr>
    </c:legend>
    <c:plotVisOnly val="1"/>
    <c:dispBlanksAs val="gap"/>
    <c:showDLblsOverMax val="0"/>
  </c:chart>
  <c:spPr>
    <a:noFill/>
    <a:ln>
      <a:noFill/>
    </a:ln>
    <a:effectLst/>
  </c:spPr>
  <c:txPr>
    <a:bodyPr/>
    <a:lstStyle/>
    <a:p>
      <a:pPr>
        <a:defRPr/>
      </a:pPr>
      <a:endParaRPr lang="es-MX"/>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E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1"/>
          <c:order val="0"/>
          <c:tx>
            <c:strRef>
              <c:f>Gráfica!$N$2</c:f>
              <c:strCache>
                <c:ptCount val="1"/>
                <c:pt idx="0">
                  <c:v>F. Supervivencia</c:v>
                </c:pt>
              </c:strCache>
            </c:strRef>
          </c:tx>
          <c:marker>
            <c:symbol val="none"/>
          </c:marker>
          <c:xVal>
            <c:numRef>
              <c:f>Gráfica!$M$3:$M$52</c:f>
              <c:numCache>
                <c:formatCode>General</c:formatCode>
                <c:ptCount val="50"/>
                <c:pt idx="0">
                  <c:v>0</c:v>
                </c:pt>
                <c:pt idx="1">
                  <c:v>1</c:v>
                </c:pt>
                <c:pt idx="2">
                  <c:v>1</c:v>
                </c:pt>
                <c:pt idx="3">
                  <c:v>2</c:v>
                </c:pt>
                <c:pt idx="4">
                  <c:v>2</c:v>
                </c:pt>
                <c:pt idx="5">
                  <c:v>3</c:v>
                </c:pt>
                <c:pt idx="6">
                  <c:v>3</c:v>
                </c:pt>
                <c:pt idx="7">
                  <c:v>4</c:v>
                </c:pt>
                <c:pt idx="8">
                  <c:v>4</c:v>
                </c:pt>
                <c:pt idx="9">
                  <c:v>5</c:v>
                </c:pt>
                <c:pt idx="10">
                  <c:v>5</c:v>
                </c:pt>
                <c:pt idx="11">
                  <c:v>6</c:v>
                </c:pt>
                <c:pt idx="12">
                  <c:v>6</c:v>
                </c:pt>
                <c:pt idx="13">
                  <c:v>7</c:v>
                </c:pt>
                <c:pt idx="14">
                  <c:v>7</c:v>
                </c:pt>
                <c:pt idx="15">
                  <c:v>8</c:v>
                </c:pt>
                <c:pt idx="16">
                  <c:v>8</c:v>
                </c:pt>
                <c:pt idx="17">
                  <c:v>9</c:v>
                </c:pt>
                <c:pt idx="18">
                  <c:v>9</c:v>
                </c:pt>
                <c:pt idx="19">
                  <c:v>10</c:v>
                </c:pt>
                <c:pt idx="20">
                  <c:v>10</c:v>
                </c:pt>
                <c:pt idx="21">
                  <c:v>11</c:v>
                </c:pt>
                <c:pt idx="22">
                  <c:v>11</c:v>
                </c:pt>
                <c:pt idx="23">
                  <c:v>12</c:v>
                </c:pt>
                <c:pt idx="24">
                  <c:v>12</c:v>
                </c:pt>
                <c:pt idx="25">
                  <c:v>13</c:v>
                </c:pt>
                <c:pt idx="26">
                  <c:v>13</c:v>
                </c:pt>
                <c:pt idx="27">
                  <c:v>14</c:v>
                </c:pt>
                <c:pt idx="28">
                  <c:v>14</c:v>
                </c:pt>
                <c:pt idx="29">
                  <c:v>15</c:v>
                </c:pt>
                <c:pt idx="30">
                  <c:v>15</c:v>
                </c:pt>
                <c:pt idx="31">
                  <c:v>16</c:v>
                </c:pt>
                <c:pt idx="32">
                  <c:v>16</c:v>
                </c:pt>
                <c:pt idx="33">
                  <c:v>17</c:v>
                </c:pt>
                <c:pt idx="34">
                  <c:v>17</c:v>
                </c:pt>
                <c:pt idx="35">
                  <c:v>18</c:v>
                </c:pt>
                <c:pt idx="36">
                  <c:v>18</c:v>
                </c:pt>
                <c:pt idx="37">
                  <c:v>19</c:v>
                </c:pt>
                <c:pt idx="38">
                  <c:v>19</c:v>
                </c:pt>
                <c:pt idx="39">
                  <c:v>20</c:v>
                </c:pt>
                <c:pt idx="40">
                  <c:v>20</c:v>
                </c:pt>
                <c:pt idx="41">
                  <c:v>21</c:v>
                </c:pt>
                <c:pt idx="42">
                  <c:v>21</c:v>
                </c:pt>
                <c:pt idx="43">
                  <c:v>22</c:v>
                </c:pt>
                <c:pt idx="44">
                  <c:v>22</c:v>
                </c:pt>
                <c:pt idx="45">
                  <c:v>23</c:v>
                </c:pt>
                <c:pt idx="46">
                  <c:v>23</c:v>
                </c:pt>
                <c:pt idx="47">
                  <c:v>24</c:v>
                </c:pt>
                <c:pt idx="48">
                  <c:v>24</c:v>
                </c:pt>
                <c:pt idx="49">
                  <c:v>25</c:v>
                </c:pt>
              </c:numCache>
            </c:numRef>
          </c:xVal>
          <c:yVal>
            <c:numRef>
              <c:f>Gráfica!$N$3:$N$52</c:f>
              <c:numCache>
                <c:formatCode>General</c:formatCode>
                <c:ptCount val="50"/>
                <c:pt idx="0">
                  <c:v>1</c:v>
                </c:pt>
                <c:pt idx="1">
                  <c:v>1</c:v>
                </c:pt>
                <c:pt idx="2">
                  <c:v>0.9288779889638259</c:v>
                </c:pt>
                <c:pt idx="3">
                  <c:v>0.9288779889638259</c:v>
                </c:pt>
                <c:pt idx="4">
                  <c:v>0.8908645003065605</c:v>
                </c:pt>
                <c:pt idx="5">
                  <c:v>0.8908645003065605</c:v>
                </c:pt>
                <c:pt idx="6">
                  <c:v>0.83139178418148385</c:v>
                </c:pt>
                <c:pt idx="7">
                  <c:v>0.83139178418148385</c:v>
                </c:pt>
                <c:pt idx="8">
                  <c:v>0.78969957081545072</c:v>
                </c:pt>
                <c:pt idx="9">
                  <c:v>0.78969957081545072</c:v>
                </c:pt>
                <c:pt idx="10">
                  <c:v>0.75965665236051505</c:v>
                </c:pt>
                <c:pt idx="11">
                  <c:v>0.75965665236051505</c:v>
                </c:pt>
                <c:pt idx="12">
                  <c:v>0.66891477621091355</c:v>
                </c:pt>
                <c:pt idx="13">
                  <c:v>0.66891477621091355</c:v>
                </c:pt>
                <c:pt idx="14">
                  <c:v>0.6192519926425506</c:v>
                </c:pt>
                <c:pt idx="15">
                  <c:v>0.6192519926425506</c:v>
                </c:pt>
                <c:pt idx="16">
                  <c:v>0.52605763335377065</c:v>
                </c:pt>
                <c:pt idx="17">
                  <c:v>0.52605763335377065</c:v>
                </c:pt>
                <c:pt idx="18">
                  <c:v>0.46842427958307786</c:v>
                </c:pt>
                <c:pt idx="19">
                  <c:v>0.46842427958307786</c:v>
                </c:pt>
                <c:pt idx="20">
                  <c:v>0.431023911710607</c:v>
                </c:pt>
                <c:pt idx="21">
                  <c:v>0.431023911710607</c:v>
                </c:pt>
                <c:pt idx="22">
                  <c:v>0.39791538933169834</c:v>
                </c:pt>
                <c:pt idx="23">
                  <c:v>0.39791538933169834</c:v>
                </c:pt>
                <c:pt idx="24">
                  <c:v>0.25137952176578787</c:v>
                </c:pt>
                <c:pt idx="25">
                  <c:v>0.25137952176578787</c:v>
                </c:pt>
                <c:pt idx="26">
                  <c:v>0.22378908645003068</c:v>
                </c:pt>
                <c:pt idx="27">
                  <c:v>0.22378908645003068</c:v>
                </c:pt>
                <c:pt idx="28">
                  <c:v>0.17351318209687311</c:v>
                </c:pt>
                <c:pt idx="29">
                  <c:v>0.17351318209687311</c:v>
                </c:pt>
                <c:pt idx="30">
                  <c:v>0.13304721030042921</c:v>
                </c:pt>
                <c:pt idx="31">
                  <c:v>0.13304721030042921</c:v>
                </c:pt>
                <c:pt idx="32">
                  <c:v>0.1048436541998774</c:v>
                </c:pt>
                <c:pt idx="33">
                  <c:v>0.1048436541998774</c:v>
                </c:pt>
                <c:pt idx="34">
                  <c:v>9.1354996934396096E-2</c:v>
                </c:pt>
                <c:pt idx="35">
                  <c:v>9.1354996934396096E-2</c:v>
                </c:pt>
                <c:pt idx="36">
                  <c:v>4.4144696505211536E-2</c:v>
                </c:pt>
                <c:pt idx="37">
                  <c:v>4.4144696505211536E-2</c:v>
                </c:pt>
                <c:pt idx="38">
                  <c:v>2.8203556100551811E-2</c:v>
                </c:pt>
                <c:pt idx="39">
                  <c:v>2.8203556100551811E-2</c:v>
                </c:pt>
                <c:pt idx="40">
                  <c:v>1.471489883507051E-2</c:v>
                </c:pt>
                <c:pt idx="41">
                  <c:v>1.471489883507051E-2</c:v>
                </c:pt>
                <c:pt idx="42">
                  <c:v>9.8099325567136738E-3</c:v>
                </c:pt>
                <c:pt idx="43">
                  <c:v>9.8099325567136738E-3</c:v>
                </c:pt>
                <c:pt idx="44">
                  <c:v>2.4524831391784184E-3</c:v>
                </c:pt>
                <c:pt idx="45">
                  <c:v>2.4524831391784184E-3</c:v>
                </c:pt>
                <c:pt idx="46">
                  <c:v>6.1312078479460461E-4</c:v>
                </c:pt>
                <c:pt idx="47">
                  <c:v>6.1312078479460461E-4</c:v>
                </c:pt>
                <c:pt idx="48">
                  <c:v>0</c:v>
                </c:pt>
                <c:pt idx="49">
                  <c:v>0</c:v>
                </c:pt>
              </c:numCache>
            </c:numRef>
          </c:yVal>
          <c:smooth val="0"/>
          <c:extLst>
            <c:ext xmlns:c16="http://schemas.microsoft.com/office/drawing/2014/chart" uri="{C3380CC4-5D6E-409C-BE32-E72D297353CC}">
              <c16:uniqueId val="{00000000-A7BA-473C-B442-AB25192B9F56}"/>
            </c:ext>
          </c:extLst>
        </c:ser>
        <c:dLbls>
          <c:showLegendKey val="0"/>
          <c:showVal val="0"/>
          <c:showCatName val="0"/>
          <c:showSerName val="0"/>
          <c:showPercent val="0"/>
          <c:showBubbleSize val="0"/>
        </c:dLbls>
        <c:axId val="35291520"/>
        <c:axId val="35293824"/>
      </c:scatterChart>
      <c:valAx>
        <c:axId val="35291520"/>
        <c:scaling>
          <c:orientation val="minMax"/>
          <c:max val="25"/>
        </c:scaling>
        <c:delete val="0"/>
        <c:axPos val="b"/>
        <c:title>
          <c:tx>
            <c:rich>
              <a:bodyPr/>
              <a:lstStyle/>
              <a:p>
                <a:pPr>
                  <a:defRPr sz="1100"/>
                </a:pPr>
                <a:r>
                  <a:rPr lang="es-MX" sz="1100"/>
                  <a:t>tiempo</a:t>
                </a:r>
              </a:p>
            </c:rich>
          </c:tx>
          <c:layout/>
          <c:overlay val="0"/>
        </c:title>
        <c:numFmt formatCode="General" sourceLinked="1"/>
        <c:majorTickMark val="cross"/>
        <c:minorTickMark val="in"/>
        <c:tickLblPos val="nextTo"/>
        <c:crossAx val="35293824"/>
        <c:crosses val="autoZero"/>
        <c:crossBetween val="midCat"/>
      </c:valAx>
      <c:valAx>
        <c:axId val="35293824"/>
        <c:scaling>
          <c:orientation val="minMax"/>
        </c:scaling>
        <c:delete val="0"/>
        <c:axPos val="l"/>
        <c:majorGridlines/>
        <c:title>
          <c:tx>
            <c:rich>
              <a:bodyPr rot="-5400000" vert="horz"/>
              <a:lstStyle/>
              <a:p>
                <a:pPr>
                  <a:defRPr sz="1100"/>
                </a:pPr>
                <a:r>
                  <a:rPr lang="es-MX" sz="1100"/>
                  <a:t>Función</a:t>
                </a:r>
                <a:r>
                  <a:rPr lang="es-MX" sz="1100" baseline="0"/>
                  <a:t> de Supervivencia</a:t>
                </a:r>
                <a:endParaRPr lang="es-MX" sz="1100"/>
              </a:p>
            </c:rich>
          </c:tx>
          <c:layout/>
          <c:overlay val="0"/>
        </c:title>
        <c:numFmt formatCode="General" sourceLinked="1"/>
        <c:majorTickMark val="out"/>
        <c:minorTickMark val="none"/>
        <c:tickLblPos val="nextTo"/>
        <c:crossAx val="35291520"/>
        <c:crosses val="autoZero"/>
        <c:crossBetween val="midCat"/>
      </c:valAx>
    </c:plotArea>
    <c:plotVisOnly val="1"/>
    <c:dispBlanksAs val="gap"/>
    <c:showDLblsOverMax val="0"/>
  </c:chart>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4" Type="http://schemas.openxmlformats.org/officeDocument/2006/relationships/image" Target="../media/image9.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61CA10B-F4ED-4490-B055-FDDC8FE59AAB}" type="datetimeFigureOut">
              <a:rPr lang="es-MX" smtClean="0"/>
              <a:pPr/>
              <a:t>26/10/2018</a:t>
            </a:fld>
            <a:endParaRPr lang="es-MX"/>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863899E-1344-43A5-9FE5-63448E324756}" type="slidenum">
              <a:rPr lang="es-MX" smtClean="0"/>
              <a:pPr/>
              <a:t>‹Nº›</a:t>
            </a:fld>
            <a:endParaRPr lang="es-MX"/>
          </a:p>
        </p:txBody>
      </p:sp>
    </p:spTree>
    <p:extLst>
      <p:ext uri="{BB962C8B-B14F-4D97-AF65-F5344CB8AC3E}">
        <p14:creationId xmlns:p14="http://schemas.microsoft.com/office/powerpoint/2010/main" val="35388217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a:t>
            </a:fld>
            <a:endParaRPr lang="es-MX"/>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10</a:t>
            </a:fld>
            <a:endParaRPr lang="es-MX"/>
          </a:p>
        </p:txBody>
      </p:sp>
    </p:spTree>
    <p:extLst>
      <p:ext uri="{BB962C8B-B14F-4D97-AF65-F5344CB8AC3E}">
        <p14:creationId xmlns:p14="http://schemas.microsoft.com/office/powerpoint/2010/main" val="6898432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11</a:t>
            </a:fld>
            <a:endParaRPr lang="es-MX"/>
          </a:p>
        </p:txBody>
      </p:sp>
    </p:spTree>
    <p:extLst>
      <p:ext uri="{BB962C8B-B14F-4D97-AF65-F5344CB8AC3E}">
        <p14:creationId xmlns:p14="http://schemas.microsoft.com/office/powerpoint/2010/main" val="39597934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12</a:t>
            </a:fld>
            <a:endParaRPr lang="es-MX"/>
          </a:p>
        </p:txBody>
      </p:sp>
    </p:spTree>
    <p:extLst>
      <p:ext uri="{BB962C8B-B14F-4D97-AF65-F5344CB8AC3E}">
        <p14:creationId xmlns:p14="http://schemas.microsoft.com/office/powerpoint/2010/main" val="2484913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13</a:t>
            </a:fld>
            <a:endParaRPr lang="es-MX"/>
          </a:p>
        </p:txBody>
      </p:sp>
    </p:spTree>
    <p:extLst>
      <p:ext uri="{BB962C8B-B14F-4D97-AF65-F5344CB8AC3E}">
        <p14:creationId xmlns:p14="http://schemas.microsoft.com/office/powerpoint/2010/main" val="4127179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14</a:t>
            </a:fld>
            <a:endParaRPr lang="es-MX"/>
          </a:p>
        </p:txBody>
      </p:sp>
    </p:spTree>
    <p:extLst>
      <p:ext uri="{BB962C8B-B14F-4D97-AF65-F5344CB8AC3E}">
        <p14:creationId xmlns:p14="http://schemas.microsoft.com/office/powerpoint/2010/main" val="1985129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15</a:t>
            </a:fld>
            <a:endParaRPr lang="es-MX"/>
          </a:p>
        </p:txBody>
      </p:sp>
    </p:spTree>
    <p:extLst>
      <p:ext uri="{BB962C8B-B14F-4D97-AF65-F5344CB8AC3E}">
        <p14:creationId xmlns:p14="http://schemas.microsoft.com/office/powerpoint/2010/main" val="823664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16</a:t>
            </a:fld>
            <a:endParaRPr lang="es-MX"/>
          </a:p>
        </p:txBody>
      </p:sp>
    </p:spTree>
    <p:extLst>
      <p:ext uri="{BB962C8B-B14F-4D97-AF65-F5344CB8AC3E}">
        <p14:creationId xmlns:p14="http://schemas.microsoft.com/office/powerpoint/2010/main" val="2012710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17</a:t>
            </a:fld>
            <a:endParaRPr lang="es-MX"/>
          </a:p>
        </p:txBody>
      </p:sp>
    </p:spTree>
    <p:extLst>
      <p:ext uri="{BB962C8B-B14F-4D97-AF65-F5344CB8AC3E}">
        <p14:creationId xmlns:p14="http://schemas.microsoft.com/office/powerpoint/2010/main" val="10629094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18</a:t>
            </a:fld>
            <a:endParaRPr lang="es-MX"/>
          </a:p>
        </p:txBody>
      </p:sp>
    </p:spTree>
    <p:extLst>
      <p:ext uri="{BB962C8B-B14F-4D97-AF65-F5344CB8AC3E}">
        <p14:creationId xmlns:p14="http://schemas.microsoft.com/office/powerpoint/2010/main" val="26862349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19</a:t>
            </a:fld>
            <a:endParaRPr lang="es-MX"/>
          </a:p>
        </p:txBody>
      </p:sp>
    </p:spTree>
    <p:extLst>
      <p:ext uri="{BB962C8B-B14F-4D97-AF65-F5344CB8AC3E}">
        <p14:creationId xmlns:p14="http://schemas.microsoft.com/office/powerpoint/2010/main" val="1468010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a:t>
            </a:fld>
            <a:endParaRPr lang="es-MX"/>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20</a:t>
            </a:fld>
            <a:endParaRPr lang="es-MX"/>
          </a:p>
        </p:txBody>
      </p:sp>
    </p:spTree>
    <p:extLst>
      <p:ext uri="{BB962C8B-B14F-4D97-AF65-F5344CB8AC3E}">
        <p14:creationId xmlns:p14="http://schemas.microsoft.com/office/powerpoint/2010/main" val="591320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21</a:t>
            </a:fld>
            <a:endParaRPr lang="es-MX"/>
          </a:p>
        </p:txBody>
      </p:sp>
    </p:spTree>
    <p:extLst>
      <p:ext uri="{BB962C8B-B14F-4D97-AF65-F5344CB8AC3E}">
        <p14:creationId xmlns:p14="http://schemas.microsoft.com/office/powerpoint/2010/main" val="5305326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22</a:t>
            </a:fld>
            <a:endParaRPr lang="es-MX"/>
          </a:p>
        </p:txBody>
      </p:sp>
    </p:spTree>
    <p:extLst>
      <p:ext uri="{BB962C8B-B14F-4D97-AF65-F5344CB8AC3E}">
        <p14:creationId xmlns:p14="http://schemas.microsoft.com/office/powerpoint/2010/main" val="38992268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23</a:t>
            </a:fld>
            <a:endParaRPr lang="es-MX"/>
          </a:p>
        </p:txBody>
      </p:sp>
    </p:spTree>
    <p:extLst>
      <p:ext uri="{BB962C8B-B14F-4D97-AF65-F5344CB8AC3E}">
        <p14:creationId xmlns:p14="http://schemas.microsoft.com/office/powerpoint/2010/main" val="5418736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24</a:t>
            </a:fld>
            <a:endParaRPr lang="es-MX"/>
          </a:p>
        </p:txBody>
      </p:sp>
    </p:spTree>
    <p:extLst>
      <p:ext uri="{BB962C8B-B14F-4D97-AF65-F5344CB8AC3E}">
        <p14:creationId xmlns:p14="http://schemas.microsoft.com/office/powerpoint/2010/main" val="13420400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25</a:t>
            </a:fld>
            <a:endParaRPr lang="es-MX"/>
          </a:p>
        </p:txBody>
      </p:sp>
    </p:spTree>
    <p:extLst>
      <p:ext uri="{BB962C8B-B14F-4D97-AF65-F5344CB8AC3E}">
        <p14:creationId xmlns:p14="http://schemas.microsoft.com/office/powerpoint/2010/main" val="10564390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28</a:t>
            </a:fld>
            <a:endParaRPr lang="es-MX"/>
          </a:p>
        </p:txBody>
      </p:sp>
    </p:spTree>
    <p:extLst>
      <p:ext uri="{BB962C8B-B14F-4D97-AF65-F5344CB8AC3E}">
        <p14:creationId xmlns:p14="http://schemas.microsoft.com/office/powerpoint/2010/main" val="1691180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29</a:t>
            </a:fld>
            <a:endParaRPr lang="es-MX"/>
          </a:p>
        </p:txBody>
      </p:sp>
    </p:spTree>
    <p:extLst>
      <p:ext uri="{BB962C8B-B14F-4D97-AF65-F5344CB8AC3E}">
        <p14:creationId xmlns:p14="http://schemas.microsoft.com/office/powerpoint/2010/main" val="250684467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30</a:t>
            </a:fld>
            <a:endParaRPr lang="es-MX"/>
          </a:p>
        </p:txBody>
      </p:sp>
    </p:spTree>
    <p:extLst>
      <p:ext uri="{BB962C8B-B14F-4D97-AF65-F5344CB8AC3E}">
        <p14:creationId xmlns:p14="http://schemas.microsoft.com/office/powerpoint/2010/main" val="35957431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31</a:t>
            </a:fld>
            <a:endParaRPr lang="es-MX"/>
          </a:p>
        </p:txBody>
      </p:sp>
    </p:spTree>
    <p:extLst>
      <p:ext uri="{BB962C8B-B14F-4D97-AF65-F5344CB8AC3E}">
        <p14:creationId xmlns:p14="http://schemas.microsoft.com/office/powerpoint/2010/main" val="33943509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3</a:t>
            </a:fld>
            <a:endParaRPr lang="es-MX"/>
          </a:p>
        </p:txBody>
      </p:sp>
    </p:spTree>
    <p:extLst>
      <p:ext uri="{BB962C8B-B14F-4D97-AF65-F5344CB8AC3E}">
        <p14:creationId xmlns:p14="http://schemas.microsoft.com/office/powerpoint/2010/main" val="30426945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32</a:t>
            </a:fld>
            <a:endParaRPr lang="es-MX"/>
          </a:p>
        </p:txBody>
      </p:sp>
    </p:spTree>
    <p:extLst>
      <p:ext uri="{BB962C8B-B14F-4D97-AF65-F5344CB8AC3E}">
        <p14:creationId xmlns:p14="http://schemas.microsoft.com/office/powerpoint/2010/main" val="37955356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33</a:t>
            </a:fld>
            <a:endParaRPr lang="es-MX"/>
          </a:p>
        </p:txBody>
      </p:sp>
    </p:spTree>
    <p:extLst>
      <p:ext uri="{BB962C8B-B14F-4D97-AF65-F5344CB8AC3E}">
        <p14:creationId xmlns:p14="http://schemas.microsoft.com/office/powerpoint/2010/main" val="3904108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34</a:t>
            </a:fld>
            <a:endParaRPr lang="es-MX"/>
          </a:p>
        </p:txBody>
      </p:sp>
    </p:spTree>
    <p:extLst>
      <p:ext uri="{BB962C8B-B14F-4D97-AF65-F5344CB8AC3E}">
        <p14:creationId xmlns:p14="http://schemas.microsoft.com/office/powerpoint/2010/main" val="18680260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35</a:t>
            </a:fld>
            <a:endParaRPr lang="es-MX"/>
          </a:p>
        </p:txBody>
      </p:sp>
    </p:spTree>
    <p:extLst>
      <p:ext uri="{BB962C8B-B14F-4D97-AF65-F5344CB8AC3E}">
        <p14:creationId xmlns:p14="http://schemas.microsoft.com/office/powerpoint/2010/main" val="4046775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4</a:t>
            </a:fld>
            <a:endParaRPr lang="es-MX"/>
          </a:p>
        </p:txBody>
      </p:sp>
    </p:spTree>
    <p:extLst>
      <p:ext uri="{BB962C8B-B14F-4D97-AF65-F5344CB8AC3E}">
        <p14:creationId xmlns:p14="http://schemas.microsoft.com/office/powerpoint/2010/main" val="19090922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5</a:t>
            </a:fld>
            <a:endParaRPr lang="es-MX"/>
          </a:p>
        </p:txBody>
      </p:sp>
    </p:spTree>
    <p:extLst>
      <p:ext uri="{BB962C8B-B14F-4D97-AF65-F5344CB8AC3E}">
        <p14:creationId xmlns:p14="http://schemas.microsoft.com/office/powerpoint/2010/main" val="236317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6</a:t>
            </a:fld>
            <a:endParaRPr lang="es-MX"/>
          </a:p>
        </p:txBody>
      </p:sp>
    </p:spTree>
    <p:extLst>
      <p:ext uri="{BB962C8B-B14F-4D97-AF65-F5344CB8AC3E}">
        <p14:creationId xmlns:p14="http://schemas.microsoft.com/office/powerpoint/2010/main" val="3979277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7</a:t>
            </a:fld>
            <a:endParaRPr lang="es-MX"/>
          </a:p>
        </p:txBody>
      </p:sp>
    </p:spTree>
    <p:extLst>
      <p:ext uri="{BB962C8B-B14F-4D97-AF65-F5344CB8AC3E}">
        <p14:creationId xmlns:p14="http://schemas.microsoft.com/office/powerpoint/2010/main" val="12246595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dirty="0"/>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8</a:t>
            </a:fld>
            <a:endParaRPr lang="es-MX"/>
          </a:p>
        </p:txBody>
      </p:sp>
    </p:spTree>
    <p:extLst>
      <p:ext uri="{BB962C8B-B14F-4D97-AF65-F5344CB8AC3E}">
        <p14:creationId xmlns:p14="http://schemas.microsoft.com/office/powerpoint/2010/main" val="36111007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863899E-1344-43A5-9FE5-63448E324756}" type="slidenum">
              <a:rPr lang="es-MX" smtClean="0"/>
              <a:pPr/>
              <a:t>9</a:t>
            </a:fld>
            <a:endParaRPr lang="es-MX"/>
          </a:p>
        </p:txBody>
      </p:sp>
    </p:spTree>
    <p:extLst>
      <p:ext uri="{BB962C8B-B14F-4D97-AF65-F5344CB8AC3E}">
        <p14:creationId xmlns:p14="http://schemas.microsoft.com/office/powerpoint/2010/main" val="19747390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mailto:imendez@cimat.mx"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ítulo y objetos">
    <p:spTree>
      <p:nvGrpSpPr>
        <p:cNvPr id="1" name=""/>
        <p:cNvGrpSpPr/>
        <p:nvPr/>
      </p:nvGrpSpPr>
      <p:grpSpPr>
        <a:xfrm>
          <a:off x="0" y="0"/>
          <a:ext cx="0" cy="0"/>
          <a:chOff x="0" y="0"/>
          <a:chExt cx="0" cy="0"/>
        </a:xfrm>
      </p:grpSpPr>
      <p:sp>
        <p:nvSpPr>
          <p:cNvPr id="8" name="2 Subtítulo"/>
          <p:cNvSpPr txBox="1">
            <a:spLocks/>
          </p:cNvSpPr>
          <p:nvPr/>
        </p:nvSpPr>
        <p:spPr>
          <a:xfrm>
            <a:off x="0" y="5949280"/>
            <a:ext cx="9144000" cy="908720"/>
          </a:xfrm>
          <a:prstGeom prst="rect">
            <a:avLst/>
          </a:prstGeom>
          <a:solidFill>
            <a:schemeClr val="accent2">
              <a:lumMod val="50000"/>
            </a:schemeClr>
          </a:solidFill>
        </p:spPr>
        <p:txBody>
          <a:bodyPr vert="horz" lIns="0" tIns="0" rIns="0" bIns="0" anchor="b">
            <a:normAutofit fontScale="92500" lnSpcReduction="20000"/>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lang="es-MX" sz="1900" dirty="0" smtClean="0"/>
          </a:p>
          <a:p>
            <a:pPr marL="0" marR="0" lvl="0" indent="0" algn="ctr" defTabSz="914400" rtl="0" eaLnBrk="1" fontAlgn="auto" latinLnBrk="0" hangingPunct="1">
              <a:lnSpc>
                <a:spcPct val="100000"/>
              </a:lnSpc>
              <a:buClr>
                <a:schemeClr val="accent1"/>
              </a:buClr>
              <a:buSzPct val="70000"/>
              <a:buFont typeface="Wingdings 2"/>
              <a:buNone/>
              <a:tabLst/>
              <a:defRPr/>
            </a:pPr>
            <a:endParaRPr lang="es-MX" sz="1900" dirty="0" smtClean="0"/>
          </a:p>
          <a:p>
            <a:pPr marL="0" marR="0" lvl="0" indent="0" algn="ctr" defTabSz="914400" rtl="0" eaLnBrk="1" fontAlgn="auto" latinLnBrk="0" hangingPunct="1">
              <a:lnSpc>
                <a:spcPct val="100000"/>
              </a:lnSpc>
              <a:buClr>
                <a:schemeClr val="accent1"/>
              </a:buClr>
              <a:buSzPct val="70000"/>
              <a:buFont typeface="Wingdings 2"/>
              <a:buNone/>
              <a:tabLst/>
              <a:defRPr/>
            </a:pPr>
            <a:r>
              <a:rPr lang="es-MX" sz="1900" dirty="0" smtClean="0">
                <a:solidFill>
                  <a:srgbClr val="FFC000"/>
                </a:solidFill>
              </a:rPr>
              <a:t>IGNACIO MÉNDEZ GÓMEZ-HUMARÁN</a:t>
            </a:r>
          </a:p>
          <a:p>
            <a:pPr marL="0" marR="0" lvl="0" indent="0" algn="ctr" defTabSz="914400" rtl="0" eaLnBrk="1" fontAlgn="auto" latinLnBrk="0" hangingPunct="1">
              <a:lnSpc>
                <a:spcPct val="100000"/>
              </a:lnSpc>
              <a:buClr>
                <a:schemeClr val="accent1"/>
              </a:buClr>
              <a:buSzPct val="70000"/>
              <a:buFont typeface="Wingdings 2"/>
              <a:buNone/>
              <a:tabLst/>
              <a:defRPr/>
            </a:pPr>
            <a:r>
              <a:rPr kumimoji="0" lang="es-MX" sz="1900" b="0" i="0" u="none" strike="noStrike" kern="1200" cap="none" spc="0" normalizeH="0" baseline="0" noProof="0" dirty="0" smtClean="0">
                <a:ln>
                  <a:noFill/>
                </a:ln>
                <a:solidFill>
                  <a:schemeClr val="tx1"/>
                </a:solidFill>
                <a:effectLst/>
                <a:uLnTx/>
                <a:uFillTx/>
                <a:latin typeface="+mn-lt"/>
                <a:ea typeface="+mn-ea"/>
                <a:cs typeface="+mn-cs"/>
                <a:hlinkClick r:id="rId2"/>
              </a:rPr>
              <a:t>imendez@cimat.mx</a:t>
            </a:r>
            <a:endParaRPr kumimoji="0" lang="es-MX" sz="19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buClr>
                <a:schemeClr val="accent1"/>
              </a:buClr>
              <a:buSzPct val="70000"/>
              <a:buFont typeface="Wingdings 2"/>
              <a:buNone/>
              <a:tabLst/>
              <a:defRPr/>
            </a:pPr>
            <a:endParaRPr lang="es-MX" sz="1900" dirty="0"/>
          </a:p>
        </p:txBody>
      </p:sp>
      <p:sp>
        <p:nvSpPr>
          <p:cNvPr id="5" name="2 Subtítulo"/>
          <p:cNvSpPr txBox="1">
            <a:spLocks/>
          </p:cNvSpPr>
          <p:nvPr userDrawn="1"/>
        </p:nvSpPr>
        <p:spPr>
          <a:xfrm>
            <a:off x="0" y="5949280"/>
            <a:ext cx="9144000" cy="908720"/>
          </a:xfrm>
          <a:prstGeom prst="rect">
            <a:avLst/>
          </a:prstGeom>
          <a:solidFill>
            <a:schemeClr val="accent2">
              <a:lumMod val="50000"/>
            </a:schemeClr>
          </a:solidFill>
        </p:spPr>
        <p:txBody>
          <a:bodyPr vert="horz" lIns="0" tIns="0" rIns="0" bIns="0" anchor="b">
            <a:normAutofit fontScale="92500" lnSpcReduction="20000"/>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lang="es-MX" sz="1900" dirty="0" smtClean="0"/>
          </a:p>
          <a:p>
            <a:pPr marL="0" marR="0" lvl="0" indent="0" algn="ctr" defTabSz="914400" rtl="0" eaLnBrk="1" fontAlgn="auto" latinLnBrk="0" hangingPunct="1">
              <a:lnSpc>
                <a:spcPct val="100000"/>
              </a:lnSpc>
              <a:buClr>
                <a:schemeClr val="accent1"/>
              </a:buClr>
              <a:buSzPct val="70000"/>
              <a:buFont typeface="Wingdings 2"/>
              <a:buNone/>
              <a:tabLst/>
              <a:defRPr/>
            </a:pPr>
            <a:endParaRPr lang="es-MX" sz="1900" dirty="0" smtClean="0"/>
          </a:p>
          <a:p>
            <a:pPr marL="0" marR="0" lvl="0" indent="0" algn="ctr" defTabSz="914400" rtl="0" eaLnBrk="1" fontAlgn="auto" latinLnBrk="0" hangingPunct="1">
              <a:lnSpc>
                <a:spcPct val="100000"/>
              </a:lnSpc>
              <a:buClr>
                <a:schemeClr val="accent1"/>
              </a:buClr>
              <a:buSzPct val="70000"/>
              <a:buFont typeface="Wingdings 2"/>
              <a:buNone/>
              <a:tabLst/>
              <a:defRPr/>
            </a:pPr>
            <a:r>
              <a:rPr lang="es-MX" sz="1900" dirty="0" smtClean="0">
                <a:solidFill>
                  <a:srgbClr val="FFC000"/>
                </a:solidFill>
              </a:rPr>
              <a:t>IGNACIO MÉNDEZ GÓMEZ-HUMARÁN</a:t>
            </a:r>
          </a:p>
          <a:p>
            <a:pPr marL="0" marR="0" lvl="0" indent="0" algn="ctr" defTabSz="914400" rtl="0" eaLnBrk="1" fontAlgn="auto" latinLnBrk="0" hangingPunct="1">
              <a:lnSpc>
                <a:spcPct val="100000"/>
              </a:lnSpc>
              <a:buClr>
                <a:schemeClr val="accent1"/>
              </a:buClr>
              <a:buSzPct val="70000"/>
              <a:buFont typeface="Wingdings 2"/>
              <a:buNone/>
              <a:tabLst/>
              <a:defRPr/>
            </a:pPr>
            <a:r>
              <a:rPr kumimoji="0" lang="es-MX" sz="1900" b="0" i="0" u="none" strike="noStrike" kern="1200" cap="none" spc="0" normalizeH="0" baseline="0" noProof="0" dirty="0" smtClean="0">
                <a:ln>
                  <a:noFill/>
                </a:ln>
                <a:solidFill>
                  <a:schemeClr val="tx1"/>
                </a:solidFill>
                <a:effectLst/>
                <a:uLnTx/>
                <a:uFillTx/>
                <a:latin typeface="+mn-lt"/>
                <a:ea typeface="+mn-ea"/>
                <a:cs typeface="+mn-cs"/>
                <a:hlinkClick r:id="rId2"/>
              </a:rPr>
              <a:t>imendez@cimat.mx</a:t>
            </a:r>
            <a:endParaRPr kumimoji="0" lang="es-MX" sz="19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buClr>
                <a:schemeClr val="accent1"/>
              </a:buClr>
              <a:buSzPct val="70000"/>
              <a:buFont typeface="Wingdings 2"/>
              <a:buNone/>
              <a:tabLst/>
              <a:defRPr/>
            </a:pPr>
            <a:endParaRPr lang="es-MX" sz="1900"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6 Forma libre"/>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7 Forma libre"/>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grpSp>
        <p:nvGrpSpPr>
          <p:cNvPr id="2" name="1 Grupo"/>
          <p:cNvGrpSpPr/>
          <p:nvPr/>
        </p:nvGrpSpPr>
        <p:grpSpPr>
          <a:xfrm>
            <a:off x="-19017" y="202408"/>
            <a:ext cx="9180548" cy="649224"/>
            <a:chOff x="-19045" y="216550"/>
            <a:chExt cx="9180548" cy="649224"/>
          </a:xfrm>
        </p:grpSpPr>
        <p:sp>
          <p:nvSpPr>
            <p:cNvPr id="12" name="11 Forma libre"/>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12 Forma libre"/>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31" r:id="rId1"/>
    <p:sldLayoutId id="2147483732" r:id="rId2"/>
  </p:sldLayoutIdLst>
  <p:timing>
    <p:tnLst>
      <p:par>
        <p:cTn id="1" dur="indefinite" restart="never" nodeType="tmRoot"/>
      </p:par>
    </p:tnLst>
  </p:timing>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imendez@cimat.mx"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3.wmf"/><Relationship Id="rId4" Type="http://schemas.openxmlformats.org/officeDocument/2006/relationships/oleObject" Target="../embeddings/oleObject2.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wmf"/><Relationship Id="rId4" Type="http://schemas.openxmlformats.org/officeDocument/2006/relationships/oleObject" Target="../embeddings/oleObject3.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9.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6.bin"/><Relationship Id="rId11" Type="http://schemas.openxmlformats.org/officeDocument/2006/relationships/image" Target="../media/image9.wmf"/><Relationship Id="rId5" Type="http://schemas.openxmlformats.org/officeDocument/2006/relationships/image" Target="../media/image6.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8.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chart" Target="../charts/chart2.xml"/><Relationship Id="rId5" Type="http://schemas.openxmlformats.org/officeDocument/2006/relationships/image" Target="../media/image10.wmf"/><Relationship Id="rId4" Type="http://schemas.openxmlformats.org/officeDocument/2006/relationships/oleObject" Target="../embeddings/oleObject9.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chart" Target="../charts/chart3.xml"/><Relationship Id="rId5" Type="http://schemas.openxmlformats.org/officeDocument/2006/relationships/image" Target="../media/image11.wmf"/><Relationship Id="rId4" Type="http://schemas.openxmlformats.org/officeDocument/2006/relationships/oleObject" Target="../embeddings/oleObject10.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chart" Target="../charts/chart4.xml"/><Relationship Id="rId5" Type="http://schemas.openxmlformats.org/officeDocument/2006/relationships/image" Target="../media/image12.wmf"/><Relationship Id="rId4" Type="http://schemas.openxmlformats.org/officeDocument/2006/relationships/oleObject" Target="../embeddings/oleObject1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13.wmf"/><Relationship Id="rId4" Type="http://schemas.openxmlformats.org/officeDocument/2006/relationships/oleObject" Target="../embeddings/oleObject12.bin"/></Relationships>
</file>

<file path=ppt/slides/_rels/slide2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15.wmf"/><Relationship Id="rId4" Type="http://schemas.openxmlformats.org/officeDocument/2006/relationships/oleObject" Target="../embeddings/oleObject1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5.bin"/><Relationship Id="rId5" Type="http://schemas.openxmlformats.org/officeDocument/2006/relationships/image" Target="../media/image16.wmf"/><Relationship Id="rId4" Type="http://schemas.openxmlformats.org/officeDocument/2006/relationships/oleObject" Target="../embeddings/oleObject14.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0.xml"/><Relationship Id="rId7" Type="http://schemas.openxmlformats.org/officeDocument/2006/relationships/image" Target="../media/image21.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19.bin"/><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idx="4294967295"/>
          </p:nvPr>
        </p:nvSpPr>
        <p:spPr>
          <a:xfrm>
            <a:off x="1465076" y="2492896"/>
            <a:ext cx="6213847" cy="1875135"/>
          </a:xfrm>
          <a:prstGeom prst="rect">
            <a:avLst/>
          </a:prstGeom>
        </p:spPr>
        <p:txBody>
          <a:bodyPr/>
          <a:lstStyle/>
          <a:p>
            <a:pPr algn="ctr"/>
            <a:r>
              <a:rPr lang="es-MX" sz="4000" dirty="0" smtClean="0">
                <a:solidFill>
                  <a:schemeClr val="accent1">
                    <a:lumMod val="75000"/>
                  </a:schemeClr>
                </a:solidFill>
              </a:rPr>
              <a:t>ANALISIS DE SUPERVIVENCIA</a:t>
            </a:r>
            <a:endParaRPr lang="es-MX" sz="4000" dirty="0">
              <a:solidFill>
                <a:schemeClr val="accent1">
                  <a:lumMod val="75000"/>
                </a:schemeClr>
              </a:solidFill>
            </a:endParaRPr>
          </a:p>
        </p:txBody>
      </p:sp>
      <p:sp>
        <p:nvSpPr>
          <p:cNvPr id="4" name="2 Subtítulo"/>
          <p:cNvSpPr txBox="1">
            <a:spLocks/>
          </p:cNvSpPr>
          <p:nvPr/>
        </p:nvSpPr>
        <p:spPr>
          <a:xfrm>
            <a:off x="0" y="5949280"/>
            <a:ext cx="9144000" cy="908720"/>
          </a:xfrm>
          <a:prstGeom prst="rect">
            <a:avLst/>
          </a:prstGeom>
          <a:solidFill>
            <a:schemeClr val="accent2">
              <a:lumMod val="50000"/>
            </a:schemeClr>
          </a:solidFill>
        </p:spPr>
        <p:txBody>
          <a:bodyPr vert="horz" lIns="0" tIns="0" rIns="0" bIns="0" anchor="b">
            <a:normAutofit fontScale="92500" lnSpcReduction="20000"/>
          </a:bodyPr>
          <a:lstStyle/>
          <a:p>
            <a:pPr marL="0" marR="0" lvl="0" indent="0" algn="ctr" defTabSz="914400" rtl="0" eaLnBrk="1" fontAlgn="auto" latinLnBrk="0" hangingPunct="1">
              <a:lnSpc>
                <a:spcPct val="100000"/>
              </a:lnSpc>
              <a:spcBef>
                <a:spcPct val="20000"/>
              </a:spcBef>
              <a:spcAft>
                <a:spcPts val="0"/>
              </a:spcAft>
              <a:buClr>
                <a:schemeClr val="accent1"/>
              </a:buClr>
              <a:buSzPct val="70000"/>
              <a:buFont typeface="Wingdings 2"/>
              <a:buNone/>
              <a:tabLst/>
              <a:defRPr/>
            </a:pPr>
            <a:endParaRPr lang="es-MX" sz="1900" dirty="0" smtClean="0"/>
          </a:p>
          <a:p>
            <a:pPr marL="0" marR="0" lvl="0" indent="0" algn="ctr" defTabSz="914400" rtl="0" eaLnBrk="1" fontAlgn="auto" latinLnBrk="0" hangingPunct="1">
              <a:lnSpc>
                <a:spcPct val="100000"/>
              </a:lnSpc>
              <a:buClr>
                <a:schemeClr val="accent1"/>
              </a:buClr>
              <a:buSzPct val="70000"/>
              <a:buFont typeface="Wingdings 2"/>
              <a:buNone/>
              <a:tabLst/>
              <a:defRPr/>
            </a:pPr>
            <a:endParaRPr lang="es-MX" sz="1900" dirty="0" smtClean="0"/>
          </a:p>
          <a:p>
            <a:pPr marL="0" marR="0" lvl="0" indent="0" algn="ctr" defTabSz="914400" rtl="0" eaLnBrk="1" fontAlgn="auto" latinLnBrk="0" hangingPunct="1">
              <a:lnSpc>
                <a:spcPct val="100000"/>
              </a:lnSpc>
              <a:buClr>
                <a:schemeClr val="accent1"/>
              </a:buClr>
              <a:buSzPct val="70000"/>
              <a:buFont typeface="Wingdings 2"/>
              <a:buNone/>
              <a:tabLst/>
              <a:defRPr/>
            </a:pPr>
            <a:r>
              <a:rPr lang="es-MX" sz="1900" dirty="0" smtClean="0">
                <a:solidFill>
                  <a:srgbClr val="FFC000"/>
                </a:solidFill>
              </a:rPr>
              <a:t>IGNACIO MÉNDEZ GÓMEZ-HUMARÁN</a:t>
            </a:r>
          </a:p>
          <a:p>
            <a:pPr marL="0" marR="0" lvl="0" indent="0" algn="ctr" defTabSz="914400" rtl="0" eaLnBrk="1" fontAlgn="auto" latinLnBrk="0" hangingPunct="1">
              <a:lnSpc>
                <a:spcPct val="100000"/>
              </a:lnSpc>
              <a:buClr>
                <a:schemeClr val="accent1"/>
              </a:buClr>
              <a:buSzPct val="70000"/>
              <a:buFont typeface="Wingdings 2"/>
              <a:buNone/>
              <a:tabLst/>
              <a:defRPr/>
            </a:pPr>
            <a:r>
              <a:rPr kumimoji="0" lang="es-MX" sz="1900" b="0" i="0" u="none" strike="noStrike" kern="1200" cap="none" spc="0" normalizeH="0" baseline="0" noProof="0" dirty="0" smtClean="0">
                <a:ln>
                  <a:noFill/>
                </a:ln>
                <a:solidFill>
                  <a:schemeClr val="tx1"/>
                </a:solidFill>
                <a:effectLst/>
                <a:uLnTx/>
                <a:uFillTx/>
                <a:latin typeface="+mn-lt"/>
                <a:ea typeface="+mn-ea"/>
                <a:cs typeface="+mn-cs"/>
                <a:hlinkClick r:id="rId3"/>
              </a:rPr>
              <a:t>imendez@cimat.mx</a:t>
            </a:r>
            <a:endParaRPr kumimoji="0" lang="es-MX" sz="19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ctr" defTabSz="914400" rtl="0" eaLnBrk="1" fontAlgn="auto" latinLnBrk="0" hangingPunct="1">
              <a:lnSpc>
                <a:spcPct val="100000"/>
              </a:lnSpc>
              <a:buClr>
                <a:schemeClr val="accent1"/>
              </a:buClr>
              <a:buSzPct val="70000"/>
              <a:buFont typeface="Wingdings 2"/>
              <a:buNone/>
              <a:tabLst/>
              <a:defRPr/>
            </a:pPr>
            <a:endParaRPr lang="es-MX" sz="19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03392" y="1333212"/>
            <a:ext cx="8001056"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En muchas ocasiones, </a:t>
            </a:r>
            <a:r>
              <a:rPr lang="es-MX" sz="2800" dirty="0">
                <a:solidFill>
                  <a:schemeClr val="accent6">
                    <a:lumMod val="50000"/>
                  </a:schemeClr>
                </a:solidFill>
                <a:latin typeface="Arial" pitchFamily="34" charset="0"/>
                <a:ea typeface="Times New Roman" pitchFamily="18" charset="0"/>
                <a:cs typeface="Arial" pitchFamily="34" charset="0"/>
              </a:rPr>
              <a:t>la observación no comienza en el mismo instante para todos los individuos</a:t>
            </a:r>
            <a:r>
              <a:rPr lang="es-MX" sz="2800" dirty="0">
                <a:latin typeface="Arial" pitchFamily="34" charset="0"/>
                <a:ea typeface="Times New Roman" pitchFamily="18" charset="0"/>
                <a:cs typeface="Arial" pitchFamily="34" charset="0"/>
              </a:rPr>
              <a:t>. </a:t>
            </a:r>
            <a:r>
              <a:rPr lang="es-MX" sz="2800" dirty="0" smtClean="0">
                <a:latin typeface="Arial" pitchFamily="34" charset="0"/>
                <a:ea typeface="Times New Roman" pitchFamily="18" charset="0"/>
                <a:cs typeface="Arial" pitchFamily="34" charset="0"/>
              </a:rPr>
              <a:t>Si </a:t>
            </a:r>
            <a:r>
              <a:rPr lang="es-MX" sz="2800" dirty="0">
                <a:latin typeface="Arial" pitchFamily="34" charset="0"/>
                <a:ea typeface="Times New Roman" pitchFamily="18" charset="0"/>
                <a:cs typeface="Arial" pitchFamily="34" charset="0"/>
              </a:rPr>
              <a:t>el estudio está diseñado para acabar en un tiempo determinado, el efecto de esta no coincidencia </a:t>
            </a:r>
            <a:r>
              <a:rPr lang="es-MX" sz="2800" dirty="0" smtClean="0">
                <a:latin typeface="Arial" pitchFamily="34" charset="0"/>
                <a:ea typeface="Times New Roman" pitchFamily="18" charset="0"/>
                <a:cs typeface="Arial" pitchFamily="34" charset="0"/>
              </a:rPr>
              <a:t>al inicio, reduce el </a:t>
            </a:r>
            <a:r>
              <a:rPr lang="es-MX" sz="2800" dirty="0">
                <a:latin typeface="Arial" pitchFamily="34" charset="0"/>
                <a:ea typeface="Times New Roman" pitchFamily="18" charset="0"/>
                <a:cs typeface="Arial" pitchFamily="34" charset="0"/>
              </a:rPr>
              <a:t>tiempo de </a:t>
            </a:r>
            <a:r>
              <a:rPr lang="es-MX" sz="2800" dirty="0" smtClean="0">
                <a:latin typeface="Arial" pitchFamily="34" charset="0"/>
                <a:ea typeface="Times New Roman" pitchFamily="18" charset="0"/>
                <a:cs typeface="Arial" pitchFamily="34" charset="0"/>
              </a:rPr>
              <a:t>observación para </a:t>
            </a:r>
            <a:r>
              <a:rPr lang="es-MX" sz="2800" dirty="0">
                <a:latin typeface="Arial" pitchFamily="34" charset="0"/>
                <a:ea typeface="Times New Roman" pitchFamily="18" charset="0"/>
                <a:cs typeface="Arial" pitchFamily="34" charset="0"/>
              </a:rPr>
              <a:t>los que empiezan más </a:t>
            </a:r>
            <a:r>
              <a:rPr lang="es-MX" sz="2800" dirty="0" smtClean="0">
                <a:latin typeface="Arial" pitchFamily="34" charset="0"/>
                <a:ea typeface="Times New Roman" pitchFamily="18" charset="0"/>
                <a:cs typeface="Arial" pitchFamily="34" charset="0"/>
              </a:rPr>
              <a:t>tarde. Esto representa pérdidas al seguimiento por la izquierda, lo que se denomina </a:t>
            </a:r>
            <a:r>
              <a:rPr lang="es-MX" sz="2800" dirty="0" smtClean="0">
                <a:solidFill>
                  <a:srgbClr val="C00000"/>
                </a:solidFill>
                <a:latin typeface="Arial" pitchFamily="34" charset="0"/>
                <a:ea typeface="Times New Roman" pitchFamily="18" charset="0"/>
                <a:cs typeface="Arial" pitchFamily="34" charset="0"/>
              </a:rPr>
              <a:t>Censura por la izquierda</a:t>
            </a:r>
            <a:r>
              <a:rPr lang="es-MX" sz="2800" dirty="0" smtClean="0">
                <a:latin typeface="Arial" pitchFamily="34" charset="0"/>
                <a:ea typeface="Times New Roman" pitchFamily="18" charset="0"/>
                <a:cs typeface="Arial" pitchFamily="34" charset="0"/>
              </a:rPr>
              <a:t>.</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5564191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03392" y="2194986"/>
            <a:ext cx="8001056"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También se </a:t>
            </a:r>
            <a:r>
              <a:rPr lang="es-MX" sz="2800" dirty="0">
                <a:latin typeface="Arial" pitchFamily="34" charset="0"/>
                <a:ea typeface="Times New Roman" pitchFamily="18" charset="0"/>
                <a:cs typeface="Arial" pitchFamily="34" charset="0"/>
              </a:rPr>
              <a:t>pueden </a:t>
            </a:r>
            <a:r>
              <a:rPr lang="es-MX" sz="2800" dirty="0">
                <a:solidFill>
                  <a:schemeClr val="accent6">
                    <a:lumMod val="50000"/>
                  </a:schemeClr>
                </a:solidFill>
                <a:latin typeface="Arial" pitchFamily="34" charset="0"/>
                <a:ea typeface="Times New Roman" pitchFamily="18" charset="0"/>
                <a:cs typeface="Arial" pitchFamily="34" charset="0"/>
              </a:rPr>
              <a:t>evitar las pérdidas por la </a:t>
            </a:r>
            <a:r>
              <a:rPr lang="es-MX" sz="2800" dirty="0" smtClean="0">
                <a:solidFill>
                  <a:schemeClr val="accent6">
                    <a:lumMod val="50000"/>
                  </a:schemeClr>
                </a:solidFill>
                <a:latin typeface="Arial" pitchFamily="34" charset="0"/>
                <a:ea typeface="Times New Roman" pitchFamily="18" charset="0"/>
                <a:cs typeface="Arial" pitchFamily="34" charset="0"/>
              </a:rPr>
              <a:t>izquierda</a:t>
            </a:r>
            <a:r>
              <a:rPr lang="es-MX" sz="2800" dirty="0" smtClean="0">
                <a:latin typeface="Arial" pitchFamily="34" charset="0"/>
                <a:ea typeface="Times New Roman" pitchFamily="18" charset="0"/>
                <a:cs typeface="Arial" pitchFamily="34" charset="0"/>
              </a:rPr>
              <a:t>, si en </a:t>
            </a:r>
            <a:r>
              <a:rPr lang="es-MX" sz="2800" dirty="0">
                <a:latin typeface="Arial" pitchFamily="34" charset="0"/>
                <a:ea typeface="Times New Roman" pitchFamily="18" charset="0"/>
                <a:cs typeface="Arial" pitchFamily="34" charset="0"/>
              </a:rPr>
              <a:t>lugar de establecer un tiempo de terminación </a:t>
            </a:r>
            <a:r>
              <a:rPr lang="es-MX" sz="2800" dirty="0" smtClean="0">
                <a:latin typeface="Arial" pitchFamily="34" charset="0"/>
                <a:ea typeface="Times New Roman" pitchFamily="18" charset="0"/>
                <a:cs typeface="Arial" pitchFamily="34" charset="0"/>
              </a:rPr>
              <a:t>general, se diseña el </a:t>
            </a:r>
            <a:r>
              <a:rPr lang="es-MX" sz="2800" dirty="0">
                <a:latin typeface="Arial" pitchFamily="34" charset="0"/>
                <a:ea typeface="Times New Roman" pitchFamily="18" charset="0"/>
                <a:cs typeface="Arial" pitchFamily="34" charset="0"/>
              </a:rPr>
              <a:t>estudio para que </a:t>
            </a:r>
            <a:r>
              <a:rPr lang="es-MX" sz="2800" dirty="0" smtClean="0">
                <a:latin typeface="Arial" pitchFamily="34" charset="0"/>
                <a:ea typeface="Times New Roman" pitchFamily="18" charset="0"/>
                <a:cs typeface="Arial" pitchFamily="34" charset="0"/>
              </a:rPr>
              <a:t>acabe en </a:t>
            </a:r>
            <a:r>
              <a:rPr lang="es-MX" sz="2800" dirty="0">
                <a:latin typeface="Arial" pitchFamily="34" charset="0"/>
                <a:ea typeface="Times New Roman" pitchFamily="18" charset="0"/>
                <a:cs typeface="Arial" pitchFamily="34" charset="0"/>
              </a:rPr>
              <a:t>un tiempo determinado después del inicio de la </a:t>
            </a:r>
            <a:r>
              <a:rPr lang="es-MX" sz="2800" dirty="0" smtClean="0">
                <a:latin typeface="Arial" pitchFamily="34" charset="0"/>
                <a:ea typeface="Times New Roman" pitchFamily="18" charset="0"/>
                <a:cs typeface="Arial" pitchFamily="34" charset="0"/>
              </a:rPr>
              <a:t>observación para </a:t>
            </a:r>
            <a:r>
              <a:rPr lang="es-MX" sz="2800" dirty="0">
                <a:latin typeface="Arial" pitchFamily="34" charset="0"/>
                <a:ea typeface="Times New Roman" pitchFamily="18" charset="0"/>
                <a:cs typeface="Arial" pitchFamily="34" charset="0"/>
              </a:rPr>
              <a:t>cada </a:t>
            </a:r>
            <a:r>
              <a:rPr lang="es-MX" sz="2800" dirty="0" smtClean="0">
                <a:latin typeface="Arial" pitchFamily="34" charset="0"/>
                <a:ea typeface="Times New Roman" pitchFamily="18" charset="0"/>
                <a:cs typeface="Arial" pitchFamily="34" charset="0"/>
              </a:rPr>
              <a:t>individuo.</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17211414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580014"/>
            <a:ext cx="800105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Función de supervivencia</a:t>
            </a: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Si definimos el índice como probabilidad de un evento, también se le conoce como </a:t>
            </a:r>
            <a:r>
              <a:rPr lang="es-MX" sz="2800" dirty="0" smtClean="0">
                <a:solidFill>
                  <a:srgbClr val="C00000"/>
                </a:solidFill>
                <a:latin typeface="Arial" pitchFamily="34" charset="0"/>
                <a:ea typeface="Times New Roman" pitchFamily="18" charset="0"/>
                <a:cs typeface="Arial" pitchFamily="34" charset="0"/>
              </a:rPr>
              <a:t>incidencia acumulada</a:t>
            </a:r>
            <a:r>
              <a:rPr lang="es-MX" sz="2800" dirty="0" smtClean="0">
                <a:latin typeface="Arial" pitchFamily="34" charset="0"/>
                <a:ea typeface="Times New Roman" pitchFamily="18" charset="0"/>
                <a:cs typeface="Arial" pitchFamily="34" charset="0"/>
              </a:rPr>
              <a:t> o </a:t>
            </a:r>
            <a:r>
              <a:rPr lang="es-MX" sz="2800" dirty="0" smtClean="0">
                <a:solidFill>
                  <a:srgbClr val="C00000"/>
                </a:solidFill>
                <a:latin typeface="Arial" pitchFamily="34" charset="0"/>
                <a:ea typeface="Times New Roman" pitchFamily="18" charset="0"/>
                <a:cs typeface="Arial" pitchFamily="34" charset="0"/>
              </a:rPr>
              <a:t>función de riesgo</a:t>
            </a:r>
            <a:r>
              <a:rPr lang="es-MX" sz="2800" dirty="0" smtClean="0">
                <a:latin typeface="Arial" pitchFamily="34" charset="0"/>
                <a:ea typeface="Times New Roman" pitchFamily="18" charset="0"/>
                <a:cs typeface="Arial" pitchFamily="34" charset="0"/>
              </a:rPr>
              <a:t>.</a:t>
            </a:r>
            <a:endParaRPr lang="es-MX" sz="2800" dirty="0" smtClean="0">
              <a:solidFill>
                <a:srgbClr val="C00000"/>
              </a:solidFill>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Además, se puede representar el tiempo estimado de vida como la </a:t>
            </a:r>
            <a:r>
              <a:rPr lang="es-MX" sz="2800" dirty="0" smtClean="0">
                <a:solidFill>
                  <a:srgbClr val="C00000"/>
                </a:solidFill>
                <a:latin typeface="Arial" pitchFamily="34" charset="0"/>
                <a:ea typeface="Times New Roman" pitchFamily="18" charset="0"/>
                <a:cs typeface="Arial" pitchFamily="34" charset="0"/>
              </a:rPr>
              <a:t>función de supervivencia</a:t>
            </a:r>
            <a:r>
              <a:rPr lang="es-MX" sz="2800" dirty="0" smtClean="0">
                <a:latin typeface="Arial" pitchFamily="34" charset="0"/>
                <a:ea typeface="Times New Roman" pitchFamily="18" charset="0"/>
                <a:cs typeface="Arial" pitchFamily="34" charset="0"/>
              </a:rPr>
              <a:t>.</a:t>
            </a:r>
          </a:p>
        </p:txBody>
      </p:sp>
    </p:spTree>
    <p:extLst>
      <p:ext uri="{BB962C8B-B14F-4D97-AF65-F5344CB8AC3E}">
        <p14:creationId xmlns:p14="http://schemas.microsoft.com/office/powerpoint/2010/main" val="1458314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11560" y="1628800"/>
            <a:ext cx="800105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Tiempo de espera:</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La variable tiempo de espera es una variable aleatoria continua y no negativa, cuya </a:t>
            </a:r>
            <a:r>
              <a:rPr lang="es-MX" sz="2800" dirty="0">
                <a:solidFill>
                  <a:srgbClr val="FF0000"/>
                </a:solidFill>
                <a:latin typeface="Arial" pitchFamily="34" charset="0"/>
                <a:ea typeface="Times New Roman" pitchFamily="18" charset="0"/>
                <a:cs typeface="Arial" pitchFamily="34" charset="0"/>
              </a:rPr>
              <a:t>función </a:t>
            </a:r>
            <a:r>
              <a:rPr lang="es-MX" sz="2800" dirty="0" smtClean="0">
                <a:solidFill>
                  <a:srgbClr val="FF0000"/>
                </a:solidFill>
                <a:latin typeface="Arial" pitchFamily="34" charset="0"/>
                <a:ea typeface="Times New Roman" pitchFamily="18" charset="0"/>
                <a:cs typeface="Arial" pitchFamily="34" charset="0"/>
              </a:rPr>
              <a:t>de densidad de </a:t>
            </a:r>
            <a:r>
              <a:rPr lang="es-MX" sz="2800" dirty="0">
                <a:solidFill>
                  <a:srgbClr val="FF0000"/>
                </a:solidFill>
                <a:latin typeface="Arial" pitchFamily="34" charset="0"/>
                <a:ea typeface="Times New Roman" pitchFamily="18" charset="0"/>
                <a:cs typeface="Arial" pitchFamily="34" charset="0"/>
              </a:rPr>
              <a:t>probabilidad</a:t>
            </a:r>
            <a:r>
              <a:rPr lang="es-MX" sz="2800" dirty="0">
                <a:latin typeface="Arial" pitchFamily="34" charset="0"/>
                <a:ea typeface="Times New Roman" pitchFamily="18" charset="0"/>
                <a:cs typeface="Arial" pitchFamily="34" charset="0"/>
              </a:rPr>
              <a:t> puede especificarse </a:t>
            </a:r>
            <a:r>
              <a:rPr lang="es-MX" sz="2800" dirty="0" smtClean="0">
                <a:latin typeface="Arial" pitchFamily="34" charset="0"/>
                <a:ea typeface="Times New Roman" pitchFamily="18" charset="0"/>
                <a:cs typeface="Arial" pitchFamily="34" charset="0"/>
              </a:rPr>
              <a:t>de manera general como:</a:t>
            </a:r>
            <a:endParaRPr lang="es-MX" sz="2800" dirty="0">
              <a:latin typeface="Arial" pitchFamily="34" charset="0"/>
              <a:ea typeface="Times New Roman" pitchFamily="18" charset="0"/>
              <a:cs typeface="Arial" pitchFamily="34" charset="0"/>
            </a:endParaRPr>
          </a:p>
        </p:txBody>
      </p:sp>
      <p:graphicFrame>
        <p:nvGraphicFramePr>
          <p:cNvPr id="5" name="Objeto 4"/>
          <p:cNvGraphicFramePr>
            <a:graphicFrameLocks noChangeAspect="1"/>
          </p:cNvGraphicFramePr>
          <p:nvPr>
            <p:extLst>
              <p:ext uri="{D42A27DB-BD31-4B8C-83A1-F6EECF244321}">
                <p14:modId xmlns:p14="http://schemas.microsoft.com/office/powerpoint/2010/main" val="1095474130"/>
              </p:ext>
            </p:extLst>
          </p:nvPr>
        </p:nvGraphicFramePr>
        <p:xfrm>
          <a:off x="860154" y="4581128"/>
          <a:ext cx="7503868" cy="970015"/>
        </p:xfrm>
        <a:graphic>
          <a:graphicData uri="http://schemas.openxmlformats.org/presentationml/2006/ole">
            <mc:AlternateContent xmlns:mc="http://schemas.openxmlformats.org/markup-compatibility/2006">
              <mc:Choice xmlns:v="urn:schemas-microsoft-com:vml" Requires="v">
                <p:oleObj spid="_x0000_s22560" name="Equation" r:id="rId4" imgW="2552400" imgH="330120" progId="Equation.DSMT4">
                  <p:embed/>
                </p:oleObj>
              </mc:Choice>
              <mc:Fallback>
                <p:oleObj name="Equation" r:id="rId4" imgW="2552400" imgH="330120" progId="Equation.DSMT4">
                  <p:embed/>
                  <p:pic>
                    <p:nvPicPr>
                      <p:cNvPr id="2" name="Objeto 1"/>
                      <p:cNvPicPr/>
                      <p:nvPr/>
                    </p:nvPicPr>
                    <p:blipFill>
                      <a:blip r:embed="rId5"/>
                      <a:stretch>
                        <a:fillRect/>
                      </a:stretch>
                    </p:blipFill>
                    <p:spPr>
                      <a:xfrm>
                        <a:off x="860154" y="4581128"/>
                        <a:ext cx="7503868" cy="970015"/>
                      </a:xfrm>
                      <a:prstGeom prst="rect">
                        <a:avLst/>
                      </a:prstGeom>
                    </p:spPr>
                  </p:pic>
                </p:oleObj>
              </mc:Fallback>
            </mc:AlternateContent>
          </a:graphicData>
        </a:graphic>
      </p:graphicFrame>
    </p:spTree>
    <p:extLst>
      <p:ext uri="{BB962C8B-B14F-4D97-AF65-F5344CB8AC3E}">
        <p14:creationId xmlns:p14="http://schemas.microsoft.com/office/powerpoint/2010/main" val="32894161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268760"/>
            <a:ext cx="800105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a:solidFill>
                  <a:schemeClr val="accent6">
                    <a:lumMod val="50000"/>
                  </a:schemeClr>
                </a:solidFill>
                <a:latin typeface="Arial" pitchFamily="34" charset="0"/>
                <a:ea typeface="Times New Roman" pitchFamily="18" charset="0"/>
                <a:cs typeface="Arial" pitchFamily="34" charset="0"/>
              </a:rPr>
              <a:t>D</a:t>
            </a:r>
            <a:r>
              <a:rPr lang="es-MX" sz="2800" i="1" dirty="0" smtClean="0">
                <a:solidFill>
                  <a:schemeClr val="accent6">
                    <a:lumMod val="50000"/>
                  </a:schemeClr>
                </a:solidFill>
                <a:latin typeface="Arial" pitchFamily="34" charset="0"/>
                <a:ea typeface="Times New Roman" pitchFamily="18" charset="0"/>
                <a:cs typeface="Arial" pitchFamily="34" charset="0"/>
              </a:rPr>
              <a:t>istribución de probabilidad del tiempo de espera:</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La </a:t>
            </a:r>
            <a:r>
              <a:rPr lang="es-MX" sz="2800" dirty="0" smtClean="0">
                <a:latin typeface="Arial" pitchFamily="34" charset="0"/>
                <a:ea typeface="Times New Roman" pitchFamily="18" charset="0"/>
                <a:cs typeface="Arial" pitchFamily="34" charset="0"/>
              </a:rPr>
              <a:t>función de distribución acumulada del </a:t>
            </a:r>
            <a:r>
              <a:rPr lang="es-MX" sz="2800" dirty="0">
                <a:latin typeface="Arial" pitchFamily="34" charset="0"/>
                <a:ea typeface="Times New Roman" pitchFamily="18" charset="0"/>
                <a:cs typeface="Arial" pitchFamily="34" charset="0"/>
              </a:rPr>
              <a:t>tiempo de </a:t>
            </a:r>
            <a:r>
              <a:rPr lang="es-MX" sz="2800" dirty="0" smtClean="0">
                <a:latin typeface="Arial" pitchFamily="34" charset="0"/>
                <a:ea typeface="Times New Roman" pitchFamily="18" charset="0"/>
                <a:cs typeface="Arial" pitchFamily="34" charset="0"/>
              </a:rPr>
              <a:t>espera de que ocurra un evento específico a un tiempo  determinado </a:t>
            </a:r>
            <a:r>
              <a:rPr lang="es-MX" sz="2800" i="1" dirty="0" smtClean="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dirty="0" smtClean="0">
                <a:latin typeface="Arial" pitchFamily="34" charset="0"/>
                <a:ea typeface="Times New Roman" pitchFamily="18" charset="0"/>
                <a:cs typeface="Arial" pitchFamily="34" charset="0"/>
              </a:rPr>
              <a:t> es entonces:</a:t>
            </a:r>
            <a:endParaRPr lang="es-MX" sz="2800" dirty="0">
              <a:latin typeface="Arial" pitchFamily="34" charset="0"/>
              <a:ea typeface="Times New Roman" pitchFamily="18" charset="0"/>
              <a:cs typeface="Arial" pitchFamily="34" charset="0"/>
            </a:endParaRPr>
          </a:p>
        </p:txBody>
      </p:sp>
      <p:graphicFrame>
        <p:nvGraphicFramePr>
          <p:cNvPr id="2" name="Objeto 1"/>
          <p:cNvGraphicFramePr>
            <a:graphicFrameLocks noChangeAspect="1"/>
          </p:cNvGraphicFramePr>
          <p:nvPr>
            <p:extLst>
              <p:ext uri="{D42A27DB-BD31-4B8C-83A1-F6EECF244321}">
                <p14:modId xmlns:p14="http://schemas.microsoft.com/office/powerpoint/2010/main" val="2216406583"/>
              </p:ext>
            </p:extLst>
          </p:nvPr>
        </p:nvGraphicFramePr>
        <p:xfrm>
          <a:off x="3121648" y="4437112"/>
          <a:ext cx="2836863" cy="596900"/>
        </p:xfrm>
        <a:graphic>
          <a:graphicData uri="http://schemas.openxmlformats.org/presentationml/2006/ole">
            <mc:AlternateContent xmlns:mc="http://schemas.openxmlformats.org/markup-compatibility/2006">
              <mc:Choice xmlns:v="urn:schemas-microsoft-com:vml" Requires="v">
                <p:oleObj spid="_x0000_s19495" name="Equation" r:id="rId4" imgW="965160" imgH="203040" progId="Equation.DSMT4">
                  <p:embed/>
                </p:oleObj>
              </mc:Choice>
              <mc:Fallback>
                <p:oleObj name="Equation" r:id="rId4" imgW="965160" imgH="203040" progId="Equation.DSMT4">
                  <p:embed/>
                  <p:pic>
                    <p:nvPicPr>
                      <p:cNvPr id="0" name=""/>
                      <p:cNvPicPr/>
                      <p:nvPr/>
                    </p:nvPicPr>
                    <p:blipFill>
                      <a:blip r:embed="rId5"/>
                      <a:stretch>
                        <a:fillRect/>
                      </a:stretch>
                    </p:blipFill>
                    <p:spPr>
                      <a:xfrm>
                        <a:off x="3121648" y="4437112"/>
                        <a:ext cx="2836863" cy="596900"/>
                      </a:xfrm>
                      <a:prstGeom prst="rect">
                        <a:avLst/>
                      </a:prstGeom>
                    </p:spPr>
                  </p:pic>
                </p:oleObj>
              </mc:Fallback>
            </mc:AlternateContent>
          </a:graphicData>
        </a:graphic>
      </p:graphicFrame>
    </p:spTree>
    <p:extLst>
      <p:ext uri="{BB962C8B-B14F-4D97-AF65-F5344CB8AC3E}">
        <p14:creationId xmlns:p14="http://schemas.microsoft.com/office/powerpoint/2010/main" val="391186695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85272" y="1333792"/>
            <a:ext cx="8001056"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Función de Supervivencia:</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Si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dirty="0" smtClean="0">
                <a:latin typeface="Arial" pitchFamily="34" charset="0"/>
                <a:ea typeface="Times New Roman" pitchFamily="18" charset="0"/>
                <a:cs typeface="Arial" pitchFamily="34" charset="0"/>
              </a:rPr>
              <a:t> representa el tiempo de supervivencia, la función de supervivencia es:</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Que representa </a:t>
            </a:r>
            <a:r>
              <a:rPr lang="es-MX" sz="2800" dirty="0">
                <a:latin typeface="Arial" pitchFamily="34" charset="0"/>
                <a:ea typeface="Times New Roman" pitchFamily="18" charset="0"/>
                <a:cs typeface="Arial" pitchFamily="34" charset="0"/>
              </a:rPr>
              <a:t>la probabilidad </a:t>
            </a:r>
            <a:r>
              <a:rPr lang="es-MX" sz="2800" dirty="0" smtClean="0">
                <a:latin typeface="Arial" pitchFamily="34" charset="0"/>
                <a:ea typeface="Times New Roman" pitchFamily="18" charset="0"/>
                <a:cs typeface="Arial" pitchFamily="34" charset="0"/>
              </a:rPr>
              <a:t>de el tiempo de vida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dirty="0" smtClean="0">
                <a:latin typeface="Arial" pitchFamily="34" charset="0"/>
                <a:ea typeface="Times New Roman" pitchFamily="18" charset="0"/>
                <a:cs typeface="Arial" pitchFamily="34" charset="0"/>
              </a:rPr>
              <a:t> sea mayor al tiempo </a:t>
            </a:r>
            <a:r>
              <a:rPr lang="es-MX" sz="2800"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s-MX" sz="2800" dirty="0" smtClean="0">
                <a:latin typeface="Arial" pitchFamily="34" charset="0"/>
                <a:ea typeface="Times New Roman" pitchFamily="18" charset="0"/>
                <a:cs typeface="Arial" pitchFamily="34" charset="0"/>
              </a:rPr>
              <a:t>, la cual como es de esperarse disminuye con el tiempo. </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p:txBody>
      </p:sp>
      <p:graphicFrame>
        <p:nvGraphicFramePr>
          <p:cNvPr id="2" name="Objeto 1"/>
          <p:cNvGraphicFramePr>
            <a:graphicFrameLocks noChangeAspect="1"/>
          </p:cNvGraphicFramePr>
          <p:nvPr>
            <p:extLst>
              <p:ext uri="{D42A27DB-BD31-4B8C-83A1-F6EECF244321}">
                <p14:modId xmlns:p14="http://schemas.microsoft.com/office/powerpoint/2010/main" val="3066257229"/>
              </p:ext>
            </p:extLst>
          </p:nvPr>
        </p:nvGraphicFramePr>
        <p:xfrm>
          <a:off x="1855788" y="3494088"/>
          <a:ext cx="5143500" cy="674687"/>
        </p:xfrm>
        <a:graphic>
          <a:graphicData uri="http://schemas.openxmlformats.org/presentationml/2006/ole">
            <mc:AlternateContent xmlns:mc="http://schemas.openxmlformats.org/markup-compatibility/2006">
              <mc:Choice xmlns:v="urn:schemas-microsoft-com:vml" Requires="v">
                <p:oleObj spid="_x0000_s21539" name="Equation" r:id="rId4" imgW="1549080" imgH="203040" progId="Equation.DSMT4">
                  <p:embed/>
                </p:oleObj>
              </mc:Choice>
              <mc:Fallback>
                <p:oleObj name="Equation" r:id="rId4" imgW="1549080" imgH="203040" progId="Equation.DSMT4">
                  <p:embed/>
                  <p:pic>
                    <p:nvPicPr>
                      <p:cNvPr id="2" name="Objeto 1"/>
                      <p:cNvPicPr/>
                      <p:nvPr/>
                    </p:nvPicPr>
                    <p:blipFill>
                      <a:blip r:embed="rId5"/>
                      <a:stretch>
                        <a:fillRect/>
                      </a:stretch>
                    </p:blipFill>
                    <p:spPr>
                      <a:xfrm>
                        <a:off x="1855788" y="3494088"/>
                        <a:ext cx="5143500" cy="674687"/>
                      </a:xfrm>
                      <a:prstGeom prst="rect">
                        <a:avLst/>
                      </a:prstGeom>
                    </p:spPr>
                  </p:pic>
                </p:oleObj>
              </mc:Fallback>
            </mc:AlternateContent>
          </a:graphicData>
        </a:graphic>
      </p:graphicFrame>
    </p:spTree>
    <p:extLst>
      <p:ext uri="{BB962C8B-B14F-4D97-AF65-F5344CB8AC3E}">
        <p14:creationId xmlns:p14="http://schemas.microsoft.com/office/powerpoint/2010/main" val="169351247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85272" y="868069"/>
            <a:ext cx="8001056"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Función de riesgo (</a:t>
            </a:r>
            <a:r>
              <a:rPr lang="es-MX" sz="2800" i="1" dirty="0" err="1" smtClean="0">
                <a:solidFill>
                  <a:schemeClr val="accent6">
                    <a:lumMod val="50000"/>
                  </a:schemeClr>
                </a:solidFill>
                <a:latin typeface="Arial" pitchFamily="34" charset="0"/>
                <a:ea typeface="Times New Roman" pitchFamily="18" charset="0"/>
                <a:cs typeface="Arial" pitchFamily="34" charset="0"/>
              </a:rPr>
              <a:t>hazard</a:t>
            </a:r>
            <a:r>
              <a:rPr lang="es-MX" sz="2800" i="1" dirty="0" smtClean="0">
                <a:solidFill>
                  <a:schemeClr val="accent6">
                    <a:lumMod val="50000"/>
                  </a:schemeClr>
                </a:solidFill>
                <a:latin typeface="Arial" pitchFamily="34" charset="0"/>
                <a:ea typeface="Times New Roman" pitchFamily="18" charset="0"/>
                <a:cs typeface="Arial" pitchFamily="34" charset="0"/>
              </a:rPr>
              <a:t>):</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La función de riesgo es </a:t>
            </a:r>
            <a:r>
              <a:rPr lang="es-MX" sz="2800" dirty="0">
                <a:latin typeface="Arial" pitchFamily="34" charset="0"/>
                <a:ea typeface="Times New Roman" pitchFamily="18" charset="0"/>
                <a:cs typeface="Arial" pitchFamily="34" charset="0"/>
              </a:rPr>
              <a:t>la </a:t>
            </a:r>
            <a:r>
              <a:rPr lang="es-MX" sz="2800" dirty="0" smtClean="0">
                <a:solidFill>
                  <a:srgbClr val="FF0000"/>
                </a:solidFill>
                <a:latin typeface="Arial" pitchFamily="34" charset="0"/>
                <a:ea typeface="Times New Roman" pitchFamily="18" charset="0"/>
                <a:cs typeface="Arial" pitchFamily="34" charset="0"/>
              </a:rPr>
              <a:t>probabilidad instantánea de falla</a:t>
            </a:r>
            <a:r>
              <a:rPr lang="es-MX" sz="2800" dirty="0" smtClean="0">
                <a:latin typeface="Arial" pitchFamily="34" charset="0"/>
                <a:ea typeface="Times New Roman" pitchFamily="18" charset="0"/>
                <a:cs typeface="Arial" pitchFamily="34" charset="0"/>
              </a:rPr>
              <a:t> (opuesto a la supervivencia) dentro de un intervalo pequeño de tiempo. </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solidFill>
                  <a:schemeClr val="accent6">
                    <a:lumMod val="50000"/>
                  </a:schemeClr>
                </a:solidFill>
                <a:latin typeface="Arial" pitchFamily="34" charset="0"/>
                <a:ea typeface="Times New Roman" pitchFamily="18" charset="0"/>
                <a:cs typeface="Arial" pitchFamily="34" charset="0"/>
              </a:rPr>
              <a:t>Por ejemplo: </a:t>
            </a:r>
            <a:r>
              <a:rPr lang="es-MX" sz="2400" dirty="0">
                <a:latin typeface="Arial" pitchFamily="34" charset="0"/>
                <a:ea typeface="Times New Roman" pitchFamily="18" charset="0"/>
                <a:cs typeface="Arial" pitchFamily="34" charset="0"/>
              </a:rPr>
              <a:t>para la supervivencia a una intervención </a:t>
            </a:r>
            <a:r>
              <a:rPr lang="es-MX" sz="2400" dirty="0" smtClean="0">
                <a:latin typeface="Arial" pitchFamily="34" charset="0"/>
                <a:ea typeface="Times New Roman" pitchFamily="18" charset="0"/>
                <a:cs typeface="Arial" pitchFamily="34" charset="0"/>
              </a:rPr>
              <a:t>quirúrgica</a:t>
            </a:r>
            <a:r>
              <a:rPr lang="es-MX" sz="2800" dirty="0" smtClean="0">
                <a:latin typeface="Arial" pitchFamily="34" charset="0"/>
                <a:ea typeface="Times New Roman" pitchFamily="18" charset="0"/>
                <a:cs typeface="Arial" pitchFamily="34" charset="0"/>
              </a:rPr>
              <a:t>, </a:t>
            </a:r>
            <a:r>
              <a:rPr lang="es-MX" sz="2800" dirty="0" smtClean="0">
                <a:solidFill>
                  <a:srgbClr val="7030A0"/>
                </a:solidFill>
                <a:latin typeface="Arial" pitchFamily="34" charset="0"/>
                <a:ea typeface="Times New Roman" pitchFamily="18" charset="0"/>
                <a:cs typeface="Arial" pitchFamily="34" charset="0"/>
              </a:rPr>
              <a:t>la </a:t>
            </a:r>
            <a:r>
              <a:rPr lang="es-MX" sz="2800" dirty="0">
                <a:solidFill>
                  <a:srgbClr val="7030A0"/>
                </a:solidFill>
                <a:latin typeface="Arial" pitchFamily="34" charset="0"/>
                <a:ea typeface="Times New Roman" pitchFamily="18" charset="0"/>
                <a:cs typeface="Arial" pitchFamily="34" charset="0"/>
              </a:rPr>
              <a:t>función de riesgo a los 2 años es la de densidad de probabilidad de morir a los 2 años de la intervención, condicionada a que ya se ha sobrevivido hasta entonces</a:t>
            </a:r>
            <a:r>
              <a:rPr lang="es-MX" sz="2800" dirty="0">
                <a:latin typeface="Arial" pitchFamily="34" charset="0"/>
                <a:ea typeface="Times New Roman" pitchFamily="18" charset="0"/>
                <a:cs typeface="Arial" pitchFamily="34" charset="0"/>
              </a:rPr>
              <a:t>. </a:t>
            </a:r>
            <a:r>
              <a:rPr lang="es-MX" sz="2400" dirty="0">
                <a:latin typeface="Arial" pitchFamily="34" charset="0"/>
                <a:ea typeface="Times New Roman" pitchFamily="18" charset="0"/>
                <a:cs typeface="Arial" pitchFamily="34" charset="0"/>
              </a:rPr>
              <a:t>Esta probabilidad sería, realmente, la que en cada momento le importa al enfermo intervenido.</a:t>
            </a:r>
          </a:p>
        </p:txBody>
      </p:sp>
    </p:spTree>
    <p:extLst>
      <p:ext uri="{BB962C8B-B14F-4D97-AF65-F5344CB8AC3E}">
        <p14:creationId xmlns:p14="http://schemas.microsoft.com/office/powerpoint/2010/main" val="191545527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11560" y="1484784"/>
            <a:ext cx="800105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Función de riesgo (</a:t>
            </a:r>
            <a:r>
              <a:rPr lang="es-MX" sz="2800" i="1" dirty="0" err="1" smtClean="0">
                <a:solidFill>
                  <a:schemeClr val="accent6">
                    <a:lumMod val="50000"/>
                  </a:schemeClr>
                </a:solidFill>
                <a:latin typeface="Arial" pitchFamily="34" charset="0"/>
                <a:ea typeface="Times New Roman" pitchFamily="18" charset="0"/>
                <a:cs typeface="Arial" pitchFamily="34" charset="0"/>
              </a:rPr>
              <a:t>hazard</a:t>
            </a:r>
            <a:r>
              <a:rPr lang="es-MX" sz="2800" i="1" dirty="0" smtClean="0">
                <a:solidFill>
                  <a:schemeClr val="accent6">
                    <a:lumMod val="50000"/>
                  </a:schemeClr>
                </a:solidFill>
                <a:latin typeface="Arial" pitchFamily="34" charset="0"/>
                <a:ea typeface="Times New Roman" pitchFamily="18" charset="0"/>
                <a:cs typeface="Arial" pitchFamily="34" charset="0"/>
              </a:rPr>
              <a:t>):</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La función de riesgo se puede representar a partir de la relación entre la función de densidad del tiempo de espera y la función de supervivencia:</a:t>
            </a:r>
            <a:endParaRPr lang="es-MX" sz="2800" dirty="0">
              <a:latin typeface="Arial" pitchFamily="34" charset="0"/>
              <a:ea typeface="Times New Roman" pitchFamily="18" charset="0"/>
              <a:cs typeface="Arial" pitchFamily="34" charset="0"/>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1710966949"/>
              </p:ext>
            </p:extLst>
          </p:nvPr>
        </p:nvGraphicFramePr>
        <p:xfrm>
          <a:off x="3275856" y="4221088"/>
          <a:ext cx="2401888" cy="1392238"/>
        </p:xfrm>
        <a:graphic>
          <a:graphicData uri="http://schemas.openxmlformats.org/presentationml/2006/ole">
            <mc:AlternateContent xmlns:mc="http://schemas.openxmlformats.org/markup-compatibility/2006">
              <mc:Choice xmlns:v="urn:schemas-microsoft-com:vml" Requires="v">
                <p:oleObj spid="_x0000_s23581" name="Equation" r:id="rId4" imgW="723600" imgH="419040" progId="Equation.DSMT4">
                  <p:embed/>
                </p:oleObj>
              </mc:Choice>
              <mc:Fallback>
                <p:oleObj name="Equation" r:id="rId4" imgW="723600" imgH="419040" progId="Equation.DSMT4">
                  <p:embed/>
                  <p:pic>
                    <p:nvPicPr>
                      <p:cNvPr id="2" name="Objeto 1"/>
                      <p:cNvPicPr/>
                      <p:nvPr/>
                    </p:nvPicPr>
                    <p:blipFill>
                      <a:blip r:embed="rId5"/>
                      <a:stretch>
                        <a:fillRect/>
                      </a:stretch>
                    </p:blipFill>
                    <p:spPr>
                      <a:xfrm>
                        <a:off x="3275856" y="4221088"/>
                        <a:ext cx="2401888" cy="1392238"/>
                      </a:xfrm>
                      <a:prstGeom prst="rect">
                        <a:avLst/>
                      </a:prstGeom>
                    </p:spPr>
                  </p:pic>
                </p:oleObj>
              </mc:Fallback>
            </mc:AlternateContent>
          </a:graphicData>
        </a:graphic>
      </p:graphicFrame>
    </p:spTree>
    <p:extLst>
      <p:ext uri="{BB962C8B-B14F-4D97-AF65-F5344CB8AC3E}">
        <p14:creationId xmlns:p14="http://schemas.microsoft.com/office/powerpoint/2010/main" val="2758687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795461"/>
            <a:ext cx="8001056"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Modelos probabilísticos (paramétricos)</a:t>
            </a: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Existen modelos probabilísticos útiles para representar la función de supervivencia que permiten estimar tiempos de falla.</a:t>
            </a:r>
          </a:p>
          <a:p>
            <a:pPr lvl="0" algn="just" fontAlgn="base">
              <a:spcBef>
                <a:spcPct val="0"/>
              </a:spcBef>
              <a:spcAft>
                <a:spcPct val="0"/>
              </a:spcAft>
            </a:pPr>
            <a:endParaRPr lang="es-MX" sz="2800" i="1" dirty="0">
              <a:solidFill>
                <a:schemeClr val="accent6">
                  <a:lumMod val="50000"/>
                </a:schemeClr>
              </a:solidFill>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A continuación presentamos los dos mas comunes:</a:t>
            </a:r>
          </a:p>
        </p:txBody>
      </p:sp>
    </p:spTree>
    <p:extLst>
      <p:ext uri="{BB962C8B-B14F-4D97-AF65-F5344CB8AC3E}">
        <p14:creationId xmlns:p14="http://schemas.microsoft.com/office/powerpoint/2010/main" val="3838815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254162"/>
            <a:ext cx="8001056"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Modelos comunes:</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514350" lvl="0" indent="-514350" algn="just" fontAlgn="base">
              <a:spcBef>
                <a:spcPct val="0"/>
              </a:spcBef>
              <a:spcAft>
                <a:spcPct val="0"/>
              </a:spcAft>
              <a:buFont typeface="+mj-lt"/>
              <a:buAutoNum type="arabicPeriod"/>
            </a:pPr>
            <a:r>
              <a:rPr lang="es-MX" sz="2800" dirty="0" smtClean="0">
                <a:solidFill>
                  <a:srgbClr val="C00000"/>
                </a:solidFill>
                <a:latin typeface="Arial" pitchFamily="34" charset="0"/>
                <a:ea typeface="Times New Roman" pitchFamily="18" charset="0"/>
                <a:cs typeface="Arial" pitchFamily="34" charset="0"/>
              </a:rPr>
              <a:t>Distribución exponencial:</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p:txBody>
      </p:sp>
      <p:graphicFrame>
        <p:nvGraphicFramePr>
          <p:cNvPr id="4" name="Objeto 3"/>
          <p:cNvGraphicFramePr>
            <a:graphicFrameLocks noChangeAspect="1"/>
          </p:cNvGraphicFramePr>
          <p:nvPr>
            <p:extLst>
              <p:ext uri="{D42A27DB-BD31-4B8C-83A1-F6EECF244321}">
                <p14:modId xmlns:p14="http://schemas.microsoft.com/office/powerpoint/2010/main" val="3101878139"/>
              </p:ext>
            </p:extLst>
          </p:nvPr>
        </p:nvGraphicFramePr>
        <p:xfrm>
          <a:off x="3268836" y="2826320"/>
          <a:ext cx="2527300" cy="760413"/>
        </p:xfrm>
        <a:graphic>
          <a:graphicData uri="http://schemas.openxmlformats.org/presentationml/2006/ole">
            <mc:AlternateContent xmlns:mc="http://schemas.openxmlformats.org/markup-compatibility/2006">
              <mc:Choice xmlns:v="urn:schemas-microsoft-com:vml" Requires="v">
                <p:oleObj spid="_x0000_s26714" name="Equation" r:id="rId4" imgW="761760" imgH="228600" progId="Equation.DSMT4">
                  <p:embed/>
                </p:oleObj>
              </mc:Choice>
              <mc:Fallback>
                <p:oleObj name="Equation" r:id="rId4" imgW="761760" imgH="228600" progId="Equation.DSMT4">
                  <p:embed/>
                  <p:pic>
                    <p:nvPicPr>
                      <p:cNvPr id="4" name="Objeto 3"/>
                      <p:cNvPicPr/>
                      <p:nvPr/>
                    </p:nvPicPr>
                    <p:blipFill>
                      <a:blip r:embed="rId5"/>
                      <a:stretch>
                        <a:fillRect/>
                      </a:stretch>
                    </p:blipFill>
                    <p:spPr>
                      <a:xfrm>
                        <a:off x="3268836" y="2826320"/>
                        <a:ext cx="2527300" cy="760413"/>
                      </a:xfrm>
                      <a:prstGeom prst="rect">
                        <a:avLst/>
                      </a:prstGeom>
                    </p:spPr>
                  </p:pic>
                </p:oleObj>
              </mc:Fallback>
            </mc:AlternateContent>
          </a:graphicData>
        </a:graphic>
      </p:graphicFrame>
      <p:graphicFrame>
        <p:nvGraphicFramePr>
          <p:cNvPr id="6" name="Objeto 5"/>
          <p:cNvGraphicFramePr>
            <a:graphicFrameLocks noChangeAspect="1"/>
          </p:cNvGraphicFramePr>
          <p:nvPr>
            <p:extLst>
              <p:ext uri="{D42A27DB-BD31-4B8C-83A1-F6EECF244321}">
                <p14:modId xmlns:p14="http://schemas.microsoft.com/office/powerpoint/2010/main" val="2288103242"/>
              </p:ext>
            </p:extLst>
          </p:nvPr>
        </p:nvGraphicFramePr>
        <p:xfrm>
          <a:off x="3220318" y="3742977"/>
          <a:ext cx="2863850" cy="760413"/>
        </p:xfrm>
        <a:graphic>
          <a:graphicData uri="http://schemas.openxmlformats.org/presentationml/2006/ole">
            <mc:AlternateContent xmlns:mc="http://schemas.openxmlformats.org/markup-compatibility/2006">
              <mc:Choice xmlns:v="urn:schemas-microsoft-com:vml" Requires="v">
                <p:oleObj spid="_x0000_s26715" name="Equation" r:id="rId6" imgW="863280" imgH="228600" progId="Equation.DSMT4">
                  <p:embed/>
                </p:oleObj>
              </mc:Choice>
              <mc:Fallback>
                <p:oleObj name="Equation" r:id="rId6" imgW="863280" imgH="228600" progId="Equation.DSMT4">
                  <p:embed/>
                  <p:pic>
                    <p:nvPicPr>
                      <p:cNvPr id="4" name="Objeto 3"/>
                      <p:cNvPicPr/>
                      <p:nvPr/>
                    </p:nvPicPr>
                    <p:blipFill>
                      <a:blip r:embed="rId7"/>
                      <a:stretch>
                        <a:fillRect/>
                      </a:stretch>
                    </p:blipFill>
                    <p:spPr>
                      <a:xfrm>
                        <a:off x="3220318" y="3742977"/>
                        <a:ext cx="2863850" cy="760413"/>
                      </a:xfrm>
                      <a:prstGeom prst="rect">
                        <a:avLst/>
                      </a:prstGeom>
                    </p:spPr>
                  </p:pic>
                </p:oleObj>
              </mc:Fallback>
            </mc:AlternateContent>
          </a:graphicData>
        </a:graphic>
      </p:graphicFrame>
      <p:graphicFrame>
        <p:nvGraphicFramePr>
          <p:cNvPr id="7" name="Objeto 6"/>
          <p:cNvGraphicFramePr>
            <a:graphicFrameLocks noChangeAspect="1"/>
          </p:cNvGraphicFramePr>
          <p:nvPr>
            <p:extLst>
              <p:ext uri="{D42A27DB-BD31-4B8C-83A1-F6EECF244321}">
                <p14:modId xmlns:p14="http://schemas.microsoft.com/office/powerpoint/2010/main" val="2587590254"/>
              </p:ext>
            </p:extLst>
          </p:nvPr>
        </p:nvGraphicFramePr>
        <p:xfrm>
          <a:off x="3275856" y="4698528"/>
          <a:ext cx="2190750" cy="760413"/>
        </p:xfrm>
        <a:graphic>
          <a:graphicData uri="http://schemas.openxmlformats.org/presentationml/2006/ole">
            <mc:AlternateContent xmlns:mc="http://schemas.openxmlformats.org/markup-compatibility/2006">
              <mc:Choice xmlns:v="urn:schemas-microsoft-com:vml" Requires="v">
                <p:oleObj spid="_x0000_s26716" name="Equation" r:id="rId8" imgW="660240" imgH="228600" progId="Equation.DSMT4">
                  <p:embed/>
                </p:oleObj>
              </mc:Choice>
              <mc:Fallback>
                <p:oleObj name="Equation" r:id="rId8" imgW="660240" imgH="228600" progId="Equation.DSMT4">
                  <p:embed/>
                  <p:pic>
                    <p:nvPicPr>
                      <p:cNvPr id="4" name="Objeto 3"/>
                      <p:cNvPicPr/>
                      <p:nvPr/>
                    </p:nvPicPr>
                    <p:blipFill>
                      <a:blip r:embed="rId9"/>
                      <a:stretch>
                        <a:fillRect/>
                      </a:stretch>
                    </p:blipFill>
                    <p:spPr>
                      <a:xfrm>
                        <a:off x="3275856" y="4698528"/>
                        <a:ext cx="2190750" cy="760413"/>
                      </a:xfrm>
                      <a:prstGeom prst="rect">
                        <a:avLst/>
                      </a:prstGeom>
                    </p:spPr>
                  </p:pic>
                </p:oleObj>
              </mc:Fallback>
            </mc:AlternateContent>
          </a:graphicData>
        </a:graphic>
      </p:graphicFrame>
      <p:graphicFrame>
        <p:nvGraphicFramePr>
          <p:cNvPr id="8" name="Objeto 7"/>
          <p:cNvGraphicFramePr>
            <a:graphicFrameLocks noChangeAspect="1"/>
          </p:cNvGraphicFramePr>
          <p:nvPr>
            <p:extLst>
              <p:ext uri="{D42A27DB-BD31-4B8C-83A1-F6EECF244321}">
                <p14:modId xmlns:p14="http://schemas.microsoft.com/office/powerpoint/2010/main" val="1401299192"/>
              </p:ext>
            </p:extLst>
          </p:nvPr>
        </p:nvGraphicFramePr>
        <p:xfrm>
          <a:off x="3347864" y="5850656"/>
          <a:ext cx="1727200" cy="674688"/>
        </p:xfrm>
        <a:graphic>
          <a:graphicData uri="http://schemas.openxmlformats.org/presentationml/2006/ole">
            <mc:AlternateContent xmlns:mc="http://schemas.openxmlformats.org/markup-compatibility/2006">
              <mc:Choice xmlns:v="urn:schemas-microsoft-com:vml" Requires="v">
                <p:oleObj spid="_x0000_s26717" name="Equation" r:id="rId10" imgW="520560" imgH="203040" progId="Equation.DSMT4">
                  <p:embed/>
                </p:oleObj>
              </mc:Choice>
              <mc:Fallback>
                <p:oleObj name="Equation" r:id="rId10" imgW="520560" imgH="203040" progId="Equation.DSMT4">
                  <p:embed/>
                  <p:pic>
                    <p:nvPicPr>
                      <p:cNvPr id="4" name="Objeto 3"/>
                      <p:cNvPicPr/>
                      <p:nvPr/>
                    </p:nvPicPr>
                    <p:blipFill>
                      <a:blip r:embed="rId11"/>
                      <a:stretch>
                        <a:fillRect/>
                      </a:stretch>
                    </p:blipFill>
                    <p:spPr>
                      <a:xfrm>
                        <a:off x="3347864" y="5850656"/>
                        <a:ext cx="1727200" cy="674688"/>
                      </a:xfrm>
                      <a:prstGeom prst="rect">
                        <a:avLst/>
                      </a:prstGeom>
                    </p:spPr>
                  </p:pic>
                </p:oleObj>
              </mc:Fallback>
            </mc:AlternateContent>
          </a:graphicData>
        </a:graphic>
      </p:graphicFrame>
    </p:spTree>
    <p:extLst>
      <p:ext uri="{BB962C8B-B14F-4D97-AF65-F5344CB8AC3E}">
        <p14:creationId xmlns:p14="http://schemas.microsoft.com/office/powerpoint/2010/main" val="8911895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364573"/>
            <a:ext cx="800105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ANÁLISIS DE SUPERVIVENCIA</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Se denomina </a:t>
            </a:r>
            <a:r>
              <a:rPr lang="es-MX" sz="2800" dirty="0" smtClean="0">
                <a:solidFill>
                  <a:srgbClr val="C00000"/>
                </a:solidFill>
                <a:latin typeface="Arial" pitchFamily="34" charset="0"/>
                <a:ea typeface="Times New Roman" pitchFamily="18" charset="0"/>
                <a:cs typeface="Arial" pitchFamily="34" charset="0"/>
              </a:rPr>
              <a:t>Análisis </a:t>
            </a:r>
            <a:r>
              <a:rPr lang="es-MX" sz="2800" dirty="0">
                <a:solidFill>
                  <a:srgbClr val="C00000"/>
                </a:solidFill>
                <a:latin typeface="Arial" pitchFamily="34" charset="0"/>
                <a:ea typeface="Times New Roman" pitchFamily="18" charset="0"/>
                <a:cs typeface="Arial" pitchFamily="34" charset="0"/>
              </a:rPr>
              <a:t>de </a:t>
            </a:r>
            <a:r>
              <a:rPr lang="es-MX" sz="2800" dirty="0" smtClean="0">
                <a:solidFill>
                  <a:srgbClr val="C00000"/>
                </a:solidFill>
                <a:latin typeface="Arial" pitchFamily="34" charset="0"/>
                <a:ea typeface="Times New Roman" pitchFamily="18" charset="0"/>
                <a:cs typeface="Arial" pitchFamily="34" charset="0"/>
              </a:rPr>
              <a:t>Supervivencia</a:t>
            </a:r>
            <a:r>
              <a:rPr lang="es-MX" sz="2800" dirty="0" smtClean="0">
                <a:latin typeface="Arial" pitchFamily="34" charset="0"/>
                <a:ea typeface="Times New Roman" pitchFamily="18" charset="0"/>
                <a:cs typeface="Arial" pitchFamily="34" charset="0"/>
              </a:rPr>
              <a:t> </a:t>
            </a:r>
            <a:r>
              <a:rPr lang="es-MX" sz="2800" dirty="0">
                <a:latin typeface="Arial" pitchFamily="34" charset="0"/>
                <a:ea typeface="Times New Roman" pitchFamily="18" charset="0"/>
                <a:cs typeface="Arial" pitchFamily="34" charset="0"/>
              </a:rPr>
              <a:t>al conjunto de técnicas que permiten estudiar la variable “</a:t>
            </a:r>
            <a:r>
              <a:rPr lang="es-MX" sz="2800" dirty="0">
                <a:solidFill>
                  <a:schemeClr val="accent1">
                    <a:lumMod val="75000"/>
                  </a:schemeClr>
                </a:solidFill>
                <a:latin typeface="Arial" pitchFamily="34" charset="0"/>
                <a:ea typeface="Times New Roman" pitchFamily="18" charset="0"/>
                <a:cs typeface="Arial" pitchFamily="34" charset="0"/>
              </a:rPr>
              <a:t>tiempo hasta que ocurre un evento</a:t>
            </a:r>
            <a:r>
              <a:rPr lang="es-MX" sz="2800" dirty="0">
                <a:latin typeface="Arial" pitchFamily="34" charset="0"/>
                <a:ea typeface="Times New Roman" pitchFamily="18" charset="0"/>
                <a:cs typeface="Arial" pitchFamily="34" charset="0"/>
              </a:rPr>
              <a:t>” y su dependencia de </a:t>
            </a:r>
            <a:r>
              <a:rPr lang="es-MX" sz="2800" dirty="0" smtClean="0">
                <a:latin typeface="Arial" pitchFamily="34" charset="0"/>
                <a:ea typeface="Times New Roman" pitchFamily="18" charset="0"/>
                <a:cs typeface="Arial" pitchFamily="34" charset="0"/>
              </a:rPr>
              <a:t>otros factores de interés. </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La </a:t>
            </a:r>
            <a:r>
              <a:rPr lang="es-MX" sz="2800" dirty="0">
                <a:latin typeface="Arial" pitchFamily="34" charset="0"/>
                <a:ea typeface="Times New Roman" pitchFamily="18" charset="0"/>
                <a:cs typeface="Arial" pitchFamily="34" charset="0"/>
              </a:rPr>
              <a:t>variable </a:t>
            </a:r>
            <a:r>
              <a:rPr lang="es-MX" sz="2800" dirty="0" smtClean="0">
                <a:latin typeface="Arial" pitchFamily="34" charset="0"/>
                <a:ea typeface="Times New Roman" pitchFamily="18" charset="0"/>
                <a:cs typeface="Arial" pitchFamily="34" charset="0"/>
              </a:rPr>
              <a:t>tiempo por lo general se define como el </a:t>
            </a:r>
            <a:r>
              <a:rPr lang="es-MX" sz="2800" dirty="0" smtClean="0">
                <a:solidFill>
                  <a:schemeClr val="accent1">
                    <a:lumMod val="75000"/>
                  </a:schemeClr>
                </a:solidFill>
                <a:latin typeface="Arial" pitchFamily="34" charset="0"/>
                <a:ea typeface="Times New Roman" pitchFamily="18" charset="0"/>
                <a:cs typeface="Arial" pitchFamily="34" charset="0"/>
              </a:rPr>
              <a:t>intervalo de tiempo transcurrido entre el inicio de </a:t>
            </a:r>
            <a:r>
              <a:rPr lang="es-MX" sz="2800" dirty="0">
                <a:solidFill>
                  <a:schemeClr val="accent1">
                    <a:lumMod val="75000"/>
                  </a:schemeClr>
                </a:solidFill>
                <a:latin typeface="Arial" pitchFamily="34" charset="0"/>
                <a:ea typeface="Times New Roman" pitchFamily="18" charset="0"/>
                <a:cs typeface="Arial" pitchFamily="34" charset="0"/>
              </a:rPr>
              <a:t>la observación y </a:t>
            </a:r>
            <a:r>
              <a:rPr lang="es-MX" sz="2800" dirty="0" smtClean="0">
                <a:solidFill>
                  <a:schemeClr val="accent1">
                    <a:lumMod val="75000"/>
                  </a:schemeClr>
                </a:solidFill>
                <a:latin typeface="Arial" pitchFamily="34" charset="0"/>
                <a:ea typeface="Times New Roman" pitchFamily="18" charset="0"/>
                <a:cs typeface="Arial" pitchFamily="34" charset="0"/>
              </a:rPr>
              <a:t>la ocurrencia </a:t>
            </a:r>
            <a:r>
              <a:rPr lang="es-MX" sz="2800" dirty="0">
                <a:solidFill>
                  <a:schemeClr val="accent1">
                    <a:lumMod val="75000"/>
                  </a:schemeClr>
                </a:solidFill>
                <a:latin typeface="Arial" pitchFamily="34" charset="0"/>
                <a:ea typeface="Times New Roman" pitchFamily="18" charset="0"/>
                <a:cs typeface="Arial" pitchFamily="34" charset="0"/>
              </a:rPr>
              <a:t>el </a:t>
            </a:r>
            <a:r>
              <a:rPr lang="es-MX" sz="2800" dirty="0" smtClean="0">
                <a:solidFill>
                  <a:schemeClr val="accent1">
                    <a:lumMod val="75000"/>
                  </a:schemeClr>
                </a:solidFill>
                <a:latin typeface="Arial" pitchFamily="34" charset="0"/>
                <a:ea typeface="Times New Roman" pitchFamily="18" charset="0"/>
                <a:cs typeface="Arial" pitchFamily="34" charset="0"/>
              </a:rPr>
              <a:t>evento</a:t>
            </a:r>
            <a:r>
              <a:rPr lang="es-MX" sz="2800" dirty="0" smtClean="0">
                <a:latin typeface="Arial" pitchFamily="34" charset="0"/>
                <a:ea typeface="Times New Roman" pitchFamily="18" charset="0"/>
                <a:cs typeface="Arial" pitchFamily="34" charset="0"/>
              </a:rPr>
              <a:t>. </a:t>
            </a:r>
            <a:endParaRPr lang="es-MX" sz="2800" i="1" dirty="0">
              <a:solidFill>
                <a:schemeClr val="accent6">
                  <a:lumMod val="50000"/>
                </a:schemeClr>
              </a:solidFill>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4460221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55027" y="893038"/>
            <a:ext cx="8001056" cy="181588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Modelos comunes:</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514350" lvl="0" indent="-514350" algn="just" fontAlgn="base">
              <a:spcBef>
                <a:spcPct val="0"/>
              </a:spcBef>
              <a:spcAft>
                <a:spcPct val="0"/>
              </a:spcAft>
              <a:buFont typeface="+mj-lt"/>
              <a:buAutoNum type="arabicPeriod"/>
            </a:pPr>
            <a:r>
              <a:rPr lang="es-MX" sz="2800" dirty="0" smtClean="0">
                <a:solidFill>
                  <a:srgbClr val="C00000"/>
                </a:solidFill>
                <a:latin typeface="Arial" pitchFamily="34" charset="0"/>
                <a:ea typeface="Times New Roman" pitchFamily="18" charset="0"/>
                <a:cs typeface="Arial" pitchFamily="34" charset="0"/>
              </a:rPr>
              <a:t>Distribución exponencial:</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p:txBody>
      </p:sp>
      <p:graphicFrame>
        <p:nvGraphicFramePr>
          <p:cNvPr id="9" name="Gráfico 8"/>
          <p:cNvGraphicFramePr>
            <a:graphicFrameLocks/>
          </p:cNvGraphicFramePr>
          <p:nvPr>
            <p:extLst>
              <p:ext uri="{D42A27DB-BD31-4B8C-83A1-F6EECF244321}">
                <p14:modId xmlns:p14="http://schemas.microsoft.com/office/powerpoint/2010/main" val="76169010"/>
              </p:ext>
            </p:extLst>
          </p:nvPr>
        </p:nvGraphicFramePr>
        <p:xfrm>
          <a:off x="2051720" y="2348880"/>
          <a:ext cx="5616624" cy="43510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417816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11560" y="980728"/>
            <a:ext cx="800105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Modelos comunes:</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514350" lvl="0" indent="-514350" algn="just" fontAlgn="base">
              <a:spcBef>
                <a:spcPct val="0"/>
              </a:spcBef>
              <a:spcAft>
                <a:spcPct val="0"/>
              </a:spcAft>
              <a:buFont typeface="+mj-lt"/>
              <a:buAutoNum type="arabicPeriod" startAt="2"/>
            </a:pPr>
            <a:r>
              <a:rPr lang="es-MX" sz="2800" dirty="0" smtClean="0">
                <a:solidFill>
                  <a:srgbClr val="C00000"/>
                </a:solidFill>
                <a:latin typeface="Arial" pitchFamily="34" charset="0"/>
                <a:ea typeface="Times New Roman" pitchFamily="18" charset="0"/>
                <a:cs typeface="Arial" pitchFamily="34" charset="0"/>
              </a:rPr>
              <a:t>Distribución </a:t>
            </a:r>
            <a:r>
              <a:rPr lang="es-MX" sz="2800" dirty="0" err="1" smtClean="0">
                <a:solidFill>
                  <a:srgbClr val="C00000"/>
                </a:solidFill>
                <a:latin typeface="Arial" pitchFamily="34" charset="0"/>
                <a:ea typeface="Times New Roman" pitchFamily="18" charset="0"/>
                <a:cs typeface="Arial" pitchFamily="34" charset="0"/>
              </a:rPr>
              <a:t>Weibull</a:t>
            </a:r>
            <a:r>
              <a:rPr lang="es-MX" sz="2800" dirty="0" smtClean="0">
                <a:solidFill>
                  <a:srgbClr val="C00000"/>
                </a:solidFill>
                <a:latin typeface="Arial" pitchFamily="34" charset="0"/>
                <a:ea typeface="Times New Roman" pitchFamily="18" charset="0"/>
                <a:cs typeface="Arial" pitchFamily="34" charset="0"/>
              </a:rPr>
              <a:t>:</a:t>
            </a:r>
            <a:endParaRPr lang="es-MX" sz="2800" dirty="0">
              <a:solidFill>
                <a:srgbClr val="C00000"/>
              </a:solidFill>
              <a:latin typeface="Arial" pitchFamily="34" charset="0"/>
              <a:ea typeface="Times New Roman" pitchFamily="18" charset="0"/>
              <a:cs typeface="Arial" pitchFamily="34" charset="0"/>
            </a:endParaRPr>
          </a:p>
        </p:txBody>
      </p:sp>
      <p:graphicFrame>
        <p:nvGraphicFramePr>
          <p:cNvPr id="5" name="Objeto 4"/>
          <p:cNvGraphicFramePr>
            <a:graphicFrameLocks noChangeAspect="1"/>
          </p:cNvGraphicFramePr>
          <p:nvPr>
            <p:extLst>
              <p:ext uri="{D42A27DB-BD31-4B8C-83A1-F6EECF244321}">
                <p14:modId xmlns:p14="http://schemas.microsoft.com/office/powerpoint/2010/main" val="1942252966"/>
              </p:ext>
            </p:extLst>
          </p:nvPr>
        </p:nvGraphicFramePr>
        <p:xfrm>
          <a:off x="4632325" y="1628775"/>
          <a:ext cx="4252913" cy="844550"/>
        </p:xfrm>
        <a:graphic>
          <a:graphicData uri="http://schemas.openxmlformats.org/presentationml/2006/ole">
            <mc:AlternateContent xmlns:mc="http://schemas.openxmlformats.org/markup-compatibility/2006">
              <mc:Choice xmlns:v="urn:schemas-microsoft-com:vml" Requires="v">
                <p:oleObj spid="_x0000_s27671" name="Equation" r:id="rId4" imgW="1282680" imgH="253800" progId="Equation.DSMT4">
                  <p:embed/>
                </p:oleObj>
              </mc:Choice>
              <mc:Fallback>
                <p:oleObj name="Equation" r:id="rId4" imgW="1282680" imgH="253800" progId="Equation.DSMT4">
                  <p:embed/>
                  <p:pic>
                    <p:nvPicPr>
                      <p:cNvPr id="5" name="Objeto 4"/>
                      <p:cNvPicPr/>
                      <p:nvPr/>
                    </p:nvPicPr>
                    <p:blipFill>
                      <a:blip r:embed="rId5"/>
                      <a:stretch>
                        <a:fillRect/>
                      </a:stretch>
                    </p:blipFill>
                    <p:spPr>
                      <a:xfrm>
                        <a:off x="4632325" y="1628775"/>
                        <a:ext cx="4252913" cy="844550"/>
                      </a:xfrm>
                      <a:prstGeom prst="rect">
                        <a:avLst/>
                      </a:prstGeom>
                    </p:spPr>
                  </p:pic>
                </p:oleObj>
              </mc:Fallback>
            </mc:AlternateContent>
          </a:graphicData>
        </a:graphic>
      </p:graphicFrame>
      <p:graphicFrame>
        <p:nvGraphicFramePr>
          <p:cNvPr id="8" name="Gráfico 7"/>
          <p:cNvGraphicFramePr>
            <a:graphicFrameLocks/>
          </p:cNvGraphicFramePr>
          <p:nvPr>
            <p:extLst>
              <p:ext uri="{D42A27DB-BD31-4B8C-83A1-F6EECF244321}">
                <p14:modId xmlns:p14="http://schemas.microsoft.com/office/powerpoint/2010/main" val="2631492995"/>
              </p:ext>
            </p:extLst>
          </p:nvPr>
        </p:nvGraphicFramePr>
        <p:xfrm>
          <a:off x="1547664" y="2473350"/>
          <a:ext cx="6120680" cy="425880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3625482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11560" y="908720"/>
            <a:ext cx="800105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Modelos comunes:</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514350" lvl="0" indent="-514350" algn="just" fontAlgn="base">
              <a:spcBef>
                <a:spcPct val="0"/>
              </a:spcBef>
              <a:spcAft>
                <a:spcPct val="0"/>
              </a:spcAft>
              <a:buFont typeface="+mj-lt"/>
              <a:buAutoNum type="arabicPeriod" startAt="2"/>
            </a:pPr>
            <a:r>
              <a:rPr lang="es-MX" sz="2800" dirty="0" smtClean="0">
                <a:solidFill>
                  <a:srgbClr val="C00000"/>
                </a:solidFill>
                <a:latin typeface="Arial" pitchFamily="34" charset="0"/>
                <a:ea typeface="Times New Roman" pitchFamily="18" charset="0"/>
                <a:cs typeface="Arial" pitchFamily="34" charset="0"/>
              </a:rPr>
              <a:t>Distribución </a:t>
            </a:r>
            <a:r>
              <a:rPr lang="es-MX" sz="2800" dirty="0" err="1" smtClean="0">
                <a:solidFill>
                  <a:srgbClr val="C00000"/>
                </a:solidFill>
                <a:latin typeface="Arial" pitchFamily="34" charset="0"/>
                <a:ea typeface="Times New Roman" pitchFamily="18" charset="0"/>
                <a:cs typeface="Arial" pitchFamily="34" charset="0"/>
              </a:rPr>
              <a:t>Weibull</a:t>
            </a:r>
            <a:r>
              <a:rPr lang="es-MX" sz="2800" dirty="0" smtClean="0">
                <a:solidFill>
                  <a:srgbClr val="C00000"/>
                </a:solidFill>
                <a:latin typeface="Arial" pitchFamily="34" charset="0"/>
                <a:ea typeface="Times New Roman" pitchFamily="18" charset="0"/>
                <a:cs typeface="Arial" pitchFamily="34" charset="0"/>
              </a:rPr>
              <a:t>:</a:t>
            </a:r>
            <a:endParaRPr lang="es-MX" sz="2800" dirty="0">
              <a:solidFill>
                <a:srgbClr val="C00000"/>
              </a:solidFill>
              <a:latin typeface="Arial" pitchFamily="34" charset="0"/>
              <a:ea typeface="Times New Roman" pitchFamily="18" charset="0"/>
              <a:cs typeface="Arial" pitchFamily="34" charset="0"/>
            </a:endParaRPr>
          </a:p>
        </p:txBody>
      </p:sp>
      <p:graphicFrame>
        <p:nvGraphicFramePr>
          <p:cNvPr id="6" name="Objeto 5"/>
          <p:cNvGraphicFramePr>
            <a:graphicFrameLocks noChangeAspect="1"/>
          </p:cNvGraphicFramePr>
          <p:nvPr>
            <p:extLst>
              <p:ext uri="{D42A27DB-BD31-4B8C-83A1-F6EECF244321}">
                <p14:modId xmlns:p14="http://schemas.microsoft.com/office/powerpoint/2010/main" val="4163736139"/>
              </p:ext>
            </p:extLst>
          </p:nvPr>
        </p:nvGraphicFramePr>
        <p:xfrm>
          <a:off x="5292080" y="1578109"/>
          <a:ext cx="2611438" cy="844550"/>
        </p:xfrm>
        <a:graphic>
          <a:graphicData uri="http://schemas.openxmlformats.org/presentationml/2006/ole">
            <mc:AlternateContent xmlns:mc="http://schemas.openxmlformats.org/markup-compatibility/2006">
              <mc:Choice xmlns:v="urn:schemas-microsoft-com:vml" Requires="v">
                <p:oleObj spid="_x0000_s28697" name="Equation" r:id="rId4" imgW="787320" imgH="253800" progId="Equation.DSMT4">
                  <p:embed/>
                </p:oleObj>
              </mc:Choice>
              <mc:Fallback>
                <p:oleObj name="Equation" r:id="rId4" imgW="787320" imgH="253800" progId="Equation.DSMT4">
                  <p:embed/>
                  <p:pic>
                    <p:nvPicPr>
                      <p:cNvPr id="6" name="Objeto 5"/>
                      <p:cNvPicPr/>
                      <p:nvPr/>
                    </p:nvPicPr>
                    <p:blipFill>
                      <a:blip r:embed="rId5"/>
                      <a:stretch>
                        <a:fillRect/>
                      </a:stretch>
                    </p:blipFill>
                    <p:spPr>
                      <a:xfrm>
                        <a:off x="5292080" y="1578109"/>
                        <a:ext cx="2611438" cy="844550"/>
                      </a:xfrm>
                      <a:prstGeom prst="rect">
                        <a:avLst/>
                      </a:prstGeom>
                    </p:spPr>
                  </p:pic>
                </p:oleObj>
              </mc:Fallback>
            </mc:AlternateContent>
          </a:graphicData>
        </a:graphic>
      </p:graphicFrame>
      <p:graphicFrame>
        <p:nvGraphicFramePr>
          <p:cNvPr id="8" name="Gráfico 7"/>
          <p:cNvGraphicFramePr>
            <a:graphicFrameLocks/>
          </p:cNvGraphicFramePr>
          <p:nvPr>
            <p:extLst>
              <p:ext uri="{D42A27DB-BD31-4B8C-83A1-F6EECF244321}">
                <p14:modId xmlns:p14="http://schemas.microsoft.com/office/powerpoint/2010/main" val="216338549"/>
              </p:ext>
            </p:extLst>
          </p:nvPr>
        </p:nvGraphicFramePr>
        <p:xfrm>
          <a:off x="1619672" y="2420703"/>
          <a:ext cx="5400600" cy="443729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57671918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11560" y="908720"/>
            <a:ext cx="8001056"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Modelos comunes:</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514350" lvl="0" indent="-514350" algn="just" fontAlgn="base">
              <a:spcBef>
                <a:spcPct val="0"/>
              </a:spcBef>
              <a:spcAft>
                <a:spcPct val="0"/>
              </a:spcAft>
              <a:buFont typeface="+mj-lt"/>
              <a:buAutoNum type="arabicPeriod" startAt="2"/>
            </a:pPr>
            <a:r>
              <a:rPr lang="es-MX" sz="2800" dirty="0" smtClean="0">
                <a:solidFill>
                  <a:srgbClr val="C00000"/>
                </a:solidFill>
                <a:latin typeface="Arial" pitchFamily="34" charset="0"/>
                <a:ea typeface="Times New Roman" pitchFamily="18" charset="0"/>
                <a:cs typeface="Arial" pitchFamily="34" charset="0"/>
              </a:rPr>
              <a:t>Distribución </a:t>
            </a:r>
            <a:r>
              <a:rPr lang="es-MX" sz="2800" dirty="0" err="1" smtClean="0">
                <a:solidFill>
                  <a:srgbClr val="C00000"/>
                </a:solidFill>
                <a:latin typeface="Arial" pitchFamily="34" charset="0"/>
                <a:ea typeface="Times New Roman" pitchFamily="18" charset="0"/>
                <a:cs typeface="Arial" pitchFamily="34" charset="0"/>
              </a:rPr>
              <a:t>Weibull</a:t>
            </a:r>
            <a:r>
              <a:rPr lang="es-MX" sz="2800" dirty="0" smtClean="0">
                <a:solidFill>
                  <a:srgbClr val="C00000"/>
                </a:solidFill>
                <a:latin typeface="Arial" pitchFamily="34" charset="0"/>
                <a:ea typeface="Times New Roman" pitchFamily="18" charset="0"/>
                <a:cs typeface="Arial" pitchFamily="34" charset="0"/>
              </a:rPr>
              <a:t>:</a:t>
            </a:r>
            <a:endParaRPr lang="es-MX" sz="2800" dirty="0">
              <a:solidFill>
                <a:srgbClr val="C00000"/>
              </a:solidFill>
              <a:latin typeface="Arial" pitchFamily="34" charset="0"/>
              <a:ea typeface="Times New Roman" pitchFamily="18" charset="0"/>
              <a:cs typeface="Arial" pitchFamily="34" charset="0"/>
            </a:endParaRPr>
          </a:p>
        </p:txBody>
      </p:sp>
      <p:graphicFrame>
        <p:nvGraphicFramePr>
          <p:cNvPr id="7" name="Objeto 6"/>
          <p:cNvGraphicFramePr>
            <a:graphicFrameLocks noChangeAspect="1"/>
          </p:cNvGraphicFramePr>
          <p:nvPr>
            <p:extLst>
              <p:ext uri="{D42A27DB-BD31-4B8C-83A1-F6EECF244321}">
                <p14:modId xmlns:p14="http://schemas.microsoft.com/office/powerpoint/2010/main" val="2406815588"/>
              </p:ext>
            </p:extLst>
          </p:nvPr>
        </p:nvGraphicFramePr>
        <p:xfrm>
          <a:off x="4953000" y="1614488"/>
          <a:ext cx="3032125" cy="760412"/>
        </p:xfrm>
        <a:graphic>
          <a:graphicData uri="http://schemas.openxmlformats.org/presentationml/2006/ole">
            <mc:AlternateContent xmlns:mc="http://schemas.openxmlformats.org/markup-compatibility/2006">
              <mc:Choice xmlns:v="urn:schemas-microsoft-com:vml" Requires="v">
                <p:oleObj spid="_x0000_s25633" name="Equation" r:id="rId4" imgW="914400" imgH="228600" progId="Equation.DSMT4">
                  <p:embed/>
                </p:oleObj>
              </mc:Choice>
              <mc:Fallback>
                <p:oleObj name="Equation" r:id="rId4" imgW="914400" imgH="228600" progId="Equation.DSMT4">
                  <p:embed/>
                  <p:pic>
                    <p:nvPicPr>
                      <p:cNvPr id="5" name="Objeto 4"/>
                      <p:cNvPicPr/>
                      <p:nvPr/>
                    </p:nvPicPr>
                    <p:blipFill>
                      <a:blip r:embed="rId5"/>
                      <a:stretch>
                        <a:fillRect/>
                      </a:stretch>
                    </p:blipFill>
                    <p:spPr>
                      <a:xfrm>
                        <a:off x="4953000" y="1614488"/>
                        <a:ext cx="3032125" cy="760412"/>
                      </a:xfrm>
                      <a:prstGeom prst="rect">
                        <a:avLst/>
                      </a:prstGeom>
                    </p:spPr>
                  </p:pic>
                </p:oleObj>
              </mc:Fallback>
            </mc:AlternateContent>
          </a:graphicData>
        </a:graphic>
      </p:graphicFrame>
      <p:graphicFrame>
        <p:nvGraphicFramePr>
          <p:cNvPr id="8" name="Gráfico 7"/>
          <p:cNvGraphicFramePr>
            <a:graphicFrameLocks/>
          </p:cNvGraphicFramePr>
          <p:nvPr>
            <p:extLst>
              <p:ext uri="{D42A27DB-BD31-4B8C-83A1-F6EECF244321}">
                <p14:modId xmlns:p14="http://schemas.microsoft.com/office/powerpoint/2010/main" val="4129125721"/>
              </p:ext>
            </p:extLst>
          </p:nvPr>
        </p:nvGraphicFramePr>
        <p:xfrm>
          <a:off x="1259632" y="2433588"/>
          <a:ext cx="5760640" cy="4392488"/>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6897151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718242"/>
            <a:ext cx="8001056"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Función </a:t>
            </a:r>
            <a:r>
              <a:rPr lang="es-MX" sz="2800" dirty="0">
                <a:solidFill>
                  <a:schemeClr val="accent6">
                    <a:lumMod val="50000"/>
                  </a:schemeClr>
                </a:solidFill>
                <a:latin typeface="Albertus Medium" pitchFamily="34" charset="0"/>
                <a:ea typeface="Times New Roman" pitchFamily="18" charset="0"/>
                <a:cs typeface="Arial" pitchFamily="34" charset="0"/>
              </a:rPr>
              <a:t>de </a:t>
            </a:r>
            <a:r>
              <a:rPr lang="es-MX" sz="2800" dirty="0" smtClean="0">
                <a:solidFill>
                  <a:schemeClr val="accent6">
                    <a:lumMod val="50000"/>
                  </a:schemeClr>
                </a:solidFill>
                <a:latin typeface="Albertus Medium" pitchFamily="34" charset="0"/>
                <a:ea typeface="Times New Roman" pitchFamily="18" charset="0"/>
                <a:cs typeface="Arial" pitchFamily="34" charset="0"/>
              </a:rPr>
              <a:t>supervivencia no paramétrica</a:t>
            </a:r>
          </a:p>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a:t>
            </a:r>
            <a:r>
              <a:rPr lang="es-MX" sz="2800" dirty="0">
                <a:solidFill>
                  <a:schemeClr val="accent6">
                    <a:lumMod val="50000"/>
                  </a:schemeClr>
                </a:solidFill>
                <a:latin typeface="Albertus Medium" pitchFamily="34" charset="0"/>
                <a:ea typeface="Times New Roman" pitchFamily="18" charset="0"/>
                <a:cs typeface="Arial" pitchFamily="34" charset="0"/>
              </a:rPr>
              <a:t>método de Kaplan-</a:t>
            </a:r>
            <a:r>
              <a:rPr lang="es-MX" sz="2800" dirty="0" err="1">
                <a:solidFill>
                  <a:schemeClr val="accent6">
                    <a:lumMod val="50000"/>
                  </a:schemeClr>
                </a:solidFill>
                <a:latin typeface="Albertus Medium" pitchFamily="34" charset="0"/>
                <a:ea typeface="Times New Roman" pitchFamily="18" charset="0"/>
                <a:cs typeface="Arial" pitchFamily="34" charset="0"/>
              </a:rPr>
              <a:t>Meier</a:t>
            </a:r>
            <a:r>
              <a:rPr lang="es-MX" sz="2800" dirty="0" smtClean="0">
                <a:solidFill>
                  <a:schemeClr val="accent6">
                    <a:lumMod val="50000"/>
                  </a:schemeClr>
                </a:solidFill>
                <a:latin typeface="Albertus Medium" pitchFamily="34" charset="0"/>
                <a:ea typeface="Times New Roman" pitchFamily="18" charset="0"/>
                <a:cs typeface="Arial" pitchFamily="34" charset="0"/>
              </a:rPr>
              <a:t>)</a:t>
            </a:r>
          </a:p>
          <a:p>
            <a:pPr lvl="0" algn="ctr"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Se tienen </a:t>
            </a:r>
            <a:r>
              <a:rPr lang="es-MX" sz="2800"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s-MX" sz="2800" dirty="0" smtClean="0">
                <a:latin typeface="Arial" pitchFamily="34" charset="0"/>
                <a:ea typeface="Times New Roman" pitchFamily="18" charset="0"/>
                <a:cs typeface="Arial" pitchFamily="34" charset="0"/>
              </a:rPr>
              <a:t> </a:t>
            </a:r>
            <a:r>
              <a:rPr lang="es-MX" sz="2800" dirty="0">
                <a:latin typeface="Arial" pitchFamily="34" charset="0"/>
                <a:ea typeface="Times New Roman" pitchFamily="18" charset="0"/>
                <a:cs typeface="Arial" pitchFamily="34" charset="0"/>
              </a:rPr>
              <a:t>(</a:t>
            </a:r>
            <a:r>
              <a:rPr lang="es-MX" sz="2800" i="1" dirty="0">
                <a:latin typeface="Times New Roman" panose="02020603050405020304" pitchFamily="18" charset="0"/>
                <a:ea typeface="Times New Roman" panose="02020603050405020304" pitchFamily="18" charset="0"/>
                <a:cs typeface="Times New Roman" panose="02020603050405020304" pitchFamily="18" charset="0"/>
              </a:rPr>
              <a:t>k</a:t>
            </a:r>
            <a:r>
              <a:rPr lang="es-MX" sz="2800" dirty="0">
                <a:latin typeface="Arial" pitchFamily="34" charset="0"/>
                <a:ea typeface="Times New Roman" pitchFamily="18" charset="0"/>
                <a:cs typeface="Arial" pitchFamily="34" charset="0"/>
              </a:rPr>
              <a:t> </a:t>
            </a:r>
            <a:r>
              <a:rPr lang="es-MX" sz="2800" dirty="0" smtClean="0">
                <a:latin typeface="Arial" pitchFamily="34" charset="0"/>
                <a:ea typeface="Times New Roman" pitchFamily="18" charset="0"/>
                <a:cs typeface="Arial" pitchFamily="34" charset="0"/>
              </a:rPr>
              <a:t>≤ </a:t>
            </a:r>
            <a:r>
              <a:rPr lang="es-MX" sz="2800" i="1" dirty="0">
                <a:latin typeface="Times New Roman" panose="02020603050405020304" pitchFamily="18" charset="0"/>
                <a:ea typeface="Times New Roman" panose="02020603050405020304" pitchFamily="18" charset="0"/>
                <a:cs typeface="Times New Roman" panose="02020603050405020304" pitchFamily="18" charset="0"/>
              </a:rPr>
              <a:t>n</a:t>
            </a:r>
            <a:r>
              <a:rPr lang="es-MX" sz="2800" dirty="0">
                <a:latin typeface="Arial" pitchFamily="34" charset="0"/>
                <a:ea typeface="Times New Roman" pitchFamily="18" charset="0"/>
                <a:cs typeface="Arial" pitchFamily="34" charset="0"/>
              </a:rPr>
              <a:t>) tiempos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s-MX" sz="2800" dirty="0">
                <a:solidFill>
                  <a:srgbClr val="C00000"/>
                </a:solidFill>
                <a:latin typeface="Arial" pitchFamily="34" charset="0"/>
                <a:ea typeface="Times New Roman" pitchFamily="18" charset="0"/>
                <a:cs typeface="Arial" pitchFamily="34" charset="0"/>
              </a:rPr>
              <a:t> &lt; </a:t>
            </a:r>
            <a:r>
              <a:rPr lang="es-MX" sz="2800"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i="1" baseline="-25000"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2</a:t>
            </a:r>
            <a:r>
              <a:rPr lang="es-MX" sz="2800" baseline="-25000" dirty="0" smtClean="0">
                <a:solidFill>
                  <a:srgbClr val="C00000"/>
                </a:solidFill>
                <a:latin typeface="Arial" pitchFamily="34" charset="0"/>
                <a:ea typeface="Times New Roman" pitchFamily="18" charset="0"/>
                <a:cs typeface="Arial" pitchFamily="34" charset="0"/>
              </a:rPr>
              <a:t> </a:t>
            </a:r>
            <a:r>
              <a:rPr lang="es-MX" sz="2800" dirty="0" smtClean="0">
                <a:solidFill>
                  <a:srgbClr val="C00000"/>
                </a:solidFill>
                <a:latin typeface="Arial" pitchFamily="34" charset="0"/>
                <a:ea typeface="Times New Roman" pitchFamily="18" charset="0"/>
                <a:cs typeface="Arial" pitchFamily="34" charset="0"/>
              </a:rPr>
              <a:t>&lt; … &lt; </a:t>
            </a:r>
            <a:r>
              <a:rPr lang="es-MX" sz="2800" i="1"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i="1" baseline="-25000" dirty="0" err="1">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k</a:t>
            </a:r>
            <a:r>
              <a:rPr lang="es-MX" sz="2800" dirty="0">
                <a:solidFill>
                  <a:srgbClr val="C00000"/>
                </a:solidFill>
                <a:latin typeface="Arial" pitchFamily="34" charset="0"/>
                <a:ea typeface="Times New Roman" pitchFamily="18" charset="0"/>
                <a:cs typeface="Arial" pitchFamily="34" charset="0"/>
              </a:rPr>
              <a:t> </a:t>
            </a:r>
            <a:r>
              <a:rPr lang="es-MX" sz="2800" dirty="0">
                <a:latin typeface="Arial" pitchFamily="34" charset="0"/>
                <a:ea typeface="Times New Roman" pitchFamily="18" charset="0"/>
                <a:cs typeface="Arial" pitchFamily="34" charset="0"/>
              </a:rPr>
              <a:t>en los que se observan </a:t>
            </a:r>
            <a:r>
              <a:rPr lang="es-MX" sz="2800" dirty="0" smtClean="0">
                <a:latin typeface="Arial" pitchFamily="34" charset="0"/>
                <a:ea typeface="Times New Roman" pitchFamily="18" charset="0"/>
                <a:cs typeface="Arial" pitchFamily="34" charset="0"/>
              </a:rPr>
              <a:t>los eventos</a:t>
            </a:r>
            <a:r>
              <a:rPr lang="es-MX" sz="2800" dirty="0">
                <a:latin typeface="Arial" pitchFamily="34" charset="0"/>
                <a:ea typeface="Times New Roman" pitchFamily="18" charset="0"/>
                <a:cs typeface="Arial" pitchFamily="34" charset="0"/>
              </a:rPr>
              <a:t>. </a:t>
            </a: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En </a:t>
            </a:r>
            <a:r>
              <a:rPr lang="es-MX" sz="2800" dirty="0">
                <a:latin typeface="Arial" pitchFamily="34" charset="0"/>
                <a:ea typeface="Times New Roman" pitchFamily="18" charset="0"/>
                <a:cs typeface="Arial" pitchFamily="34" charset="0"/>
              </a:rPr>
              <a:t>cada tiempo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s-MX" sz="2800" dirty="0">
                <a:latin typeface="Arial" pitchFamily="34" charset="0"/>
                <a:ea typeface="Times New Roman" pitchFamily="18" charset="0"/>
                <a:cs typeface="Arial" pitchFamily="34" charset="0"/>
              </a:rPr>
              <a:t> existen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n</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s-MX" sz="2800" dirty="0">
                <a:latin typeface="Arial" pitchFamily="34" charset="0"/>
                <a:ea typeface="Times New Roman" pitchFamily="18" charset="0"/>
                <a:cs typeface="Arial" pitchFamily="34" charset="0"/>
              </a:rPr>
              <a:t> "individuos en riesgo" (elementos de la muestra para los que el evento puede ocurrir, o que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dirty="0">
                <a:latin typeface="Arial" pitchFamily="34" charset="0"/>
                <a:ea typeface="Times New Roman" pitchFamily="18" charset="0"/>
                <a:cs typeface="Arial" pitchFamily="34" charset="0"/>
              </a:rPr>
              <a:t> </a:t>
            </a:r>
            <a:r>
              <a:rPr lang="es-MX" sz="2800" dirty="0" smtClean="0">
                <a:latin typeface="Arial" pitchFamily="34" charset="0"/>
                <a:ea typeface="Times New Roman" pitchFamily="18" charset="0"/>
                <a:cs typeface="Arial" pitchFamily="34" charset="0"/>
              </a:rPr>
              <a:t>≥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s-MX" sz="2800" dirty="0">
                <a:latin typeface="Arial" pitchFamily="34" charset="0"/>
                <a:ea typeface="Times New Roman" pitchFamily="18" charset="0"/>
                <a:cs typeface="Arial" pitchFamily="34" charset="0"/>
              </a:rPr>
              <a:t>) y se observan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d</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s-MX" sz="2800" dirty="0">
                <a:latin typeface="Arial" pitchFamily="34" charset="0"/>
                <a:ea typeface="Times New Roman" pitchFamily="18" charset="0"/>
                <a:cs typeface="Arial" pitchFamily="34" charset="0"/>
              </a:rPr>
              <a:t>eventos. </a:t>
            </a: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Además </a:t>
            </a:r>
            <a:r>
              <a:rPr lang="es-MX" sz="2800" dirty="0">
                <a:latin typeface="Arial" pitchFamily="34" charset="0"/>
                <a:ea typeface="Times New Roman" pitchFamily="18" charset="0"/>
                <a:cs typeface="Arial" pitchFamily="34" charset="0"/>
              </a:rPr>
              <a:t>en el intervalo [</a:t>
            </a:r>
            <a:r>
              <a:rPr lang="es-MX" sz="2800"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s-MX" sz="2800" dirty="0" smtClean="0">
                <a:solidFill>
                  <a:srgbClr val="C00000"/>
                </a:solidFill>
                <a:latin typeface="Arial" pitchFamily="34" charset="0"/>
                <a:ea typeface="Times New Roman" pitchFamily="18" charset="0"/>
                <a:cs typeface="Arial" pitchFamily="34" charset="0"/>
              </a:rPr>
              <a:t> ,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+1</a:t>
            </a:r>
            <a:r>
              <a:rPr lang="es-MX" sz="2800" dirty="0">
                <a:latin typeface="Arial" pitchFamily="34" charset="0"/>
                <a:ea typeface="Times New Roman" pitchFamily="18" charset="0"/>
                <a:cs typeface="Arial" pitchFamily="34" charset="0"/>
              </a:rPr>
              <a:t>) se producen </a:t>
            </a:r>
            <a:r>
              <a:rPr lang="es-MX" sz="2800" i="1"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m</a:t>
            </a:r>
            <a:r>
              <a:rPr lang="es-MX" sz="2800" i="1" baseline="-25000" dirty="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i</a:t>
            </a:r>
            <a:r>
              <a:rPr lang="es-MX" sz="2800" dirty="0">
                <a:latin typeface="Arial" pitchFamily="34" charset="0"/>
                <a:ea typeface="Times New Roman" pitchFamily="18" charset="0"/>
                <a:cs typeface="Arial" pitchFamily="34" charset="0"/>
              </a:rPr>
              <a:t> pérdidas</a:t>
            </a:r>
            <a:r>
              <a:rPr lang="es-MX" sz="2800" dirty="0" smtClean="0">
                <a:latin typeface="Arial" pitchFamily="34" charset="0"/>
                <a:ea typeface="Times New Roman" pitchFamily="18" charset="0"/>
                <a:cs typeface="Arial" pitchFamily="34" charset="0"/>
              </a:rPr>
              <a:t>.</a:t>
            </a:r>
          </a:p>
        </p:txBody>
      </p:sp>
    </p:spTree>
    <p:extLst>
      <p:ext uri="{BB962C8B-B14F-4D97-AF65-F5344CB8AC3E}">
        <p14:creationId xmlns:p14="http://schemas.microsoft.com/office/powerpoint/2010/main" val="405522434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749017"/>
            <a:ext cx="8001056" cy="563231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Medidas de Incidencia</a:t>
            </a: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La estructura básica de cualquier indicador es la siguiente:</a:t>
            </a: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400" dirty="0" smtClean="0">
                <a:latin typeface="Arial" pitchFamily="34" charset="0"/>
                <a:ea typeface="Times New Roman" pitchFamily="18" charset="0"/>
                <a:cs typeface="Arial" pitchFamily="34" charset="0"/>
              </a:rPr>
              <a:t>Donde:</a:t>
            </a:r>
          </a:p>
          <a:p>
            <a:pPr lvl="2" algn="just" fontAlgn="base">
              <a:spcBef>
                <a:spcPts val="600"/>
              </a:spcBef>
              <a:spcAft>
                <a:spcPts val="600"/>
              </a:spcAft>
            </a:pPr>
            <a:r>
              <a:rPr lang="es-MX" sz="2000" i="1" dirty="0" err="1" smtClean="0">
                <a:solidFill>
                  <a:srgbClr val="C00000"/>
                </a:solidFill>
                <a:latin typeface="Times New Roman" pitchFamily="18" charset="0"/>
                <a:ea typeface="Times New Roman" pitchFamily="18" charset="0"/>
                <a:cs typeface="Times New Roman" pitchFamily="18" charset="0"/>
              </a:rPr>
              <a:t>h</a:t>
            </a:r>
            <a:r>
              <a:rPr lang="es-MX" sz="2000" i="1" baseline="-25000" dirty="0" err="1">
                <a:solidFill>
                  <a:srgbClr val="C00000"/>
                </a:solidFill>
                <a:latin typeface="Times New Roman" pitchFamily="18" charset="0"/>
                <a:ea typeface="Times New Roman" pitchFamily="18" charset="0"/>
                <a:cs typeface="Times New Roman" pitchFamily="18" charset="0"/>
              </a:rPr>
              <a:t>t</a:t>
            </a:r>
            <a:r>
              <a:rPr lang="es-MX" sz="2000" dirty="0" smtClean="0">
                <a:solidFill>
                  <a:srgbClr val="C00000"/>
                </a:solidFill>
                <a:latin typeface="Arial" pitchFamily="34" charset="0"/>
                <a:ea typeface="Times New Roman" pitchFamily="18" charset="0"/>
                <a:cs typeface="Arial" pitchFamily="34" charset="0"/>
              </a:rPr>
              <a:t> </a:t>
            </a:r>
            <a:r>
              <a:rPr lang="es-MX" sz="2000" dirty="0" smtClean="0">
                <a:latin typeface="Arial" pitchFamily="34" charset="0"/>
                <a:ea typeface="Times New Roman" pitchFamily="18" charset="0"/>
                <a:cs typeface="Arial" pitchFamily="34" charset="0"/>
              </a:rPr>
              <a:t>es la tasa de incidencia</a:t>
            </a:r>
          </a:p>
          <a:p>
            <a:pPr lvl="2" algn="just" fontAlgn="base">
              <a:spcBef>
                <a:spcPts val="600"/>
              </a:spcBef>
              <a:spcAft>
                <a:spcPts val="600"/>
              </a:spcAft>
            </a:pPr>
            <a:r>
              <a:rPr lang="es-MX" sz="2000" i="1" dirty="0" err="1" smtClean="0">
                <a:solidFill>
                  <a:srgbClr val="C00000"/>
                </a:solidFill>
                <a:latin typeface="Times New Roman" pitchFamily="18" charset="0"/>
                <a:ea typeface="Times New Roman" pitchFamily="18" charset="0"/>
                <a:cs typeface="Times New Roman" pitchFamily="18" charset="0"/>
              </a:rPr>
              <a:t>d</a:t>
            </a:r>
            <a:r>
              <a:rPr lang="es-MX" sz="2000" i="1" baseline="-25000" dirty="0" err="1">
                <a:solidFill>
                  <a:srgbClr val="C00000"/>
                </a:solidFill>
                <a:latin typeface="Times New Roman" pitchFamily="18" charset="0"/>
                <a:ea typeface="Times New Roman" pitchFamily="18" charset="0"/>
                <a:cs typeface="Times New Roman" pitchFamily="18" charset="0"/>
              </a:rPr>
              <a:t>t</a:t>
            </a:r>
            <a:r>
              <a:rPr lang="es-MX" sz="2000" dirty="0" smtClean="0">
                <a:latin typeface="Arial" pitchFamily="34" charset="0"/>
                <a:ea typeface="Times New Roman" pitchFamily="18" charset="0"/>
                <a:cs typeface="Arial" pitchFamily="34" charset="0"/>
              </a:rPr>
              <a:t> es el número de sucesos que ocurren en una población definida</a:t>
            </a:r>
          </a:p>
          <a:p>
            <a:pPr lvl="2" algn="just" fontAlgn="base">
              <a:spcBef>
                <a:spcPts val="600"/>
              </a:spcBef>
              <a:spcAft>
                <a:spcPts val="600"/>
              </a:spcAft>
            </a:pPr>
            <a:r>
              <a:rPr lang="es-MX" sz="2000" i="1" dirty="0" err="1" smtClean="0">
                <a:solidFill>
                  <a:srgbClr val="C00000"/>
                </a:solidFill>
                <a:latin typeface="Times New Roman" pitchFamily="18" charset="0"/>
                <a:ea typeface="Times New Roman" pitchFamily="18" charset="0"/>
                <a:cs typeface="Times New Roman" pitchFamily="18" charset="0"/>
              </a:rPr>
              <a:t>n</a:t>
            </a:r>
            <a:r>
              <a:rPr lang="es-MX" sz="2000" i="1" baseline="-25000" dirty="0" err="1">
                <a:solidFill>
                  <a:srgbClr val="C00000"/>
                </a:solidFill>
                <a:latin typeface="Times New Roman" pitchFamily="18" charset="0"/>
                <a:ea typeface="Times New Roman" pitchFamily="18" charset="0"/>
                <a:cs typeface="Times New Roman" pitchFamily="18" charset="0"/>
              </a:rPr>
              <a:t>t</a:t>
            </a:r>
            <a:r>
              <a:rPr lang="es-MX" sz="2000" i="1" dirty="0" smtClean="0">
                <a:latin typeface="Times New Roman" pitchFamily="18" charset="0"/>
                <a:ea typeface="Times New Roman" pitchFamily="18" charset="0"/>
                <a:cs typeface="Times New Roman" pitchFamily="18" charset="0"/>
              </a:rPr>
              <a:t> </a:t>
            </a:r>
            <a:r>
              <a:rPr lang="es-MX" sz="2000" dirty="0">
                <a:latin typeface="Arial" pitchFamily="34" charset="0"/>
                <a:ea typeface="Times New Roman" pitchFamily="18" charset="0"/>
                <a:cs typeface="Arial" pitchFamily="34" charset="0"/>
              </a:rPr>
              <a:t>es </a:t>
            </a:r>
            <a:r>
              <a:rPr lang="es-MX" sz="2000" dirty="0" smtClean="0">
                <a:latin typeface="Arial" pitchFamily="34" charset="0"/>
                <a:ea typeface="Times New Roman" pitchFamily="18" charset="0"/>
                <a:cs typeface="Arial" pitchFamily="34" charset="0"/>
              </a:rPr>
              <a:t>la población en riesgo de experimentar dicho suceso</a:t>
            </a:r>
          </a:p>
          <a:p>
            <a:pPr lvl="2" algn="just" fontAlgn="base">
              <a:spcBef>
                <a:spcPts val="600"/>
              </a:spcBef>
              <a:spcAft>
                <a:spcPts val="600"/>
              </a:spcAft>
            </a:pPr>
            <a:r>
              <a:rPr lang="es-MX" sz="2000" i="1" dirty="0">
                <a:solidFill>
                  <a:srgbClr val="C00000"/>
                </a:solidFill>
                <a:latin typeface="Times New Roman" pitchFamily="18" charset="0"/>
                <a:ea typeface="Times New Roman" pitchFamily="18" charset="0"/>
                <a:cs typeface="Times New Roman" pitchFamily="18" charset="0"/>
              </a:rPr>
              <a:t>t</a:t>
            </a:r>
            <a:r>
              <a:rPr lang="es-MX" sz="2000" dirty="0" smtClean="0">
                <a:latin typeface="Arial" pitchFamily="34" charset="0"/>
                <a:ea typeface="Times New Roman" pitchFamily="18" charset="0"/>
                <a:cs typeface="Arial" pitchFamily="34" charset="0"/>
              </a:rPr>
              <a:t> es la unidad de tiempo o lapso prestablecido</a:t>
            </a:r>
            <a:endParaRPr lang="es-MX" sz="2000" dirty="0">
              <a:latin typeface="Arial" pitchFamily="34" charset="0"/>
              <a:ea typeface="Times New Roman" pitchFamily="18" charset="0"/>
              <a:cs typeface="Arial" pitchFamily="34" charset="0"/>
            </a:endParaRPr>
          </a:p>
        </p:txBody>
      </p:sp>
      <p:graphicFrame>
        <p:nvGraphicFramePr>
          <p:cNvPr id="2" name="1 Objeto"/>
          <p:cNvGraphicFramePr>
            <a:graphicFrameLocks noChangeAspect="1"/>
          </p:cNvGraphicFramePr>
          <p:nvPr>
            <p:extLst/>
          </p:nvPr>
        </p:nvGraphicFramePr>
        <p:xfrm>
          <a:off x="3707904" y="2411157"/>
          <a:ext cx="1656184" cy="1521899"/>
        </p:xfrm>
        <a:graphic>
          <a:graphicData uri="http://schemas.openxmlformats.org/presentationml/2006/ole">
            <mc:AlternateContent xmlns:mc="http://schemas.openxmlformats.org/markup-compatibility/2006">
              <mc:Choice xmlns:v="urn:schemas-microsoft-com:vml" Requires="v">
                <p:oleObj spid="_x0000_s30743" name="Ecuación" r:id="rId4" imgW="469800" imgH="431640" progId="Equation.3">
                  <p:embed/>
                </p:oleObj>
              </mc:Choice>
              <mc:Fallback>
                <p:oleObj name="Ecuación" r:id="rId4" imgW="469800" imgH="431640" progId="Equation.3">
                  <p:embed/>
                  <p:pic>
                    <p:nvPicPr>
                      <p:cNvPr id="2" name="1 Objeto"/>
                      <p:cNvPicPr/>
                      <p:nvPr/>
                    </p:nvPicPr>
                    <p:blipFill>
                      <a:blip r:embed="rId5"/>
                      <a:stretch>
                        <a:fillRect/>
                      </a:stretch>
                    </p:blipFill>
                    <p:spPr>
                      <a:xfrm>
                        <a:off x="3707904" y="2411157"/>
                        <a:ext cx="1656184" cy="1521899"/>
                      </a:xfrm>
                      <a:prstGeom prst="rect">
                        <a:avLst/>
                      </a:prstGeom>
                    </p:spPr>
                  </p:pic>
                </p:oleObj>
              </mc:Fallback>
            </mc:AlternateContent>
          </a:graphicData>
        </a:graphic>
      </p:graphicFrame>
    </p:spTree>
    <p:extLst>
      <p:ext uri="{BB962C8B-B14F-4D97-AF65-F5344CB8AC3E}">
        <p14:creationId xmlns:p14="http://schemas.microsoft.com/office/powerpoint/2010/main" val="12849101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stretch>
            <a:fillRect/>
          </a:stretch>
        </p:blipFill>
        <p:spPr>
          <a:xfrm>
            <a:off x="1043608" y="1300568"/>
            <a:ext cx="7075538" cy="5512808"/>
          </a:xfrm>
          <a:prstGeom prst="rect">
            <a:avLst/>
          </a:prstGeom>
        </p:spPr>
      </p:pic>
      <p:sp>
        <p:nvSpPr>
          <p:cNvPr id="5" name="Rectangle 1"/>
          <p:cNvSpPr>
            <a:spLocks noChangeArrowheads="1"/>
          </p:cNvSpPr>
          <p:nvPr/>
        </p:nvSpPr>
        <p:spPr bwMode="auto">
          <a:xfrm>
            <a:off x="539552" y="620688"/>
            <a:ext cx="800105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Método Kaplan-</a:t>
            </a:r>
            <a:r>
              <a:rPr lang="es-MX" sz="2800" dirty="0" err="1" smtClean="0">
                <a:solidFill>
                  <a:schemeClr val="accent6">
                    <a:lumMod val="50000"/>
                  </a:schemeClr>
                </a:solidFill>
                <a:latin typeface="Albertus Medium" pitchFamily="34" charset="0"/>
                <a:ea typeface="Times New Roman" pitchFamily="18" charset="0"/>
                <a:cs typeface="Arial" pitchFamily="34" charset="0"/>
              </a:rPr>
              <a:t>Meier</a:t>
            </a:r>
            <a:endParaRPr lang="es-MX" sz="2800" dirty="0" smtClean="0">
              <a:solidFill>
                <a:schemeClr val="accent6">
                  <a:lumMod val="50000"/>
                </a:schemeClr>
              </a:solidFill>
              <a:latin typeface="Albertus Medium" pitchFamily="34" charset="0"/>
              <a:ea typeface="Times New Roman" pitchFamily="18" charset="0"/>
              <a:cs typeface="Arial" pitchFamily="34" charset="0"/>
            </a:endParaRPr>
          </a:p>
        </p:txBody>
      </p:sp>
    </p:spTree>
    <p:extLst>
      <p:ext uri="{BB962C8B-B14F-4D97-AF65-F5344CB8AC3E}">
        <p14:creationId xmlns:p14="http://schemas.microsoft.com/office/powerpoint/2010/main" val="6139958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539552" y="836131"/>
            <a:ext cx="8001056"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Método Kaplan-</a:t>
            </a:r>
            <a:r>
              <a:rPr lang="es-MX" sz="2800" dirty="0" err="1" smtClean="0">
                <a:solidFill>
                  <a:schemeClr val="accent6">
                    <a:lumMod val="50000"/>
                  </a:schemeClr>
                </a:solidFill>
                <a:latin typeface="Albertus Medium" pitchFamily="34" charset="0"/>
                <a:ea typeface="Times New Roman" pitchFamily="18" charset="0"/>
                <a:cs typeface="Arial" pitchFamily="34" charset="0"/>
              </a:rPr>
              <a:t>Meier</a:t>
            </a:r>
            <a:endParaRPr lang="es-MX" sz="2800" dirty="0" smtClean="0">
              <a:solidFill>
                <a:schemeClr val="accent6">
                  <a:lumMod val="50000"/>
                </a:schemeClr>
              </a:solidFill>
              <a:latin typeface="Albertus Medium" pitchFamily="34" charset="0"/>
              <a:ea typeface="Times New Roman" pitchFamily="18" charset="0"/>
              <a:cs typeface="Arial" pitchFamily="34" charset="0"/>
            </a:endParaRPr>
          </a:p>
        </p:txBody>
      </p:sp>
      <p:graphicFrame>
        <p:nvGraphicFramePr>
          <p:cNvPr id="6" name="1 Gráfico"/>
          <p:cNvGraphicFramePr>
            <a:graphicFrameLocks/>
          </p:cNvGraphicFramePr>
          <p:nvPr>
            <p:extLst>
              <p:ext uri="{D42A27DB-BD31-4B8C-83A1-F6EECF244321}">
                <p14:modId xmlns:p14="http://schemas.microsoft.com/office/powerpoint/2010/main" val="3851683759"/>
              </p:ext>
            </p:extLst>
          </p:nvPr>
        </p:nvGraphicFramePr>
        <p:xfrm>
          <a:off x="639592" y="1700808"/>
          <a:ext cx="7800975" cy="46863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72761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467544" y="688622"/>
            <a:ext cx="8001056" cy="612475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Modelos de riesgos proporcionales</a:t>
            </a:r>
          </a:p>
          <a:p>
            <a:pPr lvl="0" algn="ctr" fontAlgn="base">
              <a:spcBef>
                <a:spcPct val="0"/>
              </a:spcBef>
              <a:spcAft>
                <a:spcPct val="0"/>
              </a:spcAft>
            </a:pPr>
            <a:r>
              <a:rPr lang="es-MX" sz="2800" dirty="0" smtClean="0">
                <a:solidFill>
                  <a:schemeClr val="accent6">
                    <a:lumMod val="50000"/>
                  </a:schemeClr>
                </a:solidFill>
                <a:latin typeface="Albertus Medium" pitchFamily="34" charset="0"/>
                <a:ea typeface="Times New Roman" pitchFamily="18" charset="0"/>
                <a:cs typeface="Arial" pitchFamily="34" charset="0"/>
              </a:rPr>
              <a:t>(Cox </a:t>
            </a:r>
            <a:r>
              <a:rPr lang="es-MX" sz="2800" dirty="0" err="1" smtClean="0">
                <a:solidFill>
                  <a:schemeClr val="accent6">
                    <a:lumMod val="50000"/>
                  </a:schemeClr>
                </a:solidFill>
                <a:latin typeface="Albertus Medium" pitchFamily="34" charset="0"/>
                <a:ea typeface="Times New Roman" pitchFamily="18" charset="0"/>
                <a:cs typeface="Arial" pitchFamily="34" charset="0"/>
              </a:rPr>
              <a:t>proportional</a:t>
            </a:r>
            <a:r>
              <a:rPr lang="es-MX" sz="2800" dirty="0" smtClean="0">
                <a:solidFill>
                  <a:schemeClr val="accent6">
                    <a:lumMod val="50000"/>
                  </a:schemeClr>
                </a:solidFill>
                <a:latin typeface="Albertus Medium" pitchFamily="34" charset="0"/>
                <a:ea typeface="Times New Roman" pitchFamily="18" charset="0"/>
                <a:cs typeface="Arial" pitchFamily="34" charset="0"/>
              </a:rPr>
              <a:t> </a:t>
            </a:r>
            <a:r>
              <a:rPr lang="es-MX" sz="2800" dirty="0" err="1" smtClean="0">
                <a:solidFill>
                  <a:schemeClr val="accent6">
                    <a:lumMod val="50000"/>
                  </a:schemeClr>
                </a:solidFill>
                <a:latin typeface="Albertus Medium" pitchFamily="34" charset="0"/>
                <a:ea typeface="Times New Roman" pitchFamily="18" charset="0"/>
                <a:cs typeface="Arial" pitchFamily="34" charset="0"/>
              </a:rPr>
              <a:t>hazards</a:t>
            </a:r>
            <a:r>
              <a:rPr lang="es-MX" sz="2800" dirty="0" smtClean="0">
                <a:solidFill>
                  <a:schemeClr val="accent6">
                    <a:lumMod val="50000"/>
                  </a:schemeClr>
                </a:solidFill>
                <a:latin typeface="Albertus Medium" pitchFamily="34" charset="0"/>
                <a:ea typeface="Times New Roman" pitchFamily="18" charset="0"/>
                <a:cs typeface="Arial" pitchFamily="34" charset="0"/>
              </a:rPr>
              <a:t>, PH)</a:t>
            </a:r>
          </a:p>
          <a:p>
            <a:pPr lvl="0" algn="ctr"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Cuando se pretende comparar dos grupos, para estudiar los efectos de distintos factores, se utiliza el concepto de </a:t>
            </a:r>
            <a:r>
              <a:rPr lang="es-MX" sz="2800" dirty="0" smtClean="0">
                <a:solidFill>
                  <a:srgbClr val="C00000"/>
                </a:solidFill>
                <a:latin typeface="Arial" pitchFamily="34" charset="0"/>
                <a:ea typeface="Times New Roman" pitchFamily="18" charset="0"/>
                <a:cs typeface="Arial" pitchFamily="34" charset="0"/>
              </a:rPr>
              <a:t>riesgos proporcionales </a:t>
            </a:r>
            <a:r>
              <a:rPr lang="es-MX" sz="2800" dirty="0" smtClean="0">
                <a:latin typeface="Arial" pitchFamily="34" charset="0"/>
                <a:ea typeface="Times New Roman" pitchFamily="18" charset="0"/>
                <a:cs typeface="Arial" pitchFamily="34" charset="0"/>
              </a:rPr>
              <a:t>al tiempo </a:t>
            </a:r>
            <a:r>
              <a:rPr lang="es-MX" sz="2800"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s-MX" sz="2800" dirty="0" smtClean="0">
                <a:latin typeface="Arial" pitchFamily="34" charset="0"/>
                <a:ea typeface="Times New Roman" pitchFamily="18" charset="0"/>
                <a:cs typeface="Arial" pitchFamily="34" charset="0"/>
              </a:rPr>
              <a:t>, que se representa por:</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Para todos los tiempos del periodo de observación.</a:t>
            </a:r>
          </a:p>
        </p:txBody>
      </p:sp>
      <p:graphicFrame>
        <p:nvGraphicFramePr>
          <p:cNvPr id="3" name="1 Objeto"/>
          <p:cNvGraphicFramePr>
            <a:graphicFrameLocks noChangeAspect="1"/>
          </p:cNvGraphicFramePr>
          <p:nvPr>
            <p:extLst>
              <p:ext uri="{D42A27DB-BD31-4B8C-83A1-F6EECF244321}">
                <p14:modId xmlns:p14="http://schemas.microsoft.com/office/powerpoint/2010/main" val="1482932691"/>
              </p:ext>
            </p:extLst>
          </p:nvPr>
        </p:nvGraphicFramePr>
        <p:xfrm>
          <a:off x="3347864" y="4077072"/>
          <a:ext cx="2058988" cy="1522413"/>
        </p:xfrm>
        <a:graphic>
          <a:graphicData uri="http://schemas.openxmlformats.org/presentationml/2006/ole">
            <mc:AlternateContent xmlns:mc="http://schemas.openxmlformats.org/markup-compatibility/2006">
              <mc:Choice xmlns:v="urn:schemas-microsoft-com:vml" Requires="v">
                <p:oleObj spid="_x0000_s32787" name="Equation" r:id="rId4" imgW="583920" imgH="431640" progId="Equation.DSMT4">
                  <p:embed/>
                </p:oleObj>
              </mc:Choice>
              <mc:Fallback>
                <p:oleObj name="Equation" r:id="rId4" imgW="583920" imgH="431640" progId="Equation.DSMT4">
                  <p:embed/>
                  <p:pic>
                    <p:nvPicPr>
                      <p:cNvPr id="2" name="1 Objeto"/>
                      <p:cNvPicPr/>
                      <p:nvPr/>
                    </p:nvPicPr>
                    <p:blipFill>
                      <a:blip r:embed="rId5"/>
                      <a:stretch>
                        <a:fillRect/>
                      </a:stretch>
                    </p:blipFill>
                    <p:spPr>
                      <a:xfrm>
                        <a:off x="3347864" y="4077072"/>
                        <a:ext cx="2058988" cy="1522413"/>
                      </a:xfrm>
                      <a:prstGeom prst="rect">
                        <a:avLst/>
                      </a:prstGeom>
                    </p:spPr>
                  </p:pic>
                </p:oleObj>
              </mc:Fallback>
            </mc:AlternateContent>
          </a:graphicData>
        </a:graphic>
      </p:graphicFrame>
    </p:spTree>
    <p:extLst>
      <p:ext uri="{BB962C8B-B14F-4D97-AF65-F5344CB8AC3E}">
        <p14:creationId xmlns:p14="http://schemas.microsoft.com/office/powerpoint/2010/main" val="413825103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556211"/>
            <a:ext cx="8001056" cy="440120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Se supone que </a:t>
            </a:r>
            <a:r>
              <a:rPr lang="es-MX" sz="2800" i="1" dirty="0" smtClean="0">
                <a:latin typeface="Arial" pitchFamily="34" charset="0"/>
                <a:ea typeface="Times New Roman" pitchFamily="18" charset="0"/>
                <a:cs typeface="Arial" pitchFamily="34" charset="0"/>
                <a:sym typeface="Symbol" panose="05050102010706020507" pitchFamily="18" charset="2"/>
              </a:rPr>
              <a:t></a:t>
            </a:r>
            <a:r>
              <a:rPr lang="es-MX" sz="2800" dirty="0" smtClean="0">
                <a:latin typeface="Arial" pitchFamily="34" charset="0"/>
                <a:ea typeface="Times New Roman" pitchFamily="18" charset="0"/>
                <a:cs typeface="Arial" pitchFamily="34" charset="0"/>
              </a:rPr>
              <a:t> es una constante que es invariante para todos los tiempos del periodo de observación. </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Se le conoce como </a:t>
            </a:r>
            <a:r>
              <a:rPr lang="es-MX" sz="2800" dirty="0" smtClean="0">
                <a:solidFill>
                  <a:srgbClr val="C00000"/>
                </a:solidFill>
                <a:latin typeface="Arial" pitchFamily="34" charset="0"/>
                <a:ea typeface="Times New Roman" pitchFamily="18" charset="0"/>
                <a:cs typeface="Arial" pitchFamily="34" charset="0"/>
              </a:rPr>
              <a:t>razón de riesgos</a:t>
            </a:r>
            <a:r>
              <a:rPr lang="es-MX" sz="2800" dirty="0" smtClean="0">
                <a:latin typeface="Arial" pitchFamily="34" charset="0"/>
                <a:ea typeface="Times New Roman" pitchFamily="18" charset="0"/>
                <a:cs typeface="Arial" pitchFamily="34" charset="0"/>
              </a:rPr>
              <a:t> o </a:t>
            </a:r>
            <a:r>
              <a:rPr lang="es-MX" sz="2800" dirty="0" smtClean="0">
                <a:solidFill>
                  <a:srgbClr val="C00000"/>
                </a:solidFill>
                <a:latin typeface="Arial" pitchFamily="34" charset="0"/>
                <a:ea typeface="Times New Roman" pitchFamily="18" charset="0"/>
                <a:cs typeface="Arial" pitchFamily="34" charset="0"/>
              </a:rPr>
              <a:t>riesgo relativo</a:t>
            </a:r>
            <a:r>
              <a:rPr lang="es-MX" sz="2800" dirty="0" smtClean="0">
                <a:latin typeface="Arial" pitchFamily="34" charset="0"/>
                <a:ea typeface="Times New Roman" pitchFamily="18" charset="0"/>
                <a:cs typeface="Arial" pitchFamily="34" charset="0"/>
              </a:rPr>
              <a:t>.</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El concepto es muy similar al del riesgo relativo obtenido a partir de las tasas de incidencia entre expuestos y no expuestos a un factor causal.</a:t>
            </a:r>
            <a:endParaRPr lang="es-MX" sz="2800" dirty="0" smtClean="0">
              <a:solidFill>
                <a:srgbClr val="C00000"/>
              </a:solidFill>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287270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933687"/>
            <a:ext cx="8001056" cy="526297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Ejemplos:</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En estudios </a:t>
            </a:r>
            <a:r>
              <a:rPr lang="es-MX" sz="2800" dirty="0">
                <a:latin typeface="Arial" pitchFamily="34" charset="0"/>
                <a:ea typeface="Times New Roman" pitchFamily="18" charset="0"/>
                <a:cs typeface="Arial" pitchFamily="34" charset="0"/>
              </a:rPr>
              <a:t>de </a:t>
            </a:r>
            <a:r>
              <a:rPr lang="es-MX" sz="2800" dirty="0">
                <a:solidFill>
                  <a:schemeClr val="accent1">
                    <a:lumMod val="75000"/>
                  </a:schemeClr>
                </a:solidFill>
                <a:latin typeface="Arial" pitchFamily="34" charset="0"/>
                <a:ea typeface="Times New Roman" pitchFamily="18" charset="0"/>
                <a:cs typeface="Arial" pitchFamily="34" charset="0"/>
              </a:rPr>
              <a:t>enfermedades</a:t>
            </a:r>
            <a:r>
              <a:rPr lang="es-MX" sz="2800" dirty="0">
                <a:latin typeface="Arial" pitchFamily="34" charset="0"/>
                <a:ea typeface="Times New Roman" pitchFamily="18" charset="0"/>
                <a:cs typeface="Arial" pitchFamily="34" charset="0"/>
              </a:rPr>
              <a:t> </a:t>
            </a:r>
            <a:r>
              <a:rPr lang="es-MX" sz="2800" dirty="0" smtClean="0">
                <a:latin typeface="Arial" pitchFamily="34" charset="0"/>
                <a:ea typeface="Times New Roman" pitchFamily="18" charset="0"/>
                <a:cs typeface="Arial" pitchFamily="34" charset="0"/>
              </a:rPr>
              <a:t>se puede estudiar el </a:t>
            </a:r>
            <a:r>
              <a:rPr lang="es-MX" sz="2800" dirty="0">
                <a:solidFill>
                  <a:srgbClr val="C00000"/>
                </a:solidFill>
                <a:latin typeface="Arial" pitchFamily="34" charset="0"/>
                <a:ea typeface="Times New Roman" pitchFamily="18" charset="0"/>
                <a:cs typeface="Arial" pitchFamily="34" charset="0"/>
              </a:rPr>
              <a:t>tiempo hasta que ocurre la muerte </a:t>
            </a:r>
            <a:r>
              <a:rPr lang="es-MX" sz="2800" dirty="0">
                <a:latin typeface="Arial" pitchFamily="34" charset="0"/>
                <a:ea typeface="Times New Roman" pitchFamily="18" charset="0"/>
                <a:cs typeface="Arial" pitchFamily="34" charset="0"/>
              </a:rPr>
              <a:t>del enfermo (tiempo de supervivencia</a:t>
            </a:r>
            <a:r>
              <a:rPr lang="es-MX" sz="2800" dirty="0" smtClean="0">
                <a:latin typeface="Arial" pitchFamily="34" charset="0"/>
                <a:ea typeface="Times New Roman" pitchFamily="18" charset="0"/>
                <a:cs typeface="Arial" pitchFamily="34" charset="0"/>
              </a:rPr>
              <a:t>), </a:t>
            </a:r>
            <a:r>
              <a:rPr lang="es-MX" sz="2800" dirty="0">
                <a:latin typeface="Arial" pitchFamily="34" charset="0"/>
                <a:ea typeface="Times New Roman" pitchFamily="18" charset="0"/>
                <a:cs typeface="Arial" pitchFamily="34" charset="0"/>
              </a:rPr>
              <a:t>el tiempo hasta la curación, o el tiempo hasta la aparición de la </a:t>
            </a:r>
            <a:r>
              <a:rPr lang="es-MX" sz="2800" dirty="0" smtClean="0">
                <a:latin typeface="Arial" pitchFamily="34" charset="0"/>
                <a:ea typeface="Times New Roman" pitchFamily="18" charset="0"/>
                <a:cs typeface="Arial" pitchFamily="34" charset="0"/>
              </a:rPr>
              <a:t>enfermedad. </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En </a:t>
            </a:r>
            <a:r>
              <a:rPr lang="es-MX" sz="2800" dirty="0">
                <a:latin typeface="Arial" pitchFamily="34" charset="0"/>
                <a:ea typeface="Times New Roman" pitchFamily="18" charset="0"/>
                <a:cs typeface="Arial" pitchFamily="34" charset="0"/>
              </a:rPr>
              <a:t>procesos de </a:t>
            </a:r>
            <a:r>
              <a:rPr lang="es-MX" sz="2800" dirty="0">
                <a:solidFill>
                  <a:schemeClr val="accent1">
                    <a:lumMod val="75000"/>
                  </a:schemeClr>
                </a:solidFill>
                <a:latin typeface="Arial" pitchFamily="34" charset="0"/>
                <a:ea typeface="Times New Roman" pitchFamily="18" charset="0"/>
                <a:cs typeface="Arial" pitchFamily="34" charset="0"/>
              </a:rPr>
              <a:t>control de calidad </a:t>
            </a:r>
            <a:r>
              <a:rPr lang="es-MX" sz="2800" dirty="0">
                <a:latin typeface="Arial" pitchFamily="34" charset="0"/>
                <a:ea typeface="Times New Roman" pitchFamily="18" charset="0"/>
                <a:cs typeface="Arial" pitchFamily="34" charset="0"/>
              </a:rPr>
              <a:t>se estudia el tiempo hasta que un cierto producto falla (</a:t>
            </a:r>
            <a:r>
              <a:rPr lang="es-MX" sz="2800" dirty="0">
                <a:solidFill>
                  <a:srgbClr val="C00000"/>
                </a:solidFill>
                <a:latin typeface="Arial" pitchFamily="34" charset="0"/>
                <a:ea typeface="Times New Roman" pitchFamily="18" charset="0"/>
                <a:cs typeface="Arial" pitchFamily="34" charset="0"/>
              </a:rPr>
              <a:t>tiempo de fallo</a:t>
            </a:r>
            <a:r>
              <a:rPr lang="es-MX" sz="2800" dirty="0">
                <a:latin typeface="Arial" pitchFamily="34" charset="0"/>
                <a:ea typeface="Times New Roman" pitchFamily="18" charset="0"/>
                <a:cs typeface="Arial" pitchFamily="34" charset="0"/>
              </a:rPr>
              <a:t>), o el tiempo de espera hasta recibir un servicio (</a:t>
            </a:r>
            <a:r>
              <a:rPr lang="es-MX" sz="2800" dirty="0">
                <a:solidFill>
                  <a:srgbClr val="C00000"/>
                </a:solidFill>
                <a:latin typeface="Arial" pitchFamily="34" charset="0"/>
                <a:ea typeface="Times New Roman" pitchFamily="18" charset="0"/>
                <a:cs typeface="Arial" pitchFamily="34" charset="0"/>
              </a:rPr>
              <a:t>tiempo de espera</a:t>
            </a:r>
            <a:r>
              <a:rPr lang="es-MX" sz="2800" dirty="0">
                <a:latin typeface="Arial" pitchFamily="34" charset="0"/>
                <a:ea typeface="Times New Roman" pitchFamily="18" charset="0"/>
                <a:cs typeface="Arial" pitchFamily="34" charset="0"/>
              </a:rPr>
              <a:t>), etc</a:t>
            </a:r>
            <a:r>
              <a:rPr lang="es-MX" sz="2800" dirty="0" smtClean="0">
                <a:latin typeface="Arial" pitchFamily="34" charset="0"/>
                <a:ea typeface="Times New Roman" pitchFamily="18" charset="0"/>
                <a:cs typeface="Arial" pitchFamily="34" charset="0"/>
              </a:rPr>
              <a:t>.</a:t>
            </a:r>
          </a:p>
        </p:txBody>
      </p:sp>
    </p:spTree>
    <p:extLst>
      <p:ext uri="{BB962C8B-B14F-4D97-AF65-F5344CB8AC3E}">
        <p14:creationId xmlns:p14="http://schemas.microsoft.com/office/powerpoint/2010/main" val="5617395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556792"/>
            <a:ext cx="8001056"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Dado que las tasas de riesgo son positivas, una forma conveniente de representarlo es a partir de: </a:t>
            </a: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Donde </a:t>
            </a:r>
            <a:r>
              <a:rPr lang="es-MX" sz="2800" i="1" dirty="0" smtClean="0">
                <a:solidFill>
                  <a:srgbClr val="C00000"/>
                </a:solidFill>
                <a:latin typeface="Arial" pitchFamily="34" charset="0"/>
                <a:ea typeface="Times New Roman" pitchFamily="18" charset="0"/>
                <a:cs typeface="Arial" pitchFamily="34" charset="0"/>
                <a:sym typeface="Symbol" panose="05050102010706020507" pitchFamily="18" charset="2"/>
              </a:rPr>
              <a:t></a:t>
            </a:r>
            <a:r>
              <a:rPr lang="es-MX" sz="2800" dirty="0" smtClean="0">
                <a:latin typeface="Arial" pitchFamily="34" charset="0"/>
                <a:ea typeface="Times New Roman" pitchFamily="18" charset="0"/>
                <a:cs typeface="Arial" pitchFamily="34" charset="0"/>
              </a:rPr>
              <a:t> es un parámetro sin restricciones, lo que hace fácil su manejo. Equivalentemente:</a:t>
            </a:r>
          </a:p>
        </p:txBody>
      </p:sp>
      <p:graphicFrame>
        <p:nvGraphicFramePr>
          <p:cNvPr id="3" name="1 Objeto"/>
          <p:cNvGraphicFramePr>
            <a:graphicFrameLocks noChangeAspect="1"/>
          </p:cNvGraphicFramePr>
          <p:nvPr>
            <p:extLst>
              <p:ext uri="{D42A27DB-BD31-4B8C-83A1-F6EECF244321}">
                <p14:modId xmlns:p14="http://schemas.microsoft.com/office/powerpoint/2010/main" val="3533372185"/>
              </p:ext>
            </p:extLst>
          </p:nvPr>
        </p:nvGraphicFramePr>
        <p:xfrm>
          <a:off x="4067944" y="2707838"/>
          <a:ext cx="1476375" cy="806450"/>
        </p:xfrm>
        <a:graphic>
          <a:graphicData uri="http://schemas.openxmlformats.org/presentationml/2006/ole">
            <mc:AlternateContent xmlns:mc="http://schemas.openxmlformats.org/markup-compatibility/2006">
              <mc:Choice xmlns:v="urn:schemas-microsoft-com:vml" Requires="v">
                <p:oleObj spid="_x0000_s34848" name="Equation" r:id="rId4" imgW="419040" imgH="228600" progId="Equation.DSMT4">
                  <p:embed/>
                </p:oleObj>
              </mc:Choice>
              <mc:Fallback>
                <p:oleObj name="Equation" r:id="rId4" imgW="419040" imgH="228600" progId="Equation.DSMT4">
                  <p:embed/>
                  <p:pic>
                    <p:nvPicPr>
                      <p:cNvPr id="3" name="1 Objeto"/>
                      <p:cNvPicPr/>
                      <p:nvPr/>
                    </p:nvPicPr>
                    <p:blipFill>
                      <a:blip r:embed="rId5"/>
                      <a:stretch>
                        <a:fillRect/>
                      </a:stretch>
                    </p:blipFill>
                    <p:spPr>
                      <a:xfrm>
                        <a:off x="4067944" y="2707838"/>
                        <a:ext cx="1476375" cy="806450"/>
                      </a:xfrm>
                      <a:prstGeom prst="rect">
                        <a:avLst/>
                      </a:prstGeom>
                    </p:spPr>
                  </p:pic>
                </p:oleObj>
              </mc:Fallback>
            </mc:AlternateContent>
          </a:graphicData>
        </a:graphic>
      </p:graphicFrame>
      <p:graphicFrame>
        <p:nvGraphicFramePr>
          <p:cNvPr id="4" name="1 Objeto"/>
          <p:cNvGraphicFramePr>
            <a:graphicFrameLocks noChangeAspect="1"/>
          </p:cNvGraphicFramePr>
          <p:nvPr>
            <p:extLst>
              <p:ext uri="{D42A27DB-BD31-4B8C-83A1-F6EECF244321}">
                <p14:modId xmlns:p14="http://schemas.microsoft.com/office/powerpoint/2010/main" val="1700915762"/>
              </p:ext>
            </p:extLst>
          </p:nvPr>
        </p:nvGraphicFramePr>
        <p:xfrm>
          <a:off x="3331992" y="5009931"/>
          <a:ext cx="2416175" cy="806450"/>
        </p:xfrm>
        <a:graphic>
          <a:graphicData uri="http://schemas.openxmlformats.org/presentationml/2006/ole">
            <mc:AlternateContent xmlns:mc="http://schemas.openxmlformats.org/markup-compatibility/2006">
              <mc:Choice xmlns:v="urn:schemas-microsoft-com:vml" Requires="v">
                <p:oleObj spid="_x0000_s34849" name="Equation" r:id="rId6" imgW="685800" imgH="228600" progId="Equation.DSMT4">
                  <p:embed/>
                </p:oleObj>
              </mc:Choice>
              <mc:Fallback>
                <p:oleObj name="Equation" r:id="rId6" imgW="685800" imgH="228600" progId="Equation.DSMT4">
                  <p:embed/>
                  <p:pic>
                    <p:nvPicPr>
                      <p:cNvPr id="3" name="1 Objeto"/>
                      <p:cNvPicPr/>
                      <p:nvPr/>
                    </p:nvPicPr>
                    <p:blipFill>
                      <a:blip r:embed="rId7"/>
                      <a:stretch>
                        <a:fillRect/>
                      </a:stretch>
                    </p:blipFill>
                    <p:spPr>
                      <a:xfrm>
                        <a:off x="3331992" y="5009931"/>
                        <a:ext cx="2416175" cy="806450"/>
                      </a:xfrm>
                      <a:prstGeom prst="rect">
                        <a:avLst/>
                      </a:prstGeom>
                    </p:spPr>
                  </p:pic>
                </p:oleObj>
              </mc:Fallback>
            </mc:AlternateContent>
          </a:graphicData>
        </a:graphic>
      </p:graphicFrame>
    </p:spTree>
    <p:extLst>
      <p:ext uri="{BB962C8B-B14F-4D97-AF65-F5344CB8AC3E}">
        <p14:creationId xmlns:p14="http://schemas.microsoft.com/office/powerpoint/2010/main" val="278571496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764704"/>
            <a:ext cx="8001056"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s-MX" sz="2800" dirty="0">
                <a:latin typeface="Arial" pitchFamily="34" charset="0"/>
                <a:ea typeface="Times New Roman" pitchFamily="18" charset="0"/>
                <a:cs typeface="Arial" pitchFamily="34" charset="0"/>
              </a:rPr>
              <a:t>La Regresión de Cox es un método </a:t>
            </a:r>
            <a:r>
              <a:rPr lang="es-MX" sz="2800" dirty="0" err="1">
                <a:latin typeface="Arial" pitchFamily="34" charset="0"/>
                <a:ea typeface="Times New Roman" pitchFamily="18" charset="0"/>
                <a:cs typeface="Arial" pitchFamily="34" charset="0"/>
              </a:rPr>
              <a:t>semiparamétrico</a:t>
            </a:r>
            <a:r>
              <a:rPr lang="es-MX" sz="2800" dirty="0">
                <a:latin typeface="Arial" pitchFamily="34" charset="0"/>
                <a:ea typeface="Times New Roman" pitchFamily="18" charset="0"/>
                <a:cs typeface="Arial" pitchFamily="34" charset="0"/>
              </a:rPr>
              <a:t> que permite estudiar cambios en la función de supervivencia como producto de dos componentes. El modelo habitual es</a:t>
            </a:r>
            <a:r>
              <a:rPr lang="es-MX" sz="2800" dirty="0" smtClean="0">
                <a:latin typeface="Arial" pitchFamily="34" charset="0"/>
                <a:ea typeface="Times New Roman" pitchFamily="18" charset="0"/>
                <a:cs typeface="Arial" pitchFamily="34" charset="0"/>
              </a:rPr>
              <a:t>:</a:t>
            </a: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Donde </a:t>
            </a:r>
            <a:r>
              <a:rPr lang="es-MX" sz="2800" dirty="0">
                <a:latin typeface="Arial" pitchFamily="34" charset="0"/>
                <a:ea typeface="Times New Roman" pitchFamily="18" charset="0"/>
                <a:cs typeface="Arial" pitchFamily="34" charset="0"/>
                <a:sym typeface="Symbol" panose="05050102010706020507" pitchFamily="18" charset="2"/>
              </a:rPr>
              <a:t>es posible </a:t>
            </a:r>
            <a:r>
              <a:rPr lang="es-MX" sz="2800" dirty="0" smtClean="0">
                <a:latin typeface="Arial" pitchFamily="34" charset="0"/>
                <a:ea typeface="Times New Roman" pitchFamily="18" charset="0"/>
                <a:cs typeface="Arial" pitchFamily="34" charset="0"/>
                <a:sym typeface="Symbol" panose="05050102010706020507" pitchFamily="18" charset="2"/>
              </a:rPr>
              <a:t>estudiar la contribución de los factores </a:t>
            </a:r>
            <a:r>
              <a:rPr lang="es-MX" sz="2800" i="1" dirty="0" smtClean="0">
                <a:solidFill>
                  <a:srgbClr val="C00000"/>
                </a:solidFill>
                <a:latin typeface="Times New Roman" panose="02020603050405020304" pitchFamily="18" charset="0"/>
                <a:ea typeface="Times New Roman" panose="02020603050405020304" pitchFamily="18" charset="0"/>
                <a:cs typeface="Times New Roman" panose="02020603050405020304" pitchFamily="18" charset="0"/>
                <a:sym typeface="Symbol" panose="05050102010706020507" pitchFamily="18" charset="2"/>
              </a:rPr>
              <a:t>x</a:t>
            </a:r>
            <a:r>
              <a:rPr lang="es-MX" sz="2800" dirty="0" smtClean="0">
                <a:latin typeface="Arial" pitchFamily="34" charset="0"/>
                <a:ea typeface="Times New Roman" pitchFamily="18" charset="0"/>
                <a:cs typeface="Arial" pitchFamily="34" charset="0"/>
                <a:sym typeface="Symbol" panose="05050102010706020507" pitchFamily="18" charset="2"/>
              </a:rPr>
              <a:t> sobre los riesgos proporcionales</a:t>
            </a:r>
            <a:r>
              <a:rPr lang="es-MX" sz="2800" dirty="0" smtClean="0">
                <a:latin typeface="Arial" pitchFamily="34" charset="0"/>
                <a:ea typeface="Times New Roman" pitchFamily="18" charset="0"/>
                <a:cs typeface="Arial" pitchFamily="34" charset="0"/>
              </a:rPr>
              <a:t>. Si despejamos el riesgo proporcional tenemos:</a:t>
            </a:r>
          </a:p>
        </p:txBody>
      </p:sp>
      <p:graphicFrame>
        <p:nvGraphicFramePr>
          <p:cNvPr id="3" name="1 Objeto"/>
          <p:cNvGraphicFramePr>
            <a:graphicFrameLocks noChangeAspect="1"/>
          </p:cNvGraphicFramePr>
          <p:nvPr>
            <p:extLst>
              <p:ext uri="{D42A27DB-BD31-4B8C-83A1-F6EECF244321}">
                <p14:modId xmlns:p14="http://schemas.microsoft.com/office/powerpoint/2010/main" val="566306934"/>
              </p:ext>
            </p:extLst>
          </p:nvPr>
        </p:nvGraphicFramePr>
        <p:xfrm>
          <a:off x="2057400" y="2708275"/>
          <a:ext cx="4773613" cy="1427163"/>
        </p:xfrm>
        <a:graphic>
          <a:graphicData uri="http://schemas.openxmlformats.org/presentationml/2006/ole">
            <mc:AlternateContent xmlns:mc="http://schemas.openxmlformats.org/markup-compatibility/2006">
              <mc:Choice xmlns:v="urn:schemas-microsoft-com:vml" Requires="v">
                <p:oleObj spid="_x0000_s35869" name="Equation" r:id="rId4" imgW="1447560" imgH="431640" progId="Equation.DSMT4">
                  <p:embed/>
                </p:oleObj>
              </mc:Choice>
              <mc:Fallback>
                <p:oleObj name="Equation" r:id="rId4" imgW="1447560" imgH="431640" progId="Equation.DSMT4">
                  <p:embed/>
                  <p:pic>
                    <p:nvPicPr>
                      <p:cNvPr id="3" name="1 Objeto"/>
                      <p:cNvPicPr/>
                      <p:nvPr/>
                    </p:nvPicPr>
                    <p:blipFill>
                      <a:blip r:embed="rId5"/>
                      <a:stretch>
                        <a:fillRect/>
                      </a:stretch>
                    </p:blipFill>
                    <p:spPr>
                      <a:xfrm>
                        <a:off x="2057400" y="2708275"/>
                        <a:ext cx="4773613" cy="1427163"/>
                      </a:xfrm>
                      <a:prstGeom prst="rect">
                        <a:avLst/>
                      </a:prstGeom>
                    </p:spPr>
                  </p:pic>
                </p:oleObj>
              </mc:Fallback>
            </mc:AlternateContent>
          </a:graphicData>
        </a:graphic>
      </p:graphicFrame>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5" name="Objeto 4"/>
          <p:cNvGraphicFramePr>
            <a:graphicFrameLocks noChangeAspect="1"/>
          </p:cNvGraphicFramePr>
          <p:nvPr>
            <p:extLst>
              <p:ext uri="{D42A27DB-BD31-4B8C-83A1-F6EECF244321}">
                <p14:modId xmlns:p14="http://schemas.microsoft.com/office/powerpoint/2010/main" val="156540693"/>
              </p:ext>
            </p:extLst>
          </p:nvPr>
        </p:nvGraphicFramePr>
        <p:xfrm>
          <a:off x="1043608" y="5661248"/>
          <a:ext cx="6554182" cy="844267"/>
        </p:xfrm>
        <a:graphic>
          <a:graphicData uri="http://schemas.openxmlformats.org/presentationml/2006/ole">
            <mc:AlternateContent xmlns:mc="http://schemas.openxmlformats.org/markup-compatibility/2006">
              <mc:Choice xmlns:v="urn:schemas-microsoft-com:vml" Requires="v">
                <p:oleObj spid="_x0000_s35870" name="Equation" r:id="rId6" imgW="1854000" imgH="241200" progId="Equation.DSMT4">
                  <p:embed/>
                </p:oleObj>
              </mc:Choice>
              <mc:Fallback>
                <p:oleObj name="Equation" r:id="rId6" imgW="1854000" imgH="241200" progId="Equation.DSMT4">
                  <p:embed/>
                  <p:pic>
                    <p:nvPicPr>
                      <p:cNvPr id="0" name="Object 1"/>
                      <p:cNvPicPr>
                        <a:picLocks noChangeAspect="1" noChangeArrowheads="1"/>
                      </p:cNvPicPr>
                      <p:nvPr/>
                    </p:nvPicPr>
                    <p:blipFill>
                      <a:blip r:embed="rId7"/>
                      <a:srcRect/>
                      <a:stretch>
                        <a:fillRect/>
                      </a:stretch>
                    </p:blipFill>
                    <p:spPr bwMode="auto">
                      <a:xfrm>
                        <a:off x="1043608" y="5661248"/>
                        <a:ext cx="6554182" cy="844267"/>
                      </a:xfrm>
                      <a:prstGeom prst="rect">
                        <a:avLst/>
                      </a:prstGeom>
                      <a:noFill/>
                    </p:spPr>
                  </p:pic>
                </p:oleObj>
              </mc:Fallback>
            </mc:AlternateContent>
          </a:graphicData>
        </a:graphic>
      </p:graphicFrame>
    </p:spTree>
    <p:extLst>
      <p:ext uri="{BB962C8B-B14F-4D97-AF65-F5344CB8AC3E}">
        <p14:creationId xmlns:p14="http://schemas.microsoft.com/office/powerpoint/2010/main" val="28603272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1340768"/>
            <a:ext cx="8001056" cy="483209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s-MX" sz="2800" dirty="0">
                <a:solidFill>
                  <a:schemeClr val="accent6">
                    <a:lumMod val="50000"/>
                  </a:schemeClr>
                </a:solidFill>
                <a:latin typeface="Arial" pitchFamily="34" charset="0"/>
                <a:ea typeface="Times New Roman" pitchFamily="18" charset="0"/>
                <a:cs typeface="Arial" pitchFamily="34" charset="0"/>
              </a:rPr>
              <a:t>El primer </a:t>
            </a:r>
            <a:r>
              <a:rPr lang="es-MX" sz="2800" dirty="0" smtClean="0">
                <a:solidFill>
                  <a:schemeClr val="accent6">
                    <a:lumMod val="50000"/>
                  </a:schemeClr>
                </a:solidFill>
                <a:latin typeface="Arial" pitchFamily="34" charset="0"/>
                <a:ea typeface="Times New Roman" pitchFamily="18" charset="0"/>
                <a:cs typeface="Arial" pitchFamily="34" charset="0"/>
              </a:rPr>
              <a:t>factor         </a:t>
            </a:r>
            <a:r>
              <a:rPr lang="es-MX" sz="2800" dirty="0">
                <a:solidFill>
                  <a:schemeClr val="accent6">
                    <a:lumMod val="50000"/>
                  </a:schemeClr>
                </a:solidFill>
                <a:latin typeface="Arial" pitchFamily="34" charset="0"/>
                <a:ea typeface="Times New Roman" pitchFamily="18" charset="0"/>
                <a:cs typeface="Arial" pitchFamily="34" charset="0"/>
              </a:rPr>
              <a:t>es la función de </a:t>
            </a:r>
            <a:r>
              <a:rPr lang="es-MX" sz="2800" dirty="0" smtClean="0">
                <a:solidFill>
                  <a:schemeClr val="accent6">
                    <a:lumMod val="50000"/>
                  </a:schemeClr>
                </a:solidFill>
                <a:latin typeface="Arial" pitchFamily="34" charset="0"/>
                <a:ea typeface="Times New Roman" pitchFamily="18" charset="0"/>
                <a:cs typeface="Arial" pitchFamily="34" charset="0"/>
              </a:rPr>
              <a:t>azar</a:t>
            </a:r>
            <a:r>
              <a:rPr lang="es-MX" sz="2800" dirty="0" smtClean="0">
                <a:latin typeface="Arial" pitchFamily="34" charset="0"/>
                <a:ea typeface="Times New Roman" pitchFamily="18" charset="0"/>
                <a:cs typeface="Arial" pitchFamily="34" charset="0"/>
              </a:rPr>
              <a:t>, </a:t>
            </a:r>
            <a:r>
              <a:rPr lang="es-MX" sz="2800" dirty="0">
                <a:latin typeface="Arial" pitchFamily="34" charset="0"/>
                <a:ea typeface="Times New Roman" pitchFamily="18" charset="0"/>
                <a:cs typeface="Arial" pitchFamily="34" charset="0"/>
              </a:rPr>
              <a:t>común a todos los individuos a la que no se le impone ninguna restricción, conocida como azar base. Esta es la </a:t>
            </a:r>
            <a:r>
              <a:rPr lang="es-MX" sz="2800" dirty="0">
                <a:solidFill>
                  <a:srgbClr val="C00000"/>
                </a:solidFill>
                <a:latin typeface="Arial" pitchFamily="34" charset="0"/>
                <a:ea typeface="Times New Roman" pitchFamily="18" charset="0"/>
                <a:cs typeface="Arial" pitchFamily="34" charset="0"/>
              </a:rPr>
              <a:t>parte no paramétrica del modelo</a:t>
            </a:r>
            <a:r>
              <a:rPr lang="es-MX" sz="2800" dirty="0">
                <a:latin typeface="Arial" pitchFamily="34" charset="0"/>
                <a:ea typeface="Times New Roman" pitchFamily="18" charset="0"/>
                <a:cs typeface="Arial" pitchFamily="34" charset="0"/>
              </a:rPr>
              <a:t>. </a:t>
            </a: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solidFill>
                  <a:schemeClr val="accent6">
                    <a:lumMod val="50000"/>
                  </a:schemeClr>
                </a:solidFill>
                <a:latin typeface="Arial" pitchFamily="34" charset="0"/>
                <a:ea typeface="Times New Roman" pitchFamily="18" charset="0"/>
                <a:cs typeface="Arial" pitchFamily="34" charset="0"/>
              </a:rPr>
              <a:t>El segundo factor </a:t>
            </a:r>
            <a:r>
              <a:rPr lang="es-MX" sz="2800" dirty="0" smtClean="0">
                <a:solidFill>
                  <a:schemeClr val="accent6">
                    <a:lumMod val="50000"/>
                  </a:schemeClr>
                </a:solidFill>
                <a:latin typeface="Arial" pitchFamily="34" charset="0"/>
                <a:ea typeface="Times New Roman" pitchFamily="18" charset="0"/>
                <a:cs typeface="Arial" pitchFamily="34" charset="0"/>
              </a:rPr>
              <a:t>                             es </a:t>
            </a:r>
            <a:r>
              <a:rPr lang="es-MX" sz="2800" dirty="0">
                <a:solidFill>
                  <a:schemeClr val="accent6">
                    <a:lumMod val="50000"/>
                  </a:schemeClr>
                </a:solidFill>
                <a:latin typeface="Arial" pitchFamily="34" charset="0"/>
                <a:ea typeface="Times New Roman" pitchFamily="18" charset="0"/>
                <a:cs typeface="Arial" pitchFamily="34" charset="0"/>
              </a:rPr>
              <a:t>una función de las </a:t>
            </a:r>
            <a:r>
              <a:rPr lang="es-MX" sz="2800" i="1" dirty="0">
                <a:solidFill>
                  <a:schemeClr val="accent6">
                    <a:lumMod val="50000"/>
                  </a:schemeClr>
                </a:solidFill>
                <a:latin typeface="Times New Roman" panose="02020603050405020304" pitchFamily="18" charset="0"/>
                <a:ea typeface="Times New Roman" panose="02020603050405020304" pitchFamily="18" charset="0"/>
                <a:cs typeface="Times New Roman" panose="02020603050405020304" pitchFamily="18" charset="0"/>
              </a:rPr>
              <a:t>k</a:t>
            </a:r>
            <a:r>
              <a:rPr lang="es-MX" sz="2800" dirty="0">
                <a:solidFill>
                  <a:schemeClr val="accent6">
                    <a:lumMod val="50000"/>
                  </a:schemeClr>
                </a:solidFill>
                <a:latin typeface="Arial" pitchFamily="34" charset="0"/>
                <a:ea typeface="Times New Roman" pitchFamily="18" charset="0"/>
                <a:cs typeface="Arial" pitchFamily="34" charset="0"/>
              </a:rPr>
              <a:t> covariables que influyen de algún modo en la función de </a:t>
            </a:r>
            <a:r>
              <a:rPr lang="es-MX" sz="2800" dirty="0" smtClean="0">
                <a:solidFill>
                  <a:schemeClr val="accent6">
                    <a:lumMod val="50000"/>
                  </a:schemeClr>
                </a:solidFill>
                <a:latin typeface="Arial" pitchFamily="34" charset="0"/>
                <a:ea typeface="Times New Roman" pitchFamily="18" charset="0"/>
                <a:cs typeface="Arial" pitchFamily="34" charset="0"/>
              </a:rPr>
              <a:t>supervivencia</a:t>
            </a:r>
            <a:r>
              <a:rPr lang="es-MX" sz="2800" dirty="0" smtClean="0">
                <a:latin typeface="Arial" pitchFamily="34" charset="0"/>
                <a:ea typeface="Times New Roman" pitchFamily="18" charset="0"/>
                <a:cs typeface="Arial" pitchFamily="34" charset="0"/>
              </a:rPr>
              <a:t>, </a:t>
            </a:r>
            <a:r>
              <a:rPr lang="es-MX" sz="2800" dirty="0">
                <a:latin typeface="Arial" pitchFamily="34" charset="0"/>
                <a:ea typeface="Times New Roman" pitchFamily="18" charset="0"/>
                <a:cs typeface="Arial" pitchFamily="34" charset="0"/>
              </a:rPr>
              <a:t>por lo que toma un valor distinto para cada individuo. Esta es la </a:t>
            </a:r>
            <a:r>
              <a:rPr lang="es-MX" sz="2800" dirty="0">
                <a:solidFill>
                  <a:srgbClr val="C00000"/>
                </a:solidFill>
                <a:latin typeface="Arial" pitchFamily="34" charset="0"/>
                <a:ea typeface="Times New Roman" pitchFamily="18" charset="0"/>
                <a:cs typeface="Arial" pitchFamily="34" charset="0"/>
              </a:rPr>
              <a:t>parte paramétrica del modelo</a:t>
            </a:r>
            <a:r>
              <a:rPr lang="es-MX" sz="2800" dirty="0" smtClean="0">
                <a:latin typeface="Arial" pitchFamily="34" charset="0"/>
                <a:ea typeface="Times New Roman" pitchFamily="18" charset="0"/>
                <a:cs typeface="Arial" pitchFamily="34" charset="0"/>
              </a:rPr>
              <a:t>.</a:t>
            </a:r>
            <a:endParaRPr lang="es-MX" sz="2800" dirty="0">
              <a:latin typeface="Arial" pitchFamily="34" charset="0"/>
              <a:ea typeface="Times New Roman" pitchFamily="18" charset="0"/>
              <a:cs typeface="Arial" pitchFamily="34" charset="0"/>
            </a:endParaRPr>
          </a:p>
        </p:txBody>
      </p:sp>
      <p:graphicFrame>
        <p:nvGraphicFramePr>
          <p:cNvPr id="3" name="Objeto 2"/>
          <p:cNvGraphicFramePr>
            <a:graphicFrameLocks noChangeAspect="1"/>
          </p:cNvGraphicFramePr>
          <p:nvPr>
            <p:extLst>
              <p:ext uri="{D42A27DB-BD31-4B8C-83A1-F6EECF244321}">
                <p14:modId xmlns:p14="http://schemas.microsoft.com/office/powerpoint/2010/main" val="225059771"/>
              </p:ext>
            </p:extLst>
          </p:nvPr>
        </p:nvGraphicFramePr>
        <p:xfrm>
          <a:off x="3707904" y="3725912"/>
          <a:ext cx="3322637" cy="711200"/>
        </p:xfrm>
        <a:graphic>
          <a:graphicData uri="http://schemas.openxmlformats.org/presentationml/2006/ole">
            <mc:AlternateContent xmlns:mc="http://schemas.openxmlformats.org/markup-compatibility/2006">
              <mc:Choice xmlns:v="urn:schemas-microsoft-com:vml" Requires="v">
                <p:oleObj spid="_x0000_s37914" name="Equation" r:id="rId4" imgW="939600" imgH="203040" progId="Equation.DSMT4">
                  <p:embed/>
                </p:oleObj>
              </mc:Choice>
              <mc:Fallback>
                <p:oleObj name="Equation" r:id="rId4" imgW="939600" imgH="203040" progId="Equation.DSMT4">
                  <p:embed/>
                  <p:pic>
                    <p:nvPicPr>
                      <p:cNvPr id="5" name="Objeto 4"/>
                      <p:cNvPicPr>
                        <a:picLocks noChangeAspect="1" noChangeArrowheads="1"/>
                      </p:cNvPicPr>
                      <p:nvPr/>
                    </p:nvPicPr>
                    <p:blipFill>
                      <a:blip r:embed="rId5"/>
                      <a:srcRect/>
                      <a:stretch>
                        <a:fillRect/>
                      </a:stretch>
                    </p:blipFill>
                    <p:spPr bwMode="auto">
                      <a:xfrm>
                        <a:off x="3707904" y="3725912"/>
                        <a:ext cx="3322637" cy="711200"/>
                      </a:xfrm>
                      <a:prstGeom prst="rect">
                        <a:avLst/>
                      </a:prstGeom>
                      <a:noFill/>
                    </p:spPr>
                  </p:pic>
                </p:oleObj>
              </mc:Fallback>
            </mc:AlternateContent>
          </a:graphicData>
        </a:graphic>
      </p:graphicFrame>
      <p:graphicFrame>
        <p:nvGraphicFramePr>
          <p:cNvPr id="4" name="Objeto 3"/>
          <p:cNvGraphicFramePr>
            <a:graphicFrameLocks noChangeAspect="1"/>
          </p:cNvGraphicFramePr>
          <p:nvPr>
            <p:extLst>
              <p:ext uri="{D42A27DB-BD31-4B8C-83A1-F6EECF244321}">
                <p14:modId xmlns:p14="http://schemas.microsoft.com/office/powerpoint/2010/main" val="423381173"/>
              </p:ext>
            </p:extLst>
          </p:nvPr>
        </p:nvGraphicFramePr>
        <p:xfrm>
          <a:off x="3563888" y="1340768"/>
          <a:ext cx="908745" cy="622293"/>
        </p:xfrm>
        <a:graphic>
          <a:graphicData uri="http://schemas.openxmlformats.org/presentationml/2006/ole">
            <mc:AlternateContent xmlns:mc="http://schemas.openxmlformats.org/markup-compatibility/2006">
              <mc:Choice xmlns:v="urn:schemas-microsoft-com:vml" Requires="v">
                <p:oleObj spid="_x0000_s37915" name="Equation" r:id="rId6" imgW="330120" imgH="228600" progId="Equation.DSMT4">
                  <p:embed/>
                </p:oleObj>
              </mc:Choice>
              <mc:Fallback>
                <p:oleObj name="Equation" r:id="rId6" imgW="330120" imgH="228600" progId="Equation.DSMT4">
                  <p:embed/>
                  <p:pic>
                    <p:nvPicPr>
                      <p:cNvPr id="5" name="Objeto 4"/>
                      <p:cNvPicPr>
                        <a:picLocks noChangeAspect="1" noChangeArrowheads="1"/>
                      </p:cNvPicPr>
                      <p:nvPr/>
                    </p:nvPicPr>
                    <p:blipFill>
                      <a:blip r:embed="rId7"/>
                      <a:srcRect/>
                      <a:stretch>
                        <a:fillRect/>
                      </a:stretch>
                    </p:blipFill>
                    <p:spPr bwMode="auto">
                      <a:xfrm>
                        <a:off x="3563888" y="1340768"/>
                        <a:ext cx="908745" cy="622293"/>
                      </a:xfrm>
                      <a:prstGeom prst="rect">
                        <a:avLst/>
                      </a:prstGeom>
                      <a:noFill/>
                    </p:spPr>
                  </p:pic>
                </p:oleObj>
              </mc:Fallback>
            </mc:AlternateContent>
          </a:graphicData>
        </a:graphic>
      </p:graphicFrame>
    </p:spTree>
    <p:extLst>
      <p:ext uri="{BB962C8B-B14F-4D97-AF65-F5344CB8AC3E}">
        <p14:creationId xmlns:p14="http://schemas.microsoft.com/office/powerpoint/2010/main" val="1413977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909882"/>
            <a:ext cx="8001056"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s-MX" sz="2800" dirty="0" smtClean="0">
                <a:solidFill>
                  <a:schemeClr val="accent6">
                    <a:lumMod val="50000"/>
                  </a:schemeClr>
                </a:solidFill>
                <a:latin typeface="Arial" pitchFamily="34" charset="0"/>
                <a:ea typeface="Times New Roman" pitchFamily="18" charset="0"/>
                <a:cs typeface="Arial" pitchFamily="34" charset="0"/>
              </a:rPr>
              <a:t>Ejemplo:</a:t>
            </a:r>
          </a:p>
          <a:p>
            <a:pPr lvl="0" algn="just" fontAlgn="base">
              <a:spcBef>
                <a:spcPct val="0"/>
              </a:spcBef>
              <a:spcAft>
                <a:spcPct val="0"/>
              </a:spcAft>
            </a:pPr>
            <a:endParaRPr lang="es-MX" sz="2800" dirty="0" smtClean="0">
              <a:solidFill>
                <a:schemeClr val="accent6">
                  <a:lumMod val="50000"/>
                </a:schemeClr>
              </a:solidFill>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Se tiene información sobre </a:t>
            </a:r>
            <a:r>
              <a:rPr lang="es-MX" sz="2800" dirty="0">
                <a:solidFill>
                  <a:srgbClr val="C00000"/>
                </a:solidFill>
                <a:latin typeface="Arial" pitchFamily="34" charset="0"/>
                <a:ea typeface="Times New Roman" pitchFamily="18" charset="0"/>
                <a:cs typeface="Arial" pitchFamily="34" charset="0"/>
              </a:rPr>
              <a:t>48</a:t>
            </a:r>
            <a:r>
              <a:rPr lang="es-MX" sz="2800" dirty="0">
                <a:latin typeface="Arial" pitchFamily="34" charset="0"/>
                <a:ea typeface="Times New Roman" pitchFamily="18" charset="0"/>
                <a:cs typeface="Arial" pitchFamily="34" charset="0"/>
              </a:rPr>
              <a:t> participantes en una prueba de un </a:t>
            </a:r>
            <a:r>
              <a:rPr lang="es-MX" sz="2800" dirty="0">
                <a:solidFill>
                  <a:srgbClr val="C00000"/>
                </a:solidFill>
                <a:latin typeface="Arial" pitchFamily="34" charset="0"/>
                <a:ea typeface="Times New Roman" pitchFamily="18" charset="0"/>
                <a:cs typeface="Arial" pitchFamily="34" charset="0"/>
              </a:rPr>
              <a:t>tratamiento contra el cáncer</a:t>
            </a:r>
            <a:r>
              <a:rPr lang="es-MX" sz="2800" dirty="0">
                <a:latin typeface="Arial" pitchFamily="34" charset="0"/>
                <a:ea typeface="Times New Roman" pitchFamily="18" charset="0"/>
                <a:cs typeface="Arial" pitchFamily="34" charset="0"/>
              </a:rPr>
              <a:t>. </a:t>
            </a: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De </a:t>
            </a:r>
            <a:r>
              <a:rPr lang="es-MX" sz="2800" dirty="0">
                <a:latin typeface="Arial" pitchFamily="34" charset="0"/>
                <a:ea typeface="Times New Roman" pitchFamily="18" charset="0"/>
                <a:cs typeface="Arial" pitchFamily="34" charset="0"/>
              </a:rPr>
              <a:t>estos </a:t>
            </a:r>
            <a:r>
              <a:rPr lang="es-MX" sz="2800" dirty="0">
                <a:solidFill>
                  <a:srgbClr val="C00000"/>
                </a:solidFill>
                <a:latin typeface="Arial" pitchFamily="34" charset="0"/>
                <a:ea typeface="Times New Roman" pitchFamily="18" charset="0"/>
                <a:cs typeface="Arial" pitchFamily="34" charset="0"/>
              </a:rPr>
              <a:t>28 </a:t>
            </a:r>
            <a:r>
              <a:rPr lang="es-MX" sz="2800" dirty="0">
                <a:latin typeface="Arial" pitchFamily="34" charset="0"/>
                <a:ea typeface="Times New Roman" pitchFamily="18" charset="0"/>
                <a:cs typeface="Arial" pitchFamily="34" charset="0"/>
              </a:rPr>
              <a:t>reciben el tratamiento </a:t>
            </a:r>
            <a:r>
              <a:rPr lang="es-MX" sz="2800" dirty="0" smtClean="0">
                <a:solidFill>
                  <a:srgbClr val="C00000"/>
                </a:solidFill>
                <a:latin typeface="Arial" pitchFamily="34" charset="0"/>
                <a:ea typeface="Times New Roman" pitchFamily="18" charset="0"/>
                <a:cs typeface="Arial" pitchFamily="34" charset="0"/>
              </a:rPr>
              <a:t>(</a:t>
            </a:r>
            <a:r>
              <a:rPr lang="es-MX" sz="2800" dirty="0" err="1" smtClean="0">
                <a:solidFill>
                  <a:srgbClr val="C00000"/>
                </a:solidFill>
                <a:latin typeface="Arial" pitchFamily="34" charset="0"/>
                <a:ea typeface="Times New Roman" pitchFamily="18" charset="0"/>
                <a:cs typeface="Arial" pitchFamily="34" charset="0"/>
              </a:rPr>
              <a:t>trat</a:t>
            </a:r>
            <a:r>
              <a:rPr lang="es-MX" sz="2800" dirty="0" smtClean="0">
                <a:solidFill>
                  <a:srgbClr val="C00000"/>
                </a:solidFill>
                <a:latin typeface="Arial" pitchFamily="34" charset="0"/>
                <a:ea typeface="Times New Roman" pitchFamily="18" charset="0"/>
                <a:cs typeface="Arial" pitchFamily="34" charset="0"/>
              </a:rPr>
              <a:t> </a:t>
            </a:r>
            <a:r>
              <a:rPr lang="es-MX" sz="2800" dirty="0">
                <a:solidFill>
                  <a:srgbClr val="C00000"/>
                </a:solidFill>
                <a:latin typeface="Arial" pitchFamily="34" charset="0"/>
                <a:ea typeface="Times New Roman" pitchFamily="18" charset="0"/>
                <a:cs typeface="Arial" pitchFamily="34" charset="0"/>
              </a:rPr>
              <a:t>= 1) </a:t>
            </a:r>
            <a:r>
              <a:rPr lang="es-MX" sz="2800" dirty="0">
                <a:latin typeface="Arial" pitchFamily="34" charset="0"/>
                <a:ea typeface="Times New Roman" pitchFamily="18" charset="0"/>
                <a:cs typeface="Arial" pitchFamily="34" charset="0"/>
              </a:rPr>
              <a:t>y </a:t>
            </a:r>
            <a:r>
              <a:rPr lang="es-MX" sz="2800" dirty="0">
                <a:solidFill>
                  <a:srgbClr val="C00000"/>
                </a:solidFill>
                <a:latin typeface="Arial" pitchFamily="34" charset="0"/>
                <a:ea typeface="Times New Roman" pitchFamily="18" charset="0"/>
                <a:cs typeface="Arial" pitchFamily="34" charset="0"/>
              </a:rPr>
              <a:t>20 </a:t>
            </a:r>
            <a:r>
              <a:rPr lang="es-MX" sz="2800" dirty="0">
                <a:latin typeface="Arial" pitchFamily="34" charset="0"/>
                <a:ea typeface="Times New Roman" pitchFamily="18" charset="0"/>
                <a:cs typeface="Arial" pitchFamily="34" charset="0"/>
              </a:rPr>
              <a:t>reciben un </a:t>
            </a:r>
            <a:r>
              <a:rPr lang="es-MX" sz="2800" dirty="0">
                <a:solidFill>
                  <a:srgbClr val="C00000"/>
                </a:solidFill>
                <a:latin typeface="Arial" pitchFamily="34" charset="0"/>
                <a:ea typeface="Times New Roman" pitchFamily="18" charset="0"/>
                <a:cs typeface="Arial" pitchFamily="34" charset="0"/>
              </a:rPr>
              <a:t>placebo </a:t>
            </a:r>
            <a:r>
              <a:rPr lang="es-MX" sz="2800" dirty="0" smtClean="0">
                <a:solidFill>
                  <a:srgbClr val="C00000"/>
                </a:solidFill>
                <a:latin typeface="Arial" pitchFamily="34" charset="0"/>
                <a:ea typeface="Times New Roman" pitchFamily="18" charset="0"/>
                <a:cs typeface="Arial" pitchFamily="34" charset="0"/>
              </a:rPr>
              <a:t>(</a:t>
            </a:r>
            <a:r>
              <a:rPr lang="es-MX" sz="2800" dirty="0" err="1" smtClean="0">
                <a:solidFill>
                  <a:srgbClr val="C00000"/>
                </a:solidFill>
                <a:latin typeface="Arial" pitchFamily="34" charset="0"/>
                <a:ea typeface="Times New Roman" pitchFamily="18" charset="0"/>
                <a:cs typeface="Arial" pitchFamily="34" charset="0"/>
              </a:rPr>
              <a:t>trat</a:t>
            </a:r>
            <a:r>
              <a:rPr lang="es-MX" sz="2800" dirty="0" smtClean="0">
                <a:solidFill>
                  <a:srgbClr val="C00000"/>
                </a:solidFill>
                <a:latin typeface="Arial" pitchFamily="34" charset="0"/>
                <a:ea typeface="Times New Roman" pitchFamily="18" charset="0"/>
                <a:cs typeface="Arial" pitchFamily="34" charset="0"/>
              </a:rPr>
              <a:t> </a:t>
            </a:r>
            <a:r>
              <a:rPr lang="es-MX" sz="2800" dirty="0">
                <a:solidFill>
                  <a:srgbClr val="C00000"/>
                </a:solidFill>
                <a:latin typeface="Arial" pitchFamily="34" charset="0"/>
                <a:ea typeface="Times New Roman" pitchFamily="18" charset="0"/>
                <a:cs typeface="Arial" pitchFamily="34" charset="0"/>
              </a:rPr>
              <a:t>= 0)</a:t>
            </a:r>
            <a:r>
              <a:rPr lang="es-MX" sz="2800" dirty="0">
                <a:latin typeface="Arial" pitchFamily="34" charset="0"/>
                <a:ea typeface="Times New Roman" pitchFamily="18" charset="0"/>
                <a:cs typeface="Arial" pitchFamily="34" charset="0"/>
              </a:rPr>
              <a:t>. La edad de los </a:t>
            </a:r>
            <a:r>
              <a:rPr lang="es-MX" sz="2800" dirty="0" smtClean="0">
                <a:latin typeface="Arial" pitchFamily="34" charset="0"/>
                <a:ea typeface="Times New Roman" pitchFamily="18" charset="0"/>
                <a:cs typeface="Arial" pitchFamily="34" charset="0"/>
              </a:rPr>
              <a:t>participantes (covariable de ajuste) </a:t>
            </a:r>
            <a:r>
              <a:rPr lang="es-MX" sz="2800" dirty="0">
                <a:latin typeface="Arial" pitchFamily="34" charset="0"/>
                <a:ea typeface="Times New Roman" pitchFamily="18" charset="0"/>
                <a:cs typeface="Arial" pitchFamily="34" charset="0"/>
              </a:rPr>
              <a:t>va de </a:t>
            </a:r>
            <a:r>
              <a:rPr lang="es-MX" sz="2800" dirty="0">
                <a:solidFill>
                  <a:schemeClr val="accent6">
                    <a:lumMod val="50000"/>
                  </a:schemeClr>
                </a:solidFill>
                <a:latin typeface="Arial" pitchFamily="34" charset="0"/>
                <a:ea typeface="Times New Roman" pitchFamily="18" charset="0"/>
                <a:cs typeface="Arial" pitchFamily="34" charset="0"/>
              </a:rPr>
              <a:t>47 </a:t>
            </a:r>
            <a:r>
              <a:rPr lang="es-MX" sz="2800" dirty="0">
                <a:latin typeface="Arial" pitchFamily="34" charset="0"/>
                <a:ea typeface="Times New Roman" pitchFamily="18" charset="0"/>
                <a:cs typeface="Arial" pitchFamily="34" charset="0"/>
              </a:rPr>
              <a:t>a</a:t>
            </a:r>
            <a:r>
              <a:rPr lang="es-MX" sz="2800" dirty="0">
                <a:solidFill>
                  <a:schemeClr val="accent6">
                    <a:lumMod val="50000"/>
                  </a:schemeClr>
                </a:solidFill>
                <a:latin typeface="Arial" pitchFamily="34" charset="0"/>
                <a:ea typeface="Times New Roman" pitchFamily="18" charset="0"/>
                <a:cs typeface="Arial" pitchFamily="34" charset="0"/>
              </a:rPr>
              <a:t> 67 </a:t>
            </a:r>
            <a:r>
              <a:rPr lang="es-MX" sz="2800" dirty="0">
                <a:latin typeface="Arial" pitchFamily="34" charset="0"/>
                <a:ea typeface="Times New Roman" pitchFamily="18" charset="0"/>
                <a:cs typeface="Arial" pitchFamily="34" charset="0"/>
              </a:rPr>
              <a:t>años. </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Se pretende analizar el </a:t>
            </a:r>
            <a:r>
              <a:rPr lang="es-MX" sz="2800" dirty="0" smtClean="0">
                <a:solidFill>
                  <a:schemeClr val="accent1">
                    <a:lumMod val="75000"/>
                  </a:schemeClr>
                </a:solidFill>
                <a:latin typeface="Arial" pitchFamily="34" charset="0"/>
                <a:ea typeface="Times New Roman" pitchFamily="18" charset="0"/>
                <a:cs typeface="Arial" pitchFamily="34" charset="0"/>
              </a:rPr>
              <a:t>tiempo de vida </a:t>
            </a:r>
            <a:r>
              <a:rPr lang="es-MX" sz="2800" dirty="0">
                <a:solidFill>
                  <a:schemeClr val="accent1">
                    <a:lumMod val="75000"/>
                  </a:schemeClr>
                </a:solidFill>
                <a:latin typeface="Arial" pitchFamily="34" charset="0"/>
                <a:ea typeface="Times New Roman" pitchFamily="18" charset="0"/>
                <a:cs typeface="Arial" pitchFamily="34" charset="0"/>
              </a:rPr>
              <a:t>hasta la </a:t>
            </a:r>
            <a:r>
              <a:rPr lang="es-MX" sz="2800" dirty="0" smtClean="0">
                <a:solidFill>
                  <a:schemeClr val="accent1">
                    <a:lumMod val="75000"/>
                  </a:schemeClr>
                </a:solidFill>
                <a:latin typeface="Arial" pitchFamily="34" charset="0"/>
                <a:ea typeface="Times New Roman" pitchFamily="18" charset="0"/>
                <a:cs typeface="Arial" pitchFamily="34" charset="0"/>
              </a:rPr>
              <a:t>muerte </a:t>
            </a:r>
            <a:r>
              <a:rPr lang="es-MX" sz="2800" dirty="0">
                <a:solidFill>
                  <a:schemeClr val="accent1">
                    <a:lumMod val="75000"/>
                  </a:schemeClr>
                </a:solidFill>
                <a:latin typeface="Arial" pitchFamily="34" charset="0"/>
                <a:ea typeface="Times New Roman" pitchFamily="18" charset="0"/>
                <a:cs typeface="Arial" pitchFamily="34" charset="0"/>
              </a:rPr>
              <a:t>medida en meses</a:t>
            </a:r>
            <a:r>
              <a:rPr lang="es-MX" sz="2800" dirty="0">
                <a:latin typeface="Arial" pitchFamily="34" charset="0"/>
                <a:ea typeface="Times New Roman" pitchFamily="18" charset="0"/>
                <a:cs typeface="Arial" pitchFamily="34" charset="0"/>
              </a:rPr>
              <a:t>. Cada registro es la observación de cada paciente. </a:t>
            </a:r>
            <a:endParaRPr lang="es-MX" sz="2800" dirty="0" smtClean="0">
              <a:solidFill>
                <a:srgbClr val="C00000"/>
              </a:solidFill>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615264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909881"/>
            <a:ext cx="8001056"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La </a:t>
            </a:r>
            <a:r>
              <a:rPr lang="es-MX" sz="2800" dirty="0">
                <a:latin typeface="Arial" pitchFamily="34" charset="0"/>
                <a:ea typeface="Times New Roman" pitchFamily="18" charset="0"/>
                <a:cs typeface="Arial" pitchFamily="34" charset="0"/>
              </a:rPr>
              <a:t>variable </a:t>
            </a:r>
            <a:r>
              <a:rPr lang="es-MX" sz="2800" dirty="0" smtClean="0">
                <a:solidFill>
                  <a:srgbClr val="C00000"/>
                </a:solidFill>
                <a:latin typeface="Arial" pitchFamily="34" charset="0"/>
                <a:ea typeface="Times New Roman" pitchFamily="18" charset="0"/>
                <a:cs typeface="Arial" pitchFamily="34" charset="0"/>
              </a:rPr>
              <a:t>tiempo </a:t>
            </a:r>
            <a:r>
              <a:rPr lang="es-MX" sz="2800" dirty="0" smtClean="0">
                <a:latin typeface="Arial" pitchFamily="34" charset="0"/>
                <a:ea typeface="Times New Roman" pitchFamily="18" charset="0"/>
                <a:cs typeface="Arial" pitchFamily="34" charset="0"/>
              </a:rPr>
              <a:t>registra </a:t>
            </a:r>
            <a:r>
              <a:rPr lang="es-MX" sz="2800" dirty="0">
                <a:latin typeface="Arial" pitchFamily="34" charset="0"/>
                <a:ea typeface="Times New Roman" pitchFamily="18" charset="0"/>
                <a:cs typeface="Arial" pitchFamily="34" charset="0"/>
              </a:rPr>
              <a:t>el mes de muerte desde la inclusión en el estudio y el inicio del tratamiento o el último mes que se sabía que estuviera vivo. </a:t>
            </a: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Algunos </a:t>
            </a:r>
            <a:r>
              <a:rPr lang="es-MX" sz="2800" dirty="0">
                <a:latin typeface="Arial" pitchFamily="34" charset="0"/>
                <a:ea typeface="Times New Roman" pitchFamily="18" charset="0"/>
                <a:cs typeface="Arial" pitchFamily="34" charset="0"/>
              </a:rPr>
              <a:t>de los pacientes siguen vivos, por lo que junto con la variable </a:t>
            </a:r>
            <a:r>
              <a:rPr lang="es-MX" sz="2800" dirty="0" smtClean="0">
                <a:latin typeface="Arial" pitchFamily="34" charset="0"/>
                <a:ea typeface="Times New Roman" pitchFamily="18" charset="0"/>
                <a:cs typeface="Arial" pitchFamily="34" charset="0"/>
              </a:rPr>
              <a:t>tiempo </a:t>
            </a:r>
            <a:r>
              <a:rPr lang="es-MX" sz="2800" dirty="0">
                <a:latin typeface="Arial" pitchFamily="34" charset="0"/>
                <a:ea typeface="Times New Roman" pitchFamily="18" charset="0"/>
                <a:cs typeface="Arial" pitchFamily="34" charset="0"/>
              </a:rPr>
              <a:t>se requiere una variable indicadora de </a:t>
            </a:r>
            <a:r>
              <a:rPr lang="es-MX" sz="2800" dirty="0" smtClean="0">
                <a:solidFill>
                  <a:srgbClr val="C00000"/>
                </a:solidFill>
                <a:latin typeface="Arial" pitchFamily="34" charset="0"/>
                <a:ea typeface="Times New Roman" pitchFamily="18" charset="0"/>
                <a:cs typeface="Arial" pitchFamily="34" charset="0"/>
              </a:rPr>
              <a:t>muerte</a:t>
            </a:r>
            <a:r>
              <a:rPr lang="es-MX" sz="2800" dirty="0" smtClean="0">
                <a:latin typeface="Arial" pitchFamily="34" charset="0"/>
                <a:ea typeface="Times New Roman" pitchFamily="18" charset="0"/>
                <a:cs typeface="Arial" pitchFamily="34" charset="0"/>
              </a:rPr>
              <a:t>. </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Las personas que han muerto, </a:t>
            </a:r>
            <a:r>
              <a:rPr lang="es-MX" sz="2800" dirty="0" smtClean="0">
                <a:latin typeface="Arial" pitchFamily="34" charset="0"/>
                <a:ea typeface="Times New Roman" pitchFamily="18" charset="0"/>
                <a:cs typeface="Arial" pitchFamily="34" charset="0"/>
              </a:rPr>
              <a:t>(</a:t>
            </a:r>
            <a:r>
              <a:rPr lang="es-MX" sz="2800" dirty="0" smtClean="0">
                <a:solidFill>
                  <a:srgbClr val="C00000"/>
                </a:solidFill>
                <a:latin typeface="Arial" pitchFamily="34" charset="0"/>
                <a:ea typeface="Times New Roman" pitchFamily="18" charset="0"/>
                <a:cs typeface="Arial" pitchFamily="34" charset="0"/>
              </a:rPr>
              <a:t>muerte </a:t>
            </a:r>
            <a:r>
              <a:rPr lang="es-MX" sz="2800" dirty="0">
                <a:solidFill>
                  <a:srgbClr val="C00000"/>
                </a:solidFill>
                <a:latin typeface="Arial" pitchFamily="34" charset="0"/>
                <a:ea typeface="Times New Roman" pitchFamily="18" charset="0"/>
                <a:cs typeface="Arial" pitchFamily="34" charset="0"/>
              </a:rPr>
              <a:t>= 1</a:t>
            </a:r>
            <a:r>
              <a:rPr lang="es-MX" sz="2800" dirty="0">
                <a:latin typeface="Arial" pitchFamily="34" charset="0"/>
                <a:ea typeface="Times New Roman" pitchFamily="18" charset="0"/>
                <a:cs typeface="Arial" pitchFamily="34" charset="0"/>
              </a:rPr>
              <a:t>) son registros no censurados, mientras que los pacientes que todavía están vivos </a:t>
            </a:r>
            <a:r>
              <a:rPr lang="es-MX" sz="2800" dirty="0" smtClean="0">
                <a:latin typeface="Arial" pitchFamily="34" charset="0"/>
                <a:ea typeface="Times New Roman" pitchFamily="18" charset="0"/>
                <a:cs typeface="Arial" pitchFamily="34" charset="0"/>
              </a:rPr>
              <a:t>(</a:t>
            </a:r>
            <a:r>
              <a:rPr lang="es-MX" sz="2800" dirty="0" smtClean="0">
                <a:solidFill>
                  <a:srgbClr val="C00000"/>
                </a:solidFill>
                <a:latin typeface="Arial" pitchFamily="34" charset="0"/>
                <a:ea typeface="Times New Roman" pitchFamily="18" charset="0"/>
                <a:cs typeface="Arial" pitchFamily="34" charset="0"/>
              </a:rPr>
              <a:t>muerte </a:t>
            </a:r>
            <a:r>
              <a:rPr lang="es-MX" sz="2800" dirty="0">
                <a:solidFill>
                  <a:srgbClr val="C00000"/>
                </a:solidFill>
                <a:latin typeface="Arial" pitchFamily="34" charset="0"/>
                <a:ea typeface="Times New Roman" pitchFamily="18" charset="0"/>
                <a:cs typeface="Arial" pitchFamily="34" charset="0"/>
              </a:rPr>
              <a:t>= 0</a:t>
            </a:r>
            <a:r>
              <a:rPr lang="es-MX" sz="2800" dirty="0">
                <a:latin typeface="Arial" pitchFamily="34" charset="0"/>
                <a:ea typeface="Times New Roman" pitchFamily="18" charset="0"/>
                <a:cs typeface="Arial" pitchFamily="34" charset="0"/>
              </a:rPr>
              <a:t>) están censurados por la derecha</a:t>
            </a:r>
            <a:r>
              <a:rPr lang="es-MX" sz="2800" dirty="0" smtClean="0">
                <a:latin typeface="Arial" pitchFamily="34" charset="0"/>
                <a:ea typeface="Times New Roman" pitchFamily="18" charset="0"/>
                <a:cs typeface="Arial" pitchFamily="34" charset="0"/>
              </a:rPr>
              <a:t>.</a:t>
            </a:r>
            <a:endParaRPr lang="es-MX" sz="2800"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16945977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1475656" y="1556792"/>
            <a:ext cx="6192688" cy="138499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Se realizará el análisis del ejemplo utilizando el paquete estadístico STATA.</a:t>
            </a:r>
            <a:endParaRPr lang="es-MX" sz="2800"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17157556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2010906"/>
            <a:ext cx="8001056"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Búsqueda de factores asociados:</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Comúnmente se estudia </a:t>
            </a:r>
            <a:r>
              <a:rPr lang="es-MX" sz="2800" dirty="0" smtClean="0">
                <a:latin typeface="Arial" pitchFamily="34" charset="0"/>
                <a:ea typeface="Times New Roman" pitchFamily="18" charset="0"/>
                <a:cs typeface="Arial" pitchFamily="34" charset="0"/>
              </a:rPr>
              <a:t>la </a:t>
            </a:r>
            <a:r>
              <a:rPr lang="es-MX" sz="2800" dirty="0" smtClean="0">
                <a:solidFill>
                  <a:srgbClr val="C00000"/>
                </a:solidFill>
                <a:latin typeface="Arial" pitchFamily="34" charset="0"/>
                <a:ea typeface="Times New Roman" pitchFamily="18" charset="0"/>
                <a:cs typeface="Arial" pitchFamily="34" charset="0"/>
              </a:rPr>
              <a:t>dependencia de la supervivencia o tiempo de falla con </a:t>
            </a:r>
            <a:r>
              <a:rPr lang="es-MX" sz="2800" dirty="0">
                <a:solidFill>
                  <a:srgbClr val="C00000"/>
                </a:solidFill>
                <a:latin typeface="Arial" pitchFamily="34" charset="0"/>
                <a:ea typeface="Times New Roman" pitchFamily="18" charset="0"/>
                <a:cs typeface="Arial" pitchFamily="34" charset="0"/>
              </a:rPr>
              <a:t>la aplicación de distintos </a:t>
            </a:r>
            <a:r>
              <a:rPr lang="es-MX" sz="2800" dirty="0" smtClean="0">
                <a:solidFill>
                  <a:srgbClr val="C00000"/>
                </a:solidFill>
                <a:latin typeface="Arial" pitchFamily="34" charset="0"/>
                <a:ea typeface="Times New Roman" pitchFamily="18" charset="0"/>
                <a:cs typeface="Arial" pitchFamily="34" charset="0"/>
              </a:rPr>
              <a:t>tratamientos y otras covariables </a:t>
            </a:r>
            <a:r>
              <a:rPr lang="es-MX" sz="2800" dirty="0" smtClean="0">
                <a:latin typeface="Arial" pitchFamily="34" charset="0"/>
                <a:ea typeface="Times New Roman" pitchFamily="18" charset="0"/>
                <a:cs typeface="Arial" pitchFamily="34" charset="0"/>
              </a:rPr>
              <a:t>que intervienen en el proceso.</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8261256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9552" y="719400"/>
            <a:ext cx="8136904"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ANALISIS DE SUPERVIVENCIA</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M</a:t>
            </a:r>
            <a:r>
              <a:rPr lang="es-MX" sz="2800" dirty="0" smtClean="0">
                <a:latin typeface="Arial" pitchFamily="34" charset="0"/>
                <a:ea typeface="Times New Roman" pitchFamily="18" charset="0"/>
                <a:cs typeface="Arial" pitchFamily="34" charset="0"/>
              </a:rPr>
              <a:t>étodos comúnmente utilizados para el análisis de supervivencia:</a:t>
            </a:r>
          </a:p>
          <a:p>
            <a:pPr lvl="0" algn="just" fontAlgn="base">
              <a:spcBef>
                <a:spcPct val="0"/>
              </a:spcBef>
              <a:spcAft>
                <a:spcPct val="0"/>
              </a:spcAft>
            </a:pPr>
            <a:endParaRPr lang="es-MX" sz="1200" dirty="0">
              <a:latin typeface="Arial" pitchFamily="34" charset="0"/>
              <a:ea typeface="Times New Roman" pitchFamily="18" charset="0"/>
              <a:cs typeface="Arial" pitchFamily="34" charset="0"/>
            </a:endParaRPr>
          </a:p>
          <a:p>
            <a:pPr marL="914400" lvl="1" indent="-457200" algn="just" fontAlgn="base">
              <a:spcBef>
                <a:spcPts val="1200"/>
              </a:spcBef>
              <a:spcAft>
                <a:spcPts val="1200"/>
              </a:spcAft>
              <a:buFont typeface="Wingdings" pitchFamily="2" charset="2"/>
              <a:buChar char="Ø"/>
            </a:pPr>
            <a:r>
              <a:rPr lang="es-MX" sz="2400" dirty="0" smtClean="0">
                <a:solidFill>
                  <a:srgbClr val="C00000"/>
                </a:solidFill>
                <a:latin typeface="Arial" pitchFamily="34" charset="0"/>
                <a:ea typeface="Times New Roman" pitchFamily="18" charset="0"/>
                <a:cs typeface="Arial" pitchFamily="34" charset="0"/>
              </a:rPr>
              <a:t>Modelos paramétricos </a:t>
            </a:r>
            <a:r>
              <a:rPr lang="es-MX" sz="2400" dirty="0" smtClean="0">
                <a:latin typeface="Arial" pitchFamily="34" charset="0"/>
                <a:ea typeface="Times New Roman" pitchFamily="18" charset="0"/>
                <a:cs typeface="Arial" pitchFamily="34" charset="0"/>
              </a:rPr>
              <a:t>permiten </a:t>
            </a:r>
            <a:r>
              <a:rPr lang="es-MX" sz="2400" smtClean="0">
                <a:latin typeface="Arial" pitchFamily="34" charset="0"/>
                <a:ea typeface="Times New Roman" pitchFamily="18" charset="0"/>
                <a:cs typeface="Arial" pitchFamily="34" charset="0"/>
              </a:rPr>
              <a:t>representar la </a:t>
            </a:r>
            <a:r>
              <a:rPr lang="es-MX" sz="2400" dirty="0">
                <a:latin typeface="Arial" pitchFamily="34" charset="0"/>
                <a:ea typeface="Times New Roman" pitchFamily="18" charset="0"/>
                <a:cs typeface="Arial" pitchFamily="34" charset="0"/>
              </a:rPr>
              <a:t>función de riesgo en el tiempo </a:t>
            </a:r>
            <a:r>
              <a:rPr lang="es-MX" sz="2400" dirty="0" smtClean="0">
                <a:latin typeface="Arial" pitchFamily="34" charset="0"/>
                <a:ea typeface="Times New Roman" pitchFamily="18" charset="0"/>
                <a:cs typeface="Arial" pitchFamily="34" charset="0"/>
              </a:rPr>
              <a:t>a partir de modelos de distribución de probabilidad.</a:t>
            </a:r>
            <a:endParaRPr lang="es-MX" sz="2400" dirty="0" smtClean="0">
              <a:solidFill>
                <a:srgbClr val="C00000"/>
              </a:solidFill>
              <a:latin typeface="Arial" pitchFamily="34" charset="0"/>
              <a:ea typeface="Times New Roman" pitchFamily="18" charset="0"/>
              <a:cs typeface="Arial" pitchFamily="34" charset="0"/>
            </a:endParaRPr>
          </a:p>
          <a:p>
            <a:pPr marL="914400" lvl="1" indent="-457200" algn="just" fontAlgn="base">
              <a:spcBef>
                <a:spcPts val="1200"/>
              </a:spcBef>
              <a:spcAft>
                <a:spcPts val="1200"/>
              </a:spcAft>
              <a:buFont typeface="Wingdings" pitchFamily="2" charset="2"/>
              <a:buChar char="Ø"/>
            </a:pPr>
            <a:r>
              <a:rPr lang="es-MX" sz="2400" dirty="0" smtClean="0">
                <a:solidFill>
                  <a:srgbClr val="C00000"/>
                </a:solidFill>
                <a:latin typeface="Arial" pitchFamily="34" charset="0"/>
                <a:ea typeface="Times New Roman" pitchFamily="18" charset="0"/>
                <a:cs typeface="Arial" pitchFamily="34" charset="0"/>
              </a:rPr>
              <a:t>Análisis de supervivencia Kaplan-</a:t>
            </a:r>
            <a:r>
              <a:rPr lang="es-MX" sz="2400" dirty="0" err="1" smtClean="0">
                <a:solidFill>
                  <a:srgbClr val="C00000"/>
                </a:solidFill>
                <a:latin typeface="Arial" pitchFamily="34" charset="0"/>
                <a:ea typeface="Times New Roman" pitchFamily="18" charset="0"/>
                <a:cs typeface="Arial" pitchFamily="34" charset="0"/>
              </a:rPr>
              <a:t>Meier</a:t>
            </a:r>
            <a:r>
              <a:rPr lang="es-MX" sz="2400" dirty="0" smtClean="0">
                <a:solidFill>
                  <a:srgbClr val="C00000"/>
                </a:solidFill>
                <a:latin typeface="Arial" pitchFamily="34" charset="0"/>
                <a:ea typeface="Times New Roman" pitchFamily="18" charset="0"/>
                <a:cs typeface="Arial" pitchFamily="34" charset="0"/>
              </a:rPr>
              <a:t> </a:t>
            </a:r>
            <a:r>
              <a:rPr lang="es-MX" sz="2400" dirty="0" smtClean="0">
                <a:latin typeface="Arial" pitchFamily="34" charset="0"/>
                <a:ea typeface="Times New Roman" pitchFamily="18" charset="0"/>
                <a:cs typeface="Arial" pitchFamily="34" charset="0"/>
              </a:rPr>
              <a:t>(no paramétrico). Permite estudiar la tendencia de la función de riesgo en el tiempo.</a:t>
            </a:r>
          </a:p>
          <a:p>
            <a:pPr marL="914400" lvl="1" indent="-457200" algn="just" fontAlgn="base">
              <a:spcBef>
                <a:spcPts val="1200"/>
              </a:spcBef>
              <a:spcAft>
                <a:spcPts val="1200"/>
              </a:spcAft>
              <a:buFont typeface="Wingdings" pitchFamily="2" charset="2"/>
              <a:buChar char="Ø"/>
            </a:pPr>
            <a:r>
              <a:rPr lang="es-MX" sz="2400" dirty="0" smtClean="0">
                <a:solidFill>
                  <a:srgbClr val="C00000"/>
                </a:solidFill>
                <a:latin typeface="Arial" pitchFamily="34" charset="0"/>
                <a:ea typeface="Times New Roman" pitchFamily="18" charset="0"/>
                <a:cs typeface="Arial" pitchFamily="34" charset="0"/>
              </a:rPr>
              <a:t>Regresión </a:t>
            </a:r>
            <a:r>
              <a:rPr lang="es-MX" sz="2400" dirty="0">
                <a:solidFill>
                  <a:srgbClr val="C00000"/>
                </a:solidFill>
                <a:latin typeface="Arial" pitchFamily="34" charset="0"/>
                <a:ea typeface="Times New Roman" pitchFamily="18" charset="0"/>
                <a:cs typeface="Arial" pitchFamily="34" charset="0"/>
              </a:rPr>
              <a:t>de </a:t>
            </a:r>
            <a:r>
              <a:rPr lang="es-MX" sz="2400" dirty="0" smtClean="0">
                <a:solidFill>
                  <a:srgbClr val="C00000"/>
                </a:solidFill>
                <a:latin typeface="Arial" pitchFamily="34" charset="0"/>
                <a:ea typeface="Times New Roman" pitchFamily="18" charset="0"/>
                <a:cs typeface="Arial" pitchFamily="34" charset="0"/>
              </a:rPr>
              <a:t>Cox </a:t>
            </a:r>
            <a:r>
              <a:rPr lang="es-MX" sz="2400" dirty="0" smtClean="0">
                <a:latin typeface="Arial" pitchFamily="34" charset="0"/>
                <a:ea typeface="Times New Roman" pitchFamily="18" charset="0"/>
                <a:cs typeface="Arial" pitchFamily="34" charset="0"/>
              </a:rPr>
              <a:t>(</a:t>
            </a:r>
            <a:r>
              <a:rPr lang="es-MX" sz="2400" dirty="0" err="1" smtClean="0">
                <a:latin typeface="Arial" pitchFamily="34" charset="0"/>
                <a:ea typeface="Times New Roman" pitchFamily="18" charset="0"/>
                <a:cs typeface="Arial" pitchFamily="34" charset="0"/>
              </a:rPr>
              <a:t>Semi</a:t>
            </a:r>
            <a:r>
              <a:rPr lang="es-MX" sz="2400" dirty="0" smtClean="0">
                <a:latin typeface="Arial" pitchFamily="34" charset="0"/>
                <a:ea typeface="Times New Roman" pitchFamily="18" charset="0"/>
                <a:cs typeface="Arial" pitchFamily="34" charset="0"/>
              </a:rPr>
              <a:t> paramétrico). Permite establecer modelos que asocian diversos factores con la función de supervivencia.</a:t>
            </a:r>
          </a:p>
        </p:txBody>
      </p:sp>
    </p:spTree>
    <p:extLst>
      <p:ext uri="{BB962C8B-B14F-4D97-AF65-F5344CB8AC3E}">
        <p14:creationId xmlns:p14="http://schemas.microsoft.com/office/powerpoint/2010/main" val="25560149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1384" y="903486"/>
            <a:ext cx="8001056" cy="569386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Pérdidas de información:</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a:latin typeface="Arial" pitchFamily="34" charset="0"/>
                <a:ea typeface="Times New Roman" pitchFamily="18" charset="0"/>
                <a:cs typeface="Arial" pitchFamily="34" charset="0"/>
              </a:rPr>
              <a:t>Existen tres motivos por los que pueden aparecer estas </a:t>
            </a:r>
            <a:r>
              <a:rPr lang="es-MX" sz="2800" dirty="0" smtClean="0">
                <a:latin typeface="Arial" pitchFamily="34" charset="0"/>
                <a:ea typeface="Times New Roman" pitchFamily="18" charset="0"/>
                <a:cs typeface="Arial" pitchFamily="34" charset="0"/>
              </a:rPr>
              <a:t>pérdidas:</a:t>
            </a: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971550" lvl="1" indent="-514350" algn="just" fontAlgn="base">
              <a:spcBef>
                <a:spcPct val="0"/>
              </a:spcBef>
              <a:spcAft>
                <a:spcPct val="0"/>
              </a:spcAft>
              <a:buFont typeface="+mj-lt"/>
              <a:buAutoNum type="alphaLcPeriod"/>
            </a:pPr>
            <a:r>
              <a:rPr lang="es-MX" sz="2800" dirty="0" smtClean="0">
                <a:solidFill>
                  <a:schemeClr val="accent1">
                    <a:lumMod val="75000"/>
                  </a:schemeClr>
                </a:solidFill>
                <a:latin typeface="Arial" pitchFamily="34" charset="0"/>
                <a:ea typeface="Times New Roman" pitchFamily="18" charset="0"/>
                <a:cs typeface="Arial" pitchFamily="34" charset="0"/>
              </a:rPr>
              <a:t>Por el fin </a:t>
            </a:r>
            <a:r>
              <a:rPr lang="es-MX" sz="2800" dirty="0">
                <a:solidFill>
                  <a:schemeClr val="accent1">
                    <a:lumMod val="75000"/>
                  </a:schemeClr>
                </a:solidFill>
                <a:latin typeface="Arial" pitchFamily="34" charset="0"/>
                <a:ea typeface="Times New Roman" pitchFamily="18" charset="0"/>
                <a:cs typeface="Arial" pitchFamily="34" charset="0"/>
              </a:rPr>
              <a:t>del estudio. </a:t>
            </a:r>
            <a:endParaRPr lang="es-MX" sz="2800" dirty="0" smtClean="0">
              <a:solidFill>
                <a:schemeClr val="accent1">
                  <a:lumMod val="75000"/>
                </a:schemeClr>
              </a:solidFill>
              <a:latin typeface="Arial" pitchFamily="34" charset="0"/>
              <a:ea typeface="Times New Roman" pitchFamily="18" charset="0"/>
              <a:cs typeface="Arial" pitchFamily="34" charset="0"/>
            </a:endParaRPr>
          </a:p>
          <a:p>
            <a:pPr lvl="2" algn="just" fontAlgn="base">
              <a:spcBef>
                <a:spcPct val="0"/>
              </a:spcBef>
              <a:spcAft>
                <a:spcPct val="0"/>
              </a:spcAft>
            </a:pPr>
            <a:r>
              <a:rPr lang="es-MX" sz="2800" dirty="0" smtClean="0">
                <a:latin typeface="Arial" pitchFamily="34" charset="0"/>
                <a:ea typeface="Times New Roman" pitchFamily="18" charset="0"/>
                <a:cs typeface="Arial" pitchFamily="34" charset="0"/>
              </a:rPr>
              <a:t>Es común que se realicen estudios en un intervalo de tiempo determinado, el los cuales se evalúa el efecto de algún tratamiento sobre el tiempo de ocurrencia del evento. Es posible que al final del estudio, el evento no ocurra en alguna de las unidades estudiadas.</a:t>
            </a:r>
          </a:p>
        </p:txBody>
      </p:sp>
    </p:spTree>
    <p:extLst>
      <p:ext uri="{BB962C8B-B14F-4D97-AF65-F5344CB8AC3E}">
        <p14:creationId xmlns:p14="http://schemas.microsoft.com/office/powerpoint/2010/main" val="218881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1384" y="2121818"/>
            <a:ext cx="8001056" cy="353943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Pérdidas de información:</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971550" lvl="1" indent="-514350" algn="just" fontAlgn="base">
              <a:spcBef>
                <a:spcPct val="0"/>
              </a:spcBef>
              <a:spcAft>
                <a:spcPct val="0"/>
              </a:spcAft>
              <a:buFont typeface="+mj-lt"/>
              <a:buAutoNum type="alphaLcPeriod" startAt="2"/>
            </a:pPr>
            <a:r>
              <a:rPr lang="es-MX" sz="2800" dirty="0" smtClean="0">
                <a:solidFill>
                  <a:schemeClr val="accent1">
                    <a:lumMod val="75000"/>
                  </a:schemeClr>
                </a:solidFill>
                <a:latin typeface="Arial" pitchFamily="34" charset="0"/>
                <a:ea typeface="Times New Roman" pitchFamily="18" charset="0"/>
                <a:cs typeface="Arial" pitchFamily="34" charset="0"/>
              </a:rPr>
              <a:t>Por pérdida en el seguimiento. </a:t>
            </a:r>
          </a:p>
          <a:p>
            <a:pPr lvl="2" algn="just" fontAlgn="base">
              <a:spcBef>
                <a:spcPct val="0"/>
              </a:spcBef>
              <a:spcAft>
                <a:spcPct val="0"/>
              </a:spcAft>
            </a:pPr>
            <a:r>
              <a:rPr lang="es-MX" sz="2800" dirty="0" smtClean="0">
                <a:latin typeface="Arial" pitchFamily="34" charset="0"/>
                <a:ea typeface="Times New Roman" pitchFamily="18" charset="0"/>
                <a:cs typeface="Arial" pitchFamily="34" charset="0"/>
              </a:rPr>
              <a:t>Algunas </a:t>
            </a:r>
            <a:r>
              <a:rPr lang="es-MX" sz="2800" dirty="0">
                <a:latin typeface="Arial" pitchFamily="34" charset="0"/>
                <a:ea typeface="Times New Roman" pitchFamily="18" charset="0"/>
                <a:cs typeface="Arial" pitchFamily="34" charset="0"/>
              </a:rPr>
              <a:t>de </a:t>
            </a:r>
            <a:r>
              <a:rPr lang="es-MX" sz="2800" dirty="0" smtClean="0">
                <a:latin typeface="Arial" pitchFamily="34" charset="0"/>
                <a:ea typeface="Times New Roman" pitchFamily="18" charset="0"/>
                <a:cs typeface="Arial" pitchFamily="34" charset="0"/>
              </a:rPr>
              <a:t>las unidades estudiadas pueden desaparecer del estudio en el lapso de duración, esto puede ocurrir en un </a:t>
            </a:r>
            <a:r>
              <a:rPr lang="es-MX" sz="2800" dirty="0">
                <a:latin typeface="Arial" pitchFamily="34" charset="0"/>
                <a:ea typeface="Times New Roman" pitchFamily="18" charset="0"/>
                <a:cs typeface="Arial" pitchFamily="34" charset="0"/>
              </a:rPr>
              <a:t>número importante, </a:t>
            </a:r>
            <a:r>
              <a:rPr lang="es-MX" sz="2800" dirty="0" smtClean="0">
                <a:latin typeface="Arial" pitchFamily="34" charset="0"/>
                <a:ea typeface="Times New Roman" pitchFamily="18" charset="0"/>
                <a:cs typeface="Arial" pitchFamily="34" charset="0"/>
              </a:rPr>
              <a:t>ésta pérdida puede ocurrir por </a:t>
            </a:r>
            <a:r>
              <a:rPr lang="es-MX" sz="2800" dirty="0">
                <a:latin typeface="Arial" pitchFamily="34" charset="0"/>
                <a:ea typeface="Times New Roman" pitchFamily="18" charset="0"/>
                <a:cs typeface="Arial" pitchFamily="34" charset="0"/>
              </a:rPr>
              <a:t>diversos motivos.</a:t>
            </a:r>
            <a:endParaRPr lang="es-MX" sz="2800" dirty="0" smtClean="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400273117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531384" y="2048649"/>
            <a:ext cx="8001056" cy="310854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Pérdidas de información:</a:t>
            </a:r>
            <a:endParaRPr lang="es-MX" sz="2800" dirty="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marL="971550" lvl="1" indent="-514350" algn="just" fontAlgn="base">
              <a:spcBef>
                <a:spcPct val="0"/>
              </a:spcBef>
              <a:spcAft>
                <a:spcPct val="0"/>
              </a:spcAft>
              <a:buFont typeface="+mj-lt"/>
              <a:buAutoNum type="alphaLcPeriod" startAt="3"/>
            </a:pPr>
            <a:r>
              <a:rPr lang="es-MX" sz="2800" dirty="0" smtClean="0">
                <a:solidFill>
                  <a:schemeClr val="accent1">
                    <a:lumMod val="75000"/>
                  </a:schemeClr>
                </a:solidFill>
                <a:latin typeface="Arial" pitchFamily="34" charset="0"/>
                <a:ea typeface="Times New Roman" pitchFamily="18" charset="0"/>
                <a:cs typeface="Arial" pitchFamily="34" charset="0"/>
              </a:rPr>
              <a:t>Pérdida por </a:t>
            </a:r>
            <a:r>
              <a:rPr lang="es-MX" sz="2800" dirty="0">
                <a:solidFill>
                  <a:schemeClr val="accent1">
                    <a:lumMod val="75000"/>
                  </a:schemeClr>
                </a:solidFill>
                <a:latin typeface="Arial" pitchFamily="34" charset="0"/>
                <a:ea typeface="Times New Roman" pitchFamily="18" charset="0"/>
                <a:cs typeface="Arial" pitchFamily="34" charset="0"/>
              </a:rPr>
              <a:t>la ocurrencia de un evento competitivo. </a:t>
            </a:r>
            <a:endParaRPr lang="es-MX" sz="2800" dirty="0" smtClean="0">
              <a:solidFill>
                <a:schemeClr val="accent1">
                  <a:lumMod val="75000"/>
                </a:schemeClr>
              </a:solidFill>
              <a:latin typeface="Arial" pitchFamily="34" charset="0"/>
              <a:ea typeface="Times New Roman" pitchFamily="18" charset="0"/>
              <a:cs typeface="Arial" pitchFamily="34" charset="0"/>
            </a:endParaRPr>
          </a:p>
          <a:p>
            <a:pPr lvl="2" algn="just" fontAlgn="base">
              <a:spcBef>
                <a:spcPct val="0"/>
              </a:spcBef>
              <a:spcAft>
                <a:spcPct val="0"/>
              </a:spcAft>
            </a:pPr>
            <a:r>
              <a:rPr lang="es-MX" sz="2800" dirty="0" smtClean="0">
                <a:latin typeface="Arial" pitchFamily="34" charset="0"/>
                <a:ea typeface="Times New Roman" pitchFamily="18" charset="0"/>
                <a:cs typeface="Arial" pitchFamily="34" charset="0"/>
              </a:rPr>
              <a:t>En algunos casos puede ocurrir el evento por una causa distinta a la que es objeto de estudio. </a:t>
            </a:r>
          </a:p>
        </p:txBody>
      </p:sp>
    </p:spTree>
    <p:extLst>
      <p:ext uri="{BB962C8B-B14F-4D97-AF65-F5344CB8AC3E}">
        <p14:creationId xmlns:p14="http://schemas.microsoft.com/office/powerpoint/2010/main" val="34711100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ChangeArrowheads="1"/>
          </p:cNvSpPr>
          <p:nvPr/>
        </p:nvSpPr>
        <p:spPr bwMode="auto">
          <a:xfrm>
            <a:off x="603392" y="1580019"/>
            <a:ext cx="8001056" cy="39703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s-MX" sz="2800" i="1" dirty="0" smtClean="0">
                <a:solidFill>
                  <a:schemeClr val="accent6">
                    <a:lumMod val="50000"/>
                  </a:schemeClr>
                </a:solidFill>
                <a:latin typeface="Arial" pitchFamily="34" charset="0"/>
                <a:ea typeface="Times New Roman" pitchFamily="18" charset="0"/>
                <a:cs typeface="Arial" pitchFamily="34" charset="0"/>
              </a:rPr>
              <a:t>Datos Censurados:</a:t>
            </a: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endParaRPr lang="es-MX" sz="2800" dirty="0" smtClean="0">
              <a:latin typeface="Arial" pitchFamily="34" charset="0"/>
              <a:ea typeface="Times New Roman" pitchFamily="18" charset="0"/>
              <a:cs typeface="Arial" pitchFamily="34" charset="0"/>
            </a:endParaRPr>
          </a:p>
          <a:p>
            <a:pPr lvl="0" algn="just" fontAlgn="base">
              <a:spcBef>
                <a:spcPct val="0"/>
              </a:spcBef>
              <a:spcAft>
                <a:spcPct val="0"/>
              </a:spcAft>
            </a:pPr>
            <a:r>
              <a:rPr lang="es-MX" sz="2800" dirty="0" smtClean="0">
                <a:latin typeface="Arial" pitchFamily="34" charset="0"/>
                <a:ea typeface="Times New Roman" pitchFamily="18" charset="0"/>
                <a:cs typeface="Arial" pitchFamily="34" charset="0"/>
              </a:rPr>
              <a:t>En los casos de pérdida descritas anteriormente, se dice que la perdida se da por la derecha del intervalo de seguimiento en el tiempo. Al conjunto de observaciones que tienen perdida por la derecha se les denomina datos con </a:t>
            </a:r>
            <a:r>
              <a:rPr lang="es-MX" sz="2800" dirty="0" smtClean="0">
                <a:solidFill>
                  <a:srgbClr val="C00000"/>
                </a:solidFill>
                <a:latin typeface="Arial" pitchFamily="34" charset="0"/>
                <a:ea typeface="Times New Roman" pitchFamily="18" charset="0"/>
                <a:cs typeface="Arial" pitchFamily="34" charset="0"/>
              </a:rPr>
              <a:t>censura por la derecha</a:t>
            </a:r>
            <a:r>
              <a:rPr lang="es-MX" sz="2800" dirty="0" smtClean="0">
                <a:latin typeface="Arial" pitchFamily="34" charset="0"/>
                <a:ea typeface="Times New Roman" pitchFamily="18" charset="0"/>
                <a:cs typeface="Arial" pitchFamily="34" charset="0"/>
              </a:rPr>
              <a:t>.</a:t>
            </a:r>
          </a:p>
          <a:p>
            <a:pPr lvl="0" algn="just" fontAlgn="base">
              <a:spcBef>
                <a:spcPct val="0"/>
              </a:spcBef>
              <a:spcAft>
                <a:spcPct val="0"/>
              </a:spcAft>
            </a:pPr>
            <a:endParaRPr lang="es-MX" sz="2800" dirty="0">
              <a:latin typeface="Arial" pitchFamily="34" charset="0"/>
              <a:ea typeface="Times New Roman" pitchFamily="18" charset="0"/>
              <a:cs typeface="Arial" pitchFamily="34" charset="0"/>
            </a:endParaRPr>
          </a:p>
        </p:txBody>
      </p:sp>
    </p:spTree>
    <p:extLst>
      <p:ext uri="{BB962C8B-B14F-4D97-AF65-F5344CB8AC3E}">
        <p14:creationId xmlns:p14="http://schemas.microsoft.com/office/powerpoint/2010/main" val="373345325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MAT 1">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CIMAT 1</Template>
  <TotalTime>1748</TotalTime>
  <Words>1546</Words>
  <Application>Microsoft Office PowerPoint</Application>
  <PresentationFormat>Presentación en pantalla (4:3)</PresentationFormat>
  <Paragraphs>198</Paragraphs>
  <Slides>35</Slides>
  <Notes>33</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3</vt:i4>
      </vt:variant>
      <vt:variant>
        <vt:lpstr>Títulos de diapositiva</vt:lpstr>
      </vt:variant>
      <vt:variant>
        <vt:i4>35</vt:i4>
      </vt:variant>
    </vt:vector>
  </HeadingPairs>
  <TitlesOfParts>
    <vt:vector size="47" baseType="lpstr">
      <vt:lpstr>Albertus Medium</vt:lpstr>
      <vt:lpstr>Arial</vt:lpstr>
      <vt:lpstr>Calibri</vt:lpstr>
      <vt:lpstr>Constantia</vt:lpstr>
      <vt:lpstr>Symbol</vt:lpstr>
      <vt:lpstr>Times New Roman</vt:lpstr>
      <vt:lpstr>Wingdings</vt:lpstr>
      <vt:lpstr>Wingdings 2</vt:lpstr>
      <vt:lpstr>CIMAT 1</vt:lpstr>
      <vt:lpstr>Equation</vt:lpstr>
      <vt:lpstr>Ecuación</vt:lpstr>
      <vt:lpstr>MathType 6.0 Equation</vt:lpstr>
      <vt:lpstr>ANALISIS DE SUPERVIVENCIA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TABLAS DE CONTINGENCIA</dc:title>
  <dc:creator>imendez</dc:creator>
  <cp:lastModifiedBy>Ignacio Méndez</cp:lastModifiedBy>
  <cp:revision>140</cp:revision>
  <dcterms:created xsi:type="dcterms:W3CDTF">2009-04-07T14:17:28Z</dcterms:created>
  <dcterms:modified xsi:type="dcterms:W3CDTF">2018-10-26T15:22:54Z</dcterms:modified>
</cp:coreProperties>
</file>