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3" r:id="rId1"/>
  </p:sldMasterIdLst>
  <p:notesMasterIdLst>
    <p:notesMasterId r:id="rId10"/>
  </p:notesMasterIdLst>
  <p:sldIdLst>
    <p:sldId id="257" r:id="rId2"/>
    <p:sldId id="258" r:id="rId3"/>
    <p:sldId id="260" r:id="rId4"/>
    <p:sldId id="264" r:id="rId5"/>
    <p:sldId id="265" r:id="rId6"/>
    <p:sldId id="263" r:id="rId7"/>
    <p:sldId id="266" r:id="rId8"/>
    <p:sldId id="261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 MT" panose="020B0502020104020203" pitchFamily="34" charset="77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SemiBold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sYcODDan9HmJtaWqDDE5keU7a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9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29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215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19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623887" y="784707"/>
            <a:ext cx="7891463" cy="180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ts val="3300"/>
              <a:buFont typeface="Montserrat SemiBold"/>
              <a:buNone/>
              <a:defRPr sz="3300" b="1" i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623888" y="2956561"/>
            <a:ext cx="7886700" cy="220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b="0" i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1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393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1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1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3815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1347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31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472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rcid.org/0000-0002-0298-366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researchgate.net/profile/Sergio-N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sergio-nava-a5a97517/" TargetMode="External"/><Relationship Id="rId5" Type="http://schemas.openxmlformats.org/officeDocument/2006/relationships/hyperlink" Target="mailto:s3rgio.nava@gmail.com" TargetMode="External"/><Relationship Id="rId4" Type="http://schemas.openxmlformats.org/officeDocument/2006/relationships/hyperlink" Target="mailto:nava@cimat.mx" TargetMode="External"/><Relationship Id="rId9" Type="http://schemas.openxmlformats.org/officeDocument/2006/relationships/hyperlink" Target="https://scholar.google.es/citations?user=Fc9sxKgAAAAJ&amp;hl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19"/>
          <p:cNvSpPr txBox="1"/>
          <p:nvPr/>
        </p:nvSpPr>
        <p:spPr>
          <a:xfrm>
            <a:off x="592667" y="1302275"/>
            <a:ext cx="82395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 dirty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72450" y="1874901"/>
            <a:ext cx="5395533" cy="41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Licenciatura de Matemáticas Aplicadas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Autónoma de Tlaxcala </a:t>
            </a:r>
            <a:endParaRPr lang="es-MX"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Maestría en Estadística                         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de Guanajuato - CIMAT. </a:t>
            </a: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Doctorado en Ciencias en Ciencia de Datos </a:t>
            </a:r>
            <a:r>
              <a:rPr lang="es-MX" sz="1600" dirty="0">
                <a:solidFill>
                  <a:srgbClr val="833C0B"/>
                </a:solidFill>
                <a:latin typeface="Montserrat"/>
                <a:sym typeface="Montserrat"/>
              </a:rPr>
              <a:t>INFOTEC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endParaRPr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s-MX" sz="1600" b="0" i="0" u="none" strike="noStrike" cap="none" dirty="0">
                <a:solidFill>
                  <a:srgbClr val="62721F"/>
                </a:solidFill>
                <a:latin typeface="Montserrat"/>
                <a:ea typeface="Montserrat"/>
                <a:cs typeface="Montserrat"/>
                <a:sym typeface="Montserrat"/>
              </a:rPr>
              <a:t>CIMAT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desde enero de 1996. Desde marzo de 1998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Unidad Aguascalientes. </a:t>
            </a:r>
          </a:p>
        </p:txBody>
      </p:sp>
      <p:sp>
        <p:nvSpPr>
          <p:cNvPr id="168" name="Google Shape;168;p19"/>
          <p:cNvSpPr txBox="1"/>
          <p:nvPr/>
        </p:nvSpPr>
        <p:spPr>
          <a:xfrm>
            <a:off x="95250" y="4265084"/>
            <a:ext cx="138600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l="27587" r="27587"/>
          <a:stretch/>
        </p:blipFill>
        <p:spPr>
          <a:xfrm>
            <a:off x="5767917" y="1872119"/>
            <a:ext cx="2839201" cy="42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1061" y="1874906"/>
            <a:ext cx="8461069" cy="339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Formación de Recursos Humanos 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Especialidad en Métodos Estadísticos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Maestría en Modelación y Optimización de Procesos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Ingeniería de Software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Análisis Estadístico y Computación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Maestro en Ciencias en Estadística Oficial</a:t>
            </a:r>
            <a:endParaRPr lang="es-ES"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Ciencias Exactas, Sistemas y de la Información (UAA)</a:t>
            </a:r>
            <a:endParaRPr lang="es-ES"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Vinculación </a:t>
            </a:r>
          </a:p>
          <a:p>
            <a:pPr marL="685800" marR="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	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(FIRA, CONSAR, PEMEX, SSEG, </a:t>
            </a:r>
            <a:r>
              <a:rPr lang="es-MX" sz="1400" dirty="0" err="1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Six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 Sigma, IMT, IMCO ,  </a:t>
            </a:r>
            <a:r>
              <a:rPr lang="es-MX" sz="1400" dirty="0" err="1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SecTurJal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, COMEPO)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Investigación </a:t>
            </a:r>
          </a:p>
          <a:p>
            <a:pPr marL="228600">
              <a:spcBef>
                <a:spcPts val="1000"/>
              </a:spcBef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           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(4 JCR)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 dirty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4" y="2455333"/>
            <a:ext cx="8053800" cy="29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MX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Áreas de Interés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Estadística Aplicada a otras disciplinas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, Muestreo, Métodos Multivariados, Estadística para la Calidad, </a:t>
            </a: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Six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Sigma,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Lean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Manufacturing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,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Estadística Espacial, Econometría, etc. </a:t>
            </a: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Ciencia de Datos, Inteligencia Artificial, Cómputo Estadístico.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sym typeface="Montserrat"/>
              </a:rPr>
              <a:t>DCCD: </a:t>
            </a:r>
            <a:r>
              <a:rPr lang="es-MX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Análisis del rendimiento de los sistemas en competencias  de procesamiento del lenguaje natural</a:t>
            </a:r>
            <a:endParaRPr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None/>
            </a:pPr>
            <a:endParaRPr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4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5F881-B398-4C44-994A-C79F441E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cap="none" dirty="0">
                <a:solidFill>
                  <a:srgbClr val="BC945A"/>
                </a:solidFill>
                <a:latin typeface="Montserrat SemiBold"/>
              </a:rPr>
              <a:t>¿Por qué imputar datos en imágenes?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11886-614B-4D13-9C97-51DA6D6B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853755"/>
            <a:ext cx="7460974" cy="3612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En muchas aplicaciones, las imágenes pueden presentar </a:t>
            </a:r>
            <a:r>
              <a:rPr lang="es-MX" sz="1800" dirty="0">
                <a:solidFill>
                  <a:srgbClr val="833C0B"/>
                </a:solidFill>
                <a:latin typeface="Montserrat" panose="00000500000000000000" pitchFamily="2" charset="0"/>
              </a:rPr>
              <a:t>datos faltantes</a:t>
            </a: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 o corruptos, por ejemplo:</a:t>
            </a:r>
          </a:p>
          <a:p>
            <a:pPr lvl="1">
              <a:lnSpc>
                <a:spcPct val="100000"/>
              </a:lnSpc>
            </a:pP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Sensores defectuosos en imágenes satelitales </a:t>
            </a:r>
          </a:p>
          <a:p>
            <a:pPr lvl="1">
              <a:lnSpc>
                <a:spcPct val="100000"/>
              </a:lnSpc>
            </a:pP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Pérdida de información en transmisión de datos  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La imputación de imágenes permite:</a:t>
            </a:r>
          </a:p>
          <a:p>
            <a:pPr lvl="1">
              <a:lnSpc>
                <a:spcPct val="100000"/>
              </a:lnSpc>
            </a:pP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Recuperar información útil </a:t>
            </a:r>
          </a:p>
          <a:p>
            <a:pPr lvl="1">
              <a:lnSpc>
                <a:spcPct val="100000"/>
              </a:lnSpc>
            </a:pP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Mejorar el desempeño de modelos de visión por computadora</a:t>
            </a:r>
          </a:p>
          <a:p>
            <a:pPr lvl="1">
              <a:lnSpc>
                <a:spcPct val="100000"/>
              </a:lnSpc>
            </a:pPr>
            <a:r>
              <a:rPr lang="es-MX" sz="1800" dirty="0">
                <a:solidFill>
                  <a:srgbClr val="888888"/>
                </a:solidFill>
                <a:latin typeface="Montserrat" panose="00000500000000000000" pitchFamily="2" charset="0"/>
              </a:rPr>
              <a:t>Facilitar análisis posteriores (clasificación, segmentación, etc.)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796CF-0530-4DCE-82F9-E16A17B8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73" y="4830868"/>
            <a:ext cx="4124338" cy="20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E11A0-FDCE-4450-974B-83921F27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cap="none" dirty="0">
                <a:solidFill>
                  <a:srgbClr val="BC945A"/>
                </a:solidFill>
                <a:latin typeface="Montserrat SemiBold"/>
              </a:rPr>
              <a:t>¿Qué se ha hecho y qué falta por explorar?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AB4F7E-CF1F-4EAF-A40A-577D31222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490" y="1853755"/>
            <a:ext cx="7073785" cy="4278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Enfoques tradicionales: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Interpolación espacial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K-Nearest Neighbors (KNN)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Modelos estadísticos clásicos </a:t>
            </a:r>
          </a:p>
          <a:p>
            <a:pPr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Enfoques modernos: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Redes neuronales convolucionales (CNNs)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Autoencoders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Modelos generativos (GANs, Diffusion Models) </a:t>
            </a:r>
          </a:p>
          <a:p>
            <a:pPr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Retos actuales: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Imputación precisa en áreas extensas o altamente corruptas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Preservar características estructurales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Balance entre precisión y costo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6899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031D7C-BAA7-48CC-809E-A9C2C6A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cap="none" dirty="0">
                <a:solidFill>
                  <a:srgbClr val="BC945A"/>
                </a:solidFill>
                <a:latin typeface="Montserrat SemiBold"/>
              </a:rPr>
              <a:t>Frey Faces (1965, 20 x </a:t>
            </a:r>
            <a:r>
              <a:rPr lang="fr-FR" b="1" cap="none">
                <a:solidFill>
                  <a:srgbClr val="BC945A"/>
                </a:solidFill>
                <a:latin typeface="Montserrat SemiBold"/>
              </a:rPr>
              <a:t>28)</a:t>
            </a:r>
            <a:endParaRPr lang="es-MX" b="1" cap="none" dirty="0">
              <a:solidFill>
                <a:srgbClr val="BC945A"/>
              </a:solidFill>
              <a:latin typeface="Montserrat SemiBold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2812CF3-8AF5-4937-84C5-8FC30DE7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180" y="2076313"/>
            <a:ext cx="2732054" cy="28208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0618399-17DE-4397-AEAF-7394DF21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75658" y="2076313"/>
            <a:ext cx="2732054" cy="282082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C8C1577-A433-4258-91D7-002C2E333A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17644" y="2076313"/>
            <a:ext cx="2732054" cy="28208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5CFAB3-4E81-4F1F-B569-80C982AC4CB1}"/>
              </a:ext>
            </a:extLst>
          </p:cNvPr>
          <p:cNvSpPr txBox="1"/>
          <p:nvPr/>
        </p:nvSpPr>
        <p:spPr>
          <a:xfrm>
            <a:off x="186207" y="5062330"/>
            <a:ext cx="8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	0 Iteraciones				100 Iteraciones			10,000 iteraciones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2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D96BD-76B6-4EE1-A52B-A7E7AB5C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b="1" cap="none" dirty="0">
                <a:solidFill>
                  <a:srgbClr val="BC945A"/>
                </a:solidFill>
                <a:latin typeface="Montserrat SemiBold"/>
              </a:rPr>
              <a:t>Propuesta de Tesis: Imputación de Datos Faltantes en Imágenes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B73D21-F033-4647-9956-8A9A78350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2365" y="1814869"/>
            <a:ext cx="8136835" cy="3852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s-MX" altLang="es-MX" sz="17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Objetivo general: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33C0B"/>
                </a:solidFill>
                <a:latin typeface="Montserrat" panose="00000500000000000000" pitchFamily="2" charset="0"/>
              </a:rPr>
              <a:t>Explorar, comparar y mejorar </a:t>
            </a: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métodos de imputación en imágenes con datos faltantes. </a:t>
            </a:r>
          </a:p>
          <a:p>
            <a:pPr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Posibles líneas de trabajo: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Evaluación sistemática de algoritmos (clásicos vs. modernos)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Aplicación en contextos reales (e.g., imágenes médicas, satelitales)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Desarrollo de nuevos modelos o combinaciones de técnicas </a:t>
            </a:r>
          </a:p>
          <a:p>
            <a:pPr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Herramientas sugeridas: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Python (NumPy, Scikit-learn, TensorFlow/PyTorch, OpenCV) </a:t>
            </a:r>
          </a:p>
          <a:p>
            <a:pPr lvl="1">
              <a:lnSpc>
                <a:spcPct val="100000"/>
              </a:lnSpc>
            </a:pPr>
            <a:r>
              <a:rPr lang="es-MX" altLang="es-MX" sz="1700" dirty="0">
                <a:solidFill>
                  <a:srgbClr val="888888"/>
                </a:solidFill>
                <a:latin typeface="Montserrat" panose="00000500000000000000" pitchFamily="2" charset="0"/>
              </a:rPr>
              <a:t>Bases de datos públicas con imágenes corruptas o con máscaras simuladas</a:t>
            </a:r>
          </a:p>
          <a:p>
            <a:pPr>
              <a:lnSpc>
                <a:spcPct val="100000"/>
              </a:lnSpc>
            </a:pPr>
            <a:endParaRPr lang="es-MX" altLang="es-MX" sz="1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9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3" y="2054963"/>
            <a:ext cx="8281797" cy="337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ES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Información de Contacto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Correo: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4"/>
              </a:rPr>
              <a:t>nava@cimat.mx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	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5"/>
              </a:rPr>
              <a:t>s3rgio.nava@gmail.com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Linkedin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6"/>
              </a:rPr>
              <a:t>https://www.linkedin.com/in/sergio-nava-a5a97517/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2286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Redes Científicas: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Research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Gate: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7"/>
              </a:rPr>
              <a:t>https://www.researchgate.net/profile/Sergio-Nava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ORCID: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8"/>
              </a:rPr>
              <a:t>https://orcid.org/0000-0002-0298-3667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Google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Scholar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9"/>
              </a:rPr>
              <a:t>https://scholar.google.es/citations?user=Fc9sxKgAAAAJ&amp;hl=es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s-MX"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18682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ería">
  <a:themeElements>
    <a:clrScheme name="Personalizado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3D372F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1393</TotalTime>
  <Words>404</Words>
  <Application>Microsoft Macintosh PowerPoint</Application>
  <PresentationFormat>On-screen Show (4:3)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 SemiBold</vt:lpstr>
      <vt:lpstr>Gill Sans MT</vt:lpstr>
      <vt:lpstr>Montserrat</vt:lpstr>
      <vt:lpstr>Calibri</vt:lpstr>
      <vt:lpstr>Arial</vt:lpstr>
      <vt:lpstr>Galería</vt:lpstr>
      <vt:lpstr>PowerPoint Presentation</vt:lpstr>
      <vt:lpstr>PowerPoint Presentation</vt:lpstr>
      <vt:lpstr>PowerPoint Presentation</vt:lpstr>
      <vt:lpstr>¿Por qué imputar datos en imágenes?</vt:lpstr>
      <vt:lpstr>¿Qué se ha hecho y qué falta por explorar?</vt:lpstr>
      <vt:lpstr>Frey Faces (1965, 20 x 28)</vt:lpstr>
      <vt:lpstr>Propuesta de Tesis: Imputación de Datos Faltantes en Imágenes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Investigación en Matemáticas A.C. </dc:title>
  <dc:creator>Microsoft Office User</dc:creator>
  <cp:lastModifiedBy>Sergio Nava</cp:lastModifiedBy>
  <cp:revision>32</cp:revision>
  <cp:lastPrinted>2025-03-21T16:49:22Z</cp:lastPrinted>
  <dcterms:created xsi:type="dcterms:W3CDTF">2018-12-04T03:27:02Z</dcterms:created>
  <dcterms:modified xsi:type="dcterms:W3CDTF">2025-03-21T16:53:48Z</dcterms:modified>
</cp:coreProperties>
</file>