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0" r:id="rId4"/>
    <p:sldMasterId id="2147484159" r:id="rId5"/>
  </p:sldMasterIdLst>
  <p:notesMasterIdLst>
    <p:notesMasterId r:id="rId12"/>
  </p:notesMasterIdLst>
  <p:handoutMasterIdLst>
    <p:handoutMasterId r:id="rId13"/>
  </p:handoutMasterIdLst>
  <p:sldIdLst>
    <p:sldId id="2147482763" r:id="rId6"/>
    <p:sldId id="2147482912" r:id="rId7"/>
    <p:sldId id="2147482910" r:id="rId8"/>
    <p:sldId id="2147482896" r:id="rId9"/>
    <p:sldId id="2147482911" r:id="rId10"/>
    <p:sldId id="2147482907" r:id="rId11"/>
  </p:sldIdLst>
  <p:sldSz cx="12192000" cy="6858000"/>
  <p:notesSz cx="6858000" cy="9144000"/>
  <p:defaultTextStyle>
    <a:defPPr>
      <a:defRPr lang="en-US"/>
    </a:defPPr>
    <a:lvl1pPr marL="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7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E2A"/>
    <a:srgbClr val="000000"/>
    <a:srgbClr val="4FD4F4"/>
    <a:srgbClr val="323F50"/>
    <a:srgbClr val="FFFFFF"/>
    <a:srgbClr val="141F2A"/>
    <a:srgbClr val="F4F4F4"/>
    <a:srgbClr val="F6F3F2"/>
    <a:srgbClr val="E7E4E4"/>
    <a:srgbClr val="1D2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76"/>
    <p:restoredTop sz="81017"/>
  </p:normalViewPr>
  <p:slideViewPr>
    <p:cSldViewPr snapToGrid="0">
      <p:cViewPr varScale="1">
        <p:scale>
          <a:sx n="111" d="100"/>
          <a:sy n="111" d="100"/>
        </p:scale>
        <p:origin x="18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91C7F-E92A-684C-B0B2-0907278EFF76}" type="datetime1">
              <a:rPr lang="en-US" smtClean="0"/>
              <a:pPr/>
              <a:t>3/21/25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9E5AE-C9BB-A841-9D8E-65F938D7A9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88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28587-23D6-5541-A50D-7BF30358873F}" type="datetime1">
              <a:rPr lang="en-US" smtClean="0"/>
              <a:pPr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1393A-581A-2543-B8FB-EC978B8E6B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0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z="2800" b="0" i="0" baseline="0" dirty="0">
              <a:solidFill>
                <a:schemeClr val="bg1">
                  <a:lumMod val="95000"/>
                </a:schemeClr>
              </a:solidFill>
              <a:latin typeface="Museo Sans 100"/>
              <a:ea typeface="+mj-ea"/>
              <a:sym typeface="Roboto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1393A-581A-2543-B8FB-EC978B8E6B7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5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99FBB-5F99-17A4-FE63-D9BEAF7FF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B0BEEFB-3EF9-3515-2241-C3239E075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931A622-5F3C-C940-E5F3-C7DBDB760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DFAC2E-A986-70B6-A0A0-93660137E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1393A-581A-2543-B8FB-EC978B8E6B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59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C7B14-C934-FA65-8319-4F4E9AC22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8F2801-E2F1-E4DF-5FC6-505D44D75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E715E04-104C-50C9-B552-DF70A168E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71D2C3-B359-A352-643C-C36D5F06F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1393A-581A-2543-B8FB-EC978B8E6B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481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C3A0-228D-3610-7A1D-208167A75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BD708DF-A3B4-3696-C0AE-252B73A075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1A90E0-7DE5-467F-3BEC-99587E301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21274A-463E-BB59-5531-9FFCCFBBA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1393A-581A-2543-B8FB-EC978B8E6B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6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4F95-0275-B20B-C6AE-69AC3F8D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922C510-FAFD-9CF4-D04C-99C532D5C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51B92FF-7913-59D4-6809-754FF9305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E8FCDC-34DC-36E4-5B25-A097A3095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C1393A-581A-2543-B8FB-EC978B8E6B7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58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AE236-6C60-B854-F6D4-4FFA7B1B0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17346C0-8DBD-20FC-A2B0-C3264D27C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031B258-1616-7830-29A4-BFAC61D63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F5DEFF-70E8-6DF7-FD39-51360B256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C1393A-581A-2543-B8FB-EC978B8E6B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/>
          <p:nvPr userDrawn="1"/>
        </p:nvSpPr>
        <p:spPr>
          <a:xfrm>
            <a:off x="3196874" y="3180061"/>
            <a:ext cx="5716454" cy="435471"/>
          </a:xfrm>
          <a:prstGeom prst="hexagon">
            <a:avLst>
              <a:gd name="adj" fmla="val 30685"/>
              <a:gd name="vf" fmla="val 115470"/>
            </a:avLst>
          </a:prstGeom>
          <a:noFill/>
          <a:ln w="25400" cap="flat">
            <a:noFill/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2921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Segoe UI Regular" panose="020B0502040204020203" pitchFamily="34" charset="0"/>
              <a:ea typeface="+mn-ea"/>
              <a:cs typeface="Segoe UI Regular" panose="020B0502040204020203" pitchFamily="34" charset="0"/>
              <a:sym typeface="Gill Sans"/>
            </a:endParaRPr>
          </a:p>
        </p:txBody>
      </p:sp>
      <p:sp>
        <p:nvSpPr>
          <p:cNvPr id="6" name="Marcador de posición de imagen 1">
            <a:extLst>
              <a:ext uri="{FF2B5EF4-FFF2-40B4-BE49-F238E27FC236}">
                <a16:creationId xmlns:a16="http://schemas.microsoft.com/office/drawing/2014/main" id="{31A70E7F-7976-439C-9A10-9535684BE1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10131" y="1010548"/>
            <a:ext cx="5599458" cy="4854427"/>
          </a:xfrm>
          <a:prstGeom prst="hexagon">
            <a:avLst>
              <a:gd name="adj" fmla="val 28818"/>
              <a:gd name="vf" fmla="val 115470"/>
            </a:avLst>
          </a:prstGeom>
        </p:spPr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EBB53830-3965-421B-B019-044D45B534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7041" y="2262586"/>
            <a:ext cx="2738467" cy="2332831"/>
          </a:xfrm>
          <a:prstGeom prst="rect">
            <a:avLst/>
          </a:prstGeom>
        </p:spPr>
        <p:txBody>
          <a:bodyPr vert="horz" anchor="ctr"/>
          <a:lstStyle>
            <a:lvl1pPr algn="l">
              <a:defRPr sz="2750" b="0" i="0" baseline="0">
                <a:solidFill>
                  <a:schemeClr val="bg1"/>
                </a:solidFill>
                <a:latin typeface="Museo Sans 100"/>
                <a:cs typeface="Museo Sans 100"/>
              </a:defRPr>
            </a:lvl1pPr>
          </a:lstStyle>
          <a:p>
            <a:pPr lvl="0"/>
            <a:r>
              <a:rPr lang="es-ES_tradnl" err="1"/>
              <a:t>Title</a:t>
            </a:r>
            <a:r>
              <a:rPr lang="es-ES_tradnl"/>
              <a:t> of </a:t>
            </a:r>
            <a:r>
              <a:rPr lang="es-ES_tradnl" err="1"/>
              <a:t>Presentation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0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ack">
    <p:bg>
      <p:bgPr>
        <a:solidFill>
          <a:srgbClr val="121F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 Questions to start understanding Artificial Intelligence">
            <a:extLst>
              <a:ext uri="{FF2B5EF4-FFF2-40B4-BE49-F238E27FC236}">
                <a16:creationId xmlns:a16="http://schemas.microsoft.com/office/drawing/2014/main" id="{46907983-E4CF-91F7-8AA3-EA5A17C768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5EE6904-196B-4919-23E7-EE74BF55C5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8960427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chemeClr val="bg1"/>
                </a:solidFill>
                <a:latin typeface="Museo Sans 100" panose="02000000000000000000" pitchFamily="50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err="1"/>
              <a:t>Put</a:t>
            </a:r>
            <a:r>
              <a:rPr lang="es-ES_tradnl"/>
              <a:t> </a:t>
            </a:r>
            <a:r>
              <a:rPr lang="es-ES_tradnl" err="1"/>
              <a:t>here</a:t>
            </a:r>
            <a:r>
              <a:rPr lang="es-ES_tradnl"/>
              <a:t> a </a:t>
            </a:r>
            <a:r>
              <a:rPr lang="es-ES_tradnl" err="1"/>
              <a:t>Subtitle</a:t>
            </a:r>
            <a:r>
              <a:rPr lang="es-ES_tradnl"/>
              <a:t>: </a:t>
            </a:r>
            <a:r>
              <a:rPr lang="es-ES_tradnl" err="1"/>
              <a:t>brief</a:t>
            </a:r>
            <a:r>
              <a:rPr lang="es-ES_tradnl"/>
              <a:t> </a:t>
            </a:r>
            <a:r>
              <a:rPr lang="es-ES_tradnl" err="1"/>
              <a:t>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0630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104">
          <p15:clr>
            <a:srgbClr val="FBAE40"/>
          </p15:clr>
        </p15:guide>
        <p15:guide id="2" pos="7056">
          <p15:clr>
            <a:srgbClr val="FBAE40"/>
          </p15:clr>
        </p15:guide>
        <p15:guide id="3" pos="48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ack">
    <p:bg>
      <p:bgPr>
        <a:solidFill>
          <a:srgbClr val="121F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 Questions to start understanding Artificial Intelligence">
            <a:extLst>
              <a:ext uri="{FF2B5EF4-FFF2-40B4-BE49-F238E27FC236}">
                <a16:creationId xmlns:a16="http://schemas.microsoft.com/office/drawing/2014/main" id="{46907983-E4CF-91F7-8AA3-EA5A17C768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5EE6904-196B-4919-23E7-EE74BF55C5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8960427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chemeClr val="bg1"/>
                </a:solidFill>
                <a:latin typeface="Museo Sans 100" panose="02000000000000000000" pitchFamily="50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err="1"/>
              <a:t>Put</a:t>
            </a:r>
            <a:r>
              <a:rPr lang="es-ES_tradnl"/>
              <a:t> </a:t>
            </a:r>
            <a:r>
              <a:rPr lang="es-ES_tradnl" err="1"/>
              <a:t>here</a:t>
            </a:r>
            <a:r>
              <a:rPr lang="es-ES_tradnl"/>
              <a:t> a </a:t>
            </a:r>
            <a:r>
              <a:rPr lang="es-ES_tradnl" err="1"/>
              <a:t>Subtitle</a:t>
            </a:r>
            <a:r>
              <a:rPr lang="es-ES_tradnl"/>
              <a:t>: </a:t>
            </a:r>
            <a:r>
              <a:rPr lang="es-ES_tradnl" err="1"/>
              <a:t>brief</a:t>
            </a:r>
            <a:r>
              <a:rPr lang="es-ES_tradnl"/>
              <a:t> </a:t>
            </a:r>
            <a:r>
              <a:rPr lang="es-ES_tradnl" err="1"/>
              <a:t>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42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104">
          <p15:clr>
            <a:srgbClr val="FBAE40"/>
          </p15:clr>
        </p15:guide>
        <p15:guide id="2" pos="7056">
          <p15:clr>
            <a:srgbClr val="FBAE40"/>
          </p15:clr>
        </p15:guide>
        <p15:guide id="3" pos="48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ck">
    <p:bg>
      <p:bgPr>
        <a:solidFill>
          <a:srgbClr val="121F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picture containing dark, hydrozoan, ocean floor&#10;&#10;Description automatically generated">
            <a:extLst>
              <a:ext uri="{FF2B5EF4-FFF2-40B4-BE49-F238E27FC236}">
                <a16:creationId xmlns:a16="http://schemas.microsoft.com/office/drawing/2014/main" id="{6574BBFC-BC23-7B78-C9C8-B2C753FD50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724" y="0"/>
            <a:ext cx="12190551" cy="68580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D361B23F-EFC8-A6F9-5B7C-56736D8BEF40}"/>
              </a:ext>
            </a:extLst>
          </p:cNvPr>
          <p:cNvSpPr/>
          <p:nvPr userDrawn="1"/>
        </p:nvSpPr>
        <p:spPr>
          <a:xfrm>
            <a:off x="1097854" y="2912320"/>
            <a:ext cx="2238113" cy="845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seo Sans 100" panose="02000000000000000000" pitchFamily="2" charset="77"/>
                <a:ea typeface="Calibri" panose="020F0502020204030204" pitchFamily="34" charset="0"/>
                <a:cs typeface="Times New Roman" panose="02020603050405020304" pitchFamily="18" charset="0"/>
              </a:rPr>
              <a:t>ÍNDICE</a:t>
            </a:r>
            <a:endParaRPr kumimoji="0" lang="en-MX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useo Sans 100" panose="02000000000000000000" pitchFamily="2" charset="77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11F280A1-62A7-9361-F929-987E15F9C7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5999" y="1434340"/>
            <a:ext cx="3626186" cy="656623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lnSpc>
                <a:spcPct val="100000"/>
              </a:lnSpc>
              <a:spcAft>
                <a:spcPts val="4000"/>
              </a:spcAft>
              <a:buClr>
                <a:srgbClr val="4ED4F5"/>
              </a:buClr>
              <a:buFont typeface="+mj-lt"/>
              <a:buAutoNum type="arabicPeriod"/>
              <a:defRPr sz="2000" b="0" i="0" spc="0" baseline="0">
                <a:solidFill>
                  <a:schemeClr val="bg1"/>
                </a:solidFill>
                <a:latin typeface="Museo Sans 100"/>
                <a:cs typeface="Museo Sans 10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err="1"/>
              <a:t>Separador</a:t>
            </a:r>
            <a:r>
              <a:rPr lang="en-US"/>
              <a:t> X</a:t>
            </a:r>
          </a:p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5EE6904-196B-4919-23E7-EE74BF55C5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8960427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chemeClr val="bg1"/>
                </a:solidFill>
                <a:latin typeface="Museo Sans 100" panose="02000000000000000000" pitchFamily="50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err="1"/>
              <a:t>Put</a:t>
            </a:r>
            <a:r>
              <a:rPr lang="es-ES_tradnl"/>
              <a:t> </a:t>
            </a:r>
            <a:r>
              <a:rPr lang="es-ES_tradnl" err="1"/>
              <a:t>here</a:t>
            </a:r>
            <a:r>
              <a:rPr lang="es-ES_tradnl"/>
              <a:t> a </a:t>
            </a:r>
            <a:r>
              <a:rPr lang="es-ES_tradnl" err="1"/>
              <a:t>Subtitle</a:t>
            </a:r>
            <a:r>
              <a:rPr lang="es-ES_tradnl"/>
              <a:t>: </a:t>
            </a:r>
            <a:r>
              <a:rPr lang="es-ES_tradnl" err="1"/>
              <a:t>brief</a:t>
            </a:r>
            <a:r>
              <a:rPr lang="es-ES_tradnl"/>
              <a:t> </a:t>
            </a:r>
            <a:r>
              <a:rPr lang="es-ES_tradnl" err="1"/>
              <a:t>summary</a:t>
            </a:r>
            <a:endParaRPr lang="en-US"/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1864274D-53CE-625E-F3A8-521E6DD623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2611786"/>
            <a:ext cx="3626186" cy="656623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lnSpc>
                <a:spcPct val="100000"/>
              </a:lnSpc>
              <a:spcAft>
                <a:spcPts val="4000"/>
              </a:spcAft>
              <a:buClr>
                <a:srgbClr val="4ED4F5"/>
              </a:buClr>
              <a:buFont typeface="+mj-lt"/>
              <a:buAutoNum type="arabicPeriod" startAt="2"/>
              <a:defRPr sz="2000" b="0" i="0" spc="0" baseline="0">
                <a:solidFill>
                  <a:schemeClr val="bg1"/>
                </a:solidFill>
                <a:latin typeface="Museo Sans 100"/>
                <a:cs typeface="Museo Sans 10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err="1"/>
              <a:t>Separador</a:t>
            </a:r>
            <a:r>
              <a:rPr lang="en-US"/>
              <a:t> X</a:t>
            </a:r>
          </a:p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8363FBD9-CE91-1B07-E366-43C58A5688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5999" y="3876915"/>
            <a:ext cx="3626186" cy="656623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lnSpc>
                <a:spcPct val="100000"/>
              </a:lnSpc>
              <a:spcAft>
                <a:spcPts val="4000"/>
              </a:spcAft>
              <a:buClr>
                <a:srgbClr val="4ED4F5"/>
              </a:buClr>
              <a:buFont typeface="+mj-lt"/>
              <a:buAutoNum type="arabicPeriod" startAt="3"/>
              <a:defRPr sz="2000" b="0" i="0" spc="0" baseline="0">
                <a:solidFill>
                  <a:schemeClr val="bg1"/>
                </a:solidFill>
                <a:latin typeface="Museo Sans 100"/>
                <a:cs typeface="Museo Sans 10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err="1"/>
              <a:t>Separador</a:t>
            </a:r>
            <a:r>
              <a:rPr lang="en-US"/>
              <a:t> X</a:t>
            </a:r>
          </a:p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/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B2BCC537-B526-68B5-1790-DDCC37914D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5999" y="5041836"/>
            <a:ext cx="3626186" cy="656623"/>
          </a:xfrm>
          <a:prstGeom prst="rect">
            <a:avLst/>
          </a:prstGeom>
        </p:spPr>
        <p:txBody>
          <a:bodyPr vert="horz" anchor="ctr" anchorCtr="0"/>
          <a:lstStyle>
            <a:lvl1pPr marL="0" indent="0" algn="l">
              <a:lnSpc>
                <a:spcPct val="100000"/>
              </a:lnSpc>
              <a:spcAft>
                <a:spcPts val="4000"/>
              </a:spcAft>
              <a:buClr>
                <a:srgbClr val="4ED4F5"/>
              </a:buClr>
              <a:buFont typeface="+mj-lt"/>
              <a:buAutoNum type="arabicPeriod" startAt="4"/>
              <a:defRPr sz="2000" b="0" i="0" spc="0" baseline="0">
                <a:solidFill>
                  <a:schemeClr val="bg1"/>
                </a:solidFill>
                <a:latin typeface="Museo Sans 100"/>
                <a:cs typeface="Museo Sans 100"/>
              </a:defRPr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err="1"/>
              <a:t>Separador</a:t>
            </a:r>
            <a:r>
              <a:rPr lang="en-US"/>
              <a:t> X</a:t>
            </a:r>
          </a:p>
          <a:p>
            <a:pPr marL="457200" marR="0" lvl="0" indent="-457200" algn="l" defTabSz="914400" rtl="0" eaLnBrk="1" fontAlgn="auto" latinLnBrk="0" hangingPunct="1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329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104">
          <p15:clr>
            <a:srgbClr val="FBAE40"/>
          </p15:clr>
        </p15:guide>
        <p15:guide id="2" pos="7056">
          <p15:clr>
            <a:srgbClr val="FBAE40"/>
          </p15:clr>
        </p15:guide>
        <p15:guide id="3" pos="480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sign_Image_Central_D">
    <p:bg>
      <p:bgPr>
        <a:solidFill>
          <a:srgbClr val="121F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C6B235DF-7B9E-03E4-A72A-3E7B4AC466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8960427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chemeClr val="bg1"/>
                </a:solidFill>
                <a:latin typeface="Museo Sans 100" panose="02000000000000000000" pitchFamily="50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err="1"/>
              <a:t>Put</a:t>
            </a:r>
            <a:r>
              <a:rPr lang="es-ES_tradnl"/>
              <a:t> </a:t>
            </a:r>
            <a:r>
              <a:rPr lang="es-ES_tradnl" err="1"/>
              <a:t>here</a:t>
            </a:r>
            <a:r>
              <a:rPr lang="es-ES_tradnl"/>
              <a:t> a </a:t>
            </a:r>
            <a:r>
              <a:rPr lang="es-ES_tradnl" err="1"/>
              <a:t>Subtitle</a:t>
            </a:r>
            <a:r>
              <a:rPr lang="es-ES_tradnl"/>
              <a:t>: </a:t>
            </a:r>
            <a:r>
              <a:rPr lang="es-ES_tradnl" err="1"/>
              <a:t>brief</a:t>
            </a:r>
            <a:r>
              <a:rPr lang="es-ES_tradnl"/>
              <a:t> </a:t>
            </a:r>
            <a:r>
              <a:rPr lang="es-ES_tradnl" err="1"/>
              <a:t>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611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1" userDrawn="1">
          <p15:clr>
            <a:srgbClr val="FBAE40"/>
          </p15:clr>
        </p15:guide>
        <p15:guide id="3" pos="719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sign_Image_Central_D">
    <p:bg>
      <p:bgPr>
        <a:solidFill>
          <a:srgbClr val="121F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>
            <a:extLst>
              <a:ext uri="{FF2B5EF4-FFF2-40B4-BE49-F238E27FC236}">
                <a16:creationId xmlns:a16="http://schemas.microsoft.com/office/drawing/2014/main" id="{CD63C8C8-38A5-4217-4A63-2A53407BEE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C6B235DF-7B9E-03E4-A72A-3E7B4AC466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0308" y="197786"/>
            <a:ext cx="8960427" cy="426030"/>
          </a:xfrm>
          <a:prstGeom prst="rect">
            <a:avLst/>
          </a:prstGeom>
        </p:spPr>
        <p:txBody>
          <a:bodyPr vert="horz"/>
          <a:lstStyle>
            <a:lvl1pPr algn="l">
              <a:defRPr sz="2000" b="0" i="0">
                <a:solidFill>
                  <a:schemeClr val="bg1"/>
                </a:solidFill>
                <a:latin typeface="Museo Sans 100" panose="02000000000000000000" pitchFamily="50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s-ES_tradnl" err="1"/>
              <a:t>Put</a:t>
            </a:r>
            <a:r>
              <a:rPr lang="es-ES_tradnl"/>
              <a:t> </a:t>
            </a:r>
            <a:r>
              <a:rPr lang="es-ES_tradnl" err="1"/>
              <a:t>here</a:t>
            </a:r>
            <a:r>
              <a:rPr lang="es-ES_tradnl"/>
              <a:t> a </a:t>
            </a:r>
            <a:r>
              <a:rPr lang="es-ES_tradnl" err="1"/>
              <a:t>Subtitle</a:t>
            </a:r>
            <a:r>
              <a:rPr lang="es-ES_tradnl"/>
              <a:t>: </a:t>
            </a:r>
            <a:r>
              <a:rPr lang="es-ES_tradnl" err="1"/>
              <a:t>brief</a:t>
            </a:r>
            <a:r>
              <a:rPr lang="es-ES_tradnl"/>
              <a:t> </a:t>
            </a:r>
            <a:r>
              <a:rPr lang="es-ES_tradnl" err="1"/>
              <a:t>summary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27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51" userDrawn="1">
          <p15:clr>
            <a:srgbClr val="FBAE40"/>
          </p15:clr>
        </p15:guide>
        <p15:guide id="3" pos="719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ORIS_en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5710272" y="2673790"/>
            <a:ext cx="3626186" cy="1848639"/>
          </a:xfrm>
          <a:prstGeom prst="rect">
            <a:avLst/>
          </a:prstGeom>
        </p:spPr>
        <p:txBody>
          <a:bodyPr vert="horz" anchor="t"/>
          <a:lstStyle>
            <a:lvl1pPr algn="l">
              <a:defRPr sz="1800" b="0" i="0" spc="0" baseline="0">
                <a:solidFill>
                  <a:schemeClr val="bg1"/>
                </a:solidFill>
                <a:latin typeface="Museo Sans 100"/>
                <a:cs typeface="Museo Sans 100"/>
              </a:defRPr>
            </a:lvl1pPr>
          </a:lstStyle>
          <a:p>
            <a:pPr lvl="0"/>
            <a:r>
              <a:rPr lang="es-ES_tradnl"/>
              <a:t>HEADQUARTERS</a:t>
            </a:r>
          </a:p>
          <a:p>
            <a:pPr lvl="0"/>
            <a:r>
              <a:rPr lang="es-ES_tradnl"/>
              <a:t>+1 (305) 728-6000</a:t>
            </a:r>
          </a:p>
          <a:p>
            <a:pPr lvl="0"/>
            <a:r>
              <a:rPr lang="es-ES_tradnl"/>
              <a:t>info@neoris.com</a:t>
            </a:r>
          </a:p>
        </p:txBody>
      </p:sp>
    </p:spTree>
    <p:extLst>
      <p:ext uri="{BB962C8B-B14F-4D97-AF65-F5344CB8AC3E}">
        <p14:creationId xmlns:p14="http://schemas.microsoft.com/office/powerpoint/2010/main" val="10478820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04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21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indent="11426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indent="228532"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indent="34279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indent="457063"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571329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685595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79986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91412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titleStyle>
    <p:body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17774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355494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53324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71098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bodyStyle>
    <p:otherStyle>
      <a:lvl1pPr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1426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228532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342797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457063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571329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685595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799860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91412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091A492-72C1-4549-8C1D-B60527F36CCF}"/>
              </a:ext>
            </a:extLst>
          </p:cNvPr>
          <p:cNvSpPr txBox="1">
            <a:spLocks/>
          </p:cNvSpPr>
          <p:nvPr userDrawn="1"/>
        </p:nvSpPr>
        <p:spPr>
          <a:xfrm>
            <a:off x="11634538" y="6562239"/>
            <a:ext cx="432932" cy="22420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21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20DFA4-2F46-1646-9D9B-355CB8E1805D}" type="slidenum">
              <a:rPr lang="en-US" sz="1100" b="0" i="0" smtClean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pPr algn="ctr"/>
              <a:t>‹Nº›</a:t>
            </a:fld>
            <a:endParaRPr lang="en-US" sz="1100" b="0" i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3FA784CD-6A59-4D74-B5FB-7136B23BC2B2}"/>
              </a:ext>
            </a:extLst>
          </p:cNvPr>
          <p:cNvSpPr txBox="1"/>
          <p:nvPr userDrawn="1"/>
        </p:nvSpPr>
        <p:spPr>
          <a:xfrm>
            <a:off x="217127" y="6524371"/>
            <a:ext cx="7237507" cy="174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394" tIns="25394" rIns="25394" bIns="25394" anchor="ctr">
            <a:spAutoFit/>
          </a:bodyPr>
          <a:lstStyle/>
          <a:p>
            <a:pPr algn="l" defTabSz="412626">
              <a:defRPr sz="16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rPr sz="800">
                <a:solidFill>
                  <a:schemeClr val="tx1"/>
                </a:solidFill>
              </a:rPr>
              <a:t>NEORIS Corporate Presentation  - Confidential: Do not reproduce without prior written permission from NEORIS.</a:t>
            </a:r>
          </a:p>
        </p:txBody>
      </p:sp>
    </p:spTree>
    <p:extLst>
      <p:ext uri="{BB962C8B-B14F-4D97-AF65-F5344CB8AC3E}">
        <p14:creationId xmlns:p14="http://schemas.microsoft.com/office/powerpoint/2010/main" val="411623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163" r:id="rId2"/>
    <p:sldLayoutId id="2147484179" r:id="rId3"/>
    <p:sldLayoutId id="2147484218" r:id="rId4"/>
    <p:sldLayoutId id="2147484215" r:id="rId5"/>
  </p:sldLayoutIdLst>
  <p:transition spd="med"/>
  <p:hf hdr="0" ftr="0" dt="0"/>
  <p:txStyles>
    <p:title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indent="11426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indent="228532"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indent="34279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indent="457063"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571329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685595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79986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914126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titleStyle>
    <p:bodyStyle>
      <a:lvl1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1pPr>
      <a:lvl2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2pPr>
      <a:lvl3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3pPr>
      <a:lvl4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4pPr>
      <a:lvl5pPr algn="ctr" defTabSz="412626" eaLnBrk="1" hangingPunct="1">
        <a:defRPr sz="1800">
          <a:latin typeface="+mj-lt"/>
          <a:ea typeface="+mj-ea"/>
          <a:cs typeface="+mj-cs"/>
          <a:sym typeface="Roboto Regular"/>
        </a:defRPr>
      </a:lvl5pPr>
      <a:lvl6pPr indent="17774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6pPr>
      <a:lvl7pPr indent="355494" algn="ctr" defTabSz="412626" eaLnBrk="1" hangingPunct="1">
        <a:defRPr sz="1800">
          <a:latin typeface="+mj-lt"/>
          <a:ea typeface="+mj-ea"/>
          <a:cs typeface="+mj-cs"/>
          <a:sym typeface="Roboto Regular"/>
        </a:defRPr>
      </a:lvl7pPr>
      <a:lvl8pPr indent="533240" algn="ctr" defTabSz="412626" eaLnBrk="1" hangingPunct="1">
        <a:defRPr sz="1800">
          <a:latin typeface="+mj-lt"/>
          <a:ea typeface="+mj-ea"/>
          <a:cs typeface="+mj-cs"/>
          <a:sym typeface="Roboto Regular"/>
        </a:defRPr>
      </a:lvl8pPr>
      <a:lvl9pPr indent="710987" algn="ctr" defTabSz="412626" eaLnBrk="1" hangingPunct="1">
        <a:defRPr sz="1800">
          <a:latin typeface="+mj-lt"/>
          <a:ea typeface="+mj-ea"/>
          <a:cs typeface="+mj-cs"/>
          <a:sym typeface="Roboto Regular"/>
        </a:defRPr>
      </a:lvl9pPr>
    </p:bodyStyle>
    <p:otherStyle>
      <a:lvl1pPr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1426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228532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342797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457063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571329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685595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799860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914126" algn="ctr" defTabSz="412626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https://www.infotec.mx/work/models/Infotec/2019/img/logo_infotec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der.lopz@Gmail.com" TargetMode="External"/><Relationship Id="rId5" Type="http://schemas.openxmlformats.org/officeDocument/2006/relationships/image" Target="https://media.licdn.com/dms/image/v2/C4E03AQE8qfDcFJD7nw/profile-displayphoto-shrink_800_800/profile-displayphoto-shrink_800_800/0/1622813380283?e=1744243200&amp;v=beta&amp;t=519nJMzsqcvlFopT9DSmG9YM85sC-zLtHihsCtIqEkw" TargetMode="Externa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350D1-94E9-814B-B415-640A950B2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359C21-562A-FB2E-34DB-2A932655C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44" y="413647"/>
            <a:ext cx="157436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1025" name="Imagen 1" descr="INFOTEC">
            <a:extLst>
              <a:ext uri="{FF2B5EF4-FFF2-40B4-BE49-F238E27FC236}">
                <a16:creationId xmlns:a16="http://schemas.microsoft.com/office/drawing/2014/main" id="{F2184091-EE7E-1968-8785-3C308B622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51" y="477517"/>
            <a:ext cx="5927859" cy="134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8B176F-4633-C11B-4712-44D1AD0E2BA0}"/>
              </a:ext>
            </a:extLst>
          </p:cNvPr>
          <p:cNvSpPr txBox="1">
            <a:spLocks/>
          </p:cNvSpPr>
          <p:nvPr/>
        </p:nvSpPr>
        <p:spPr>
          <a:xfrm>
            <a:off x="518518" y="2770629"/>
            <a:ext cx="5186544" cy="1385824"/>
          </a:xfrm>
          <a:prstGeom prst="rect">
            <a:avLst/>
          </a:prstGeom>
        </p:spPr>
        <p:txBody>
          <a:bodyPr vert="horz" lIns="91440" tIns="45721" rIns="91440" bIns="45721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s-ES_trad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Investigación</a:t>
            </a:r>
          </a:p>
          <a:p>
            <a:pPr algn="just"/>
            <a:endParaRPr lang="es-ES_tradnl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s-ES_tradnl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EXTRACCIÓN Y VALIDACION DE CONOCIMIENTO</a:t>
            </a:r>
            <a:r>
              <a:rPr lang="es-419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DOCUMENTOS DE TEXTOS EN UN AREA DE DOMINIO. </a:t>
            </a:r>
            <a:endParaRPr lang="es-ES_tradnl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887E96-7126-CDE7-C8E9-C06E67241C4E}"/>
              </a:ext>
            </a:extLst>
          </p:cNvPr>
          <p:cNvSpPr txBox="1">
            <a:spLocks/>
          </p:cNvSpPr>
          <p:nvPr/>
        </p:nvSpPr>
        <p:spPr>
          <a:xfrm>
            <a:off x="493858" y="4959911"/>
            <a:ext cx="6877447" cy="1192178"/>
          </a:xfrm>
          <a:prstGeom prst="rect">
            <a:avLst/>
          </a:prstGeom>
        </p:spPr>
        <p:txBody>
          <a:bodyPr vert="horz" lIns="91440" tIns="45721" rIns="91440" bIns="45721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_tradnl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s-ES_tradnl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Alder López Cerda </a:t>
            </a:r>
            <a:endParaRPr lang="es-ES_tradnl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" marR="11430">
              <a:spcBef>
                <a:spcPts val="0"/>
              </a:spcBef>
              <a:spcAft>
                <a:spcPts val="0"/>
              </a:spcAft>
            </a:pPr>
            <a:br>
              <a:rPr lang="es-ES_trad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B84CE-2506-419D-15A9-10DDB3F4686B}"/>
              </a:ext>
            </a:extLst>
          </p:cNvPr>
          <p:cNvSpPr txBox="1">
            <a:spLocks/>
          </p:cNvSpPr>
          <p:nvPr/>
        </p:nvSpPr>
        <p:spPr>
          <a:xfrm>
            <a:off x="493858" y="5556000"/>
            <a:ext cx="6828128" cy="490097"/>
          </a:xfrm>
          <a:prstGeom prst="rect">
            <a:avLst/>
          </a:prstGeom>
        </p:spPr>
        <p:txBody>
          <a:bodyPr vert="horz" lIns="91440" tIns="45721" rIns="91440" bIns="45721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" marR="11430">
              <a:spcAft>
                <a:spcPts val="0"/>
              </a:spcAft>
            </a:pPr>
            <a:r>
              <a:rPr lang="es-ES_tradnl" sz="1400" dirty="0">
                <a:latin typeface="Arial" panose="020B0604020202020204" pitchFamily="34" charset="0"/>
                <a:cs typeface="Times New Roman" panose="02020603050405020304" pitchFamily="18" charset="0"/>
              </a:rPr>
              <a:t>ACTUALMENTE EN DOCTORADO EN CIENCIAS EN CIENCIA DE DATOS</a:t>
            </a:r>
            <a:endParaRPr lang="es-MX" sz="14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505302-6480-E999-7046-930CF6FBD0E3}"/>
              </a:ext>
            </a:extLst>
          </p:cNvPr>
          <p:cNvSpPr txBox="1">
            <a:spLocks/>
          </p:cNvSpPr>
          <p:nvPr/>
        </p:nvSpPr>
        <p:spPr>
          <a:xfrm>
            <a:off x="4996927" y="139940"/>
            <a:ext cx="2524413" cy="319426"/>
          </a:xfrm>
          <a:prstGeom prst="rect">
            <a:avLst/>
          </a:prstGeom>
        </p:spPr>
        <p:txBody>
          <a:bodyPr vert="horz" lIns="91440" tIns="45721" rIns="91440" bIns="45721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 de Marzo</a:t>
            </a:r>
            <a:r>
              <a:rPr lang="es-ES_tradnl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endParaRPr lang="es-MX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2" name="Picture 2" descr="Reconocimiento de entidad nombrada (ner)">
            <a:extLst>
              <a:ext uri="{FF2B5EF4-FFF2-40B4-BE49-F238E27FC236}">
                <a16:creationId xmlns:a16="http://schemas.microsoft.com/office/drawing/2014/main" id="{FA580672-3041-BEC6-5221-6BACC81C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43" y="1606399"/>
            <a:ext cx="6253724" cy="375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4951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59487-1E98-700E-D3A5-49083D808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B5C1C12-E955-9C04-EE1B-6AE48141B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3946410"/>
            <a:ext cx="7924800" cy="276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4C9BA4C-7EEF-20D9-B7C0-F800AF4B6D76}"/>
              </a:ext>
            </a:extLst>
          </p:cNvPr>
          <p:cNvSpPr txBox="1"/>
          <p:nvPr/>
        </p:nvSpPr>
        <p:spPr>
          <a:xfrm>
            <a:off x="2736909" y="185428"/>
            <a:ext cx="9213907" cy="5493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Alder López 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con más de 20 años de experiencia en desarrollo, gestión y liderazgo tecnológico en la industria. Actualmente, en NEORIS, liderando iniciativas estratégicas en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IA Generativa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,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Modelos LLM y Modelos de Difusión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, enfocándose en soluciones avanzadas en la nube,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aprendizaje diferencial y federado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,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seguridad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 en LLM y automatización del ciclo de desarrollo de software.</a:t>
            </a:r>
          </a:p>
          <a:p>
            <a:pPr algn="just"/>
            <a:endParaRPr lang="es-ES_tradnl" sz="1950" dirty="0">
              <a:solidFill>
                <a:schemeClr val="bg1"/>
              </a:solidFill>
              <a:latin typeface="Museo Sans 100" panose="02000000000000000000" pitchFamily="50" charset="0"/>
            </a:endParaRPr>
          </a:p>
          <a:p>
            <a:pPr algn="just"/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Como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Maestro en Ciencia de Datos 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y </a:t>
            </a:r>
            <a:r>
              <a:rPr lang="es-ES_tradnl" sz="1950" dirty="0" err="1">
                <a:solidFill>
                  <a:schemeClr val="bg1"/>
                </a:solidFill>
                <a:latin typeface="Museo Sans 100" panose="02000000000000000000" pitchFamily="50" charset="0"/>
              </a:rPr>
              <a:t>doctorante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 en el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Doctorado en Ciencias en Ciencia de Datos en INFOTEC,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 investigador sobre un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enfoque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 de intersección entre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Procesamiento de Lenguaje Natural (NLP), geometría no euclidiana y optimización 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de arquitecturas RAG , </a:t>
            </a:r>
            <a:r>
              <a:rPr lang="es-ES_tradnl" sz="1950" dirty="0" err="1">
                <a:solidFill>
                  <a:schemeClr val="bg1"/>
                </a:solidFill>
                <a:latin typeface="Museo Sans 100" panose="02000000000000000000" pitchFamily="50" charset="0"/>
              </a:rPr>
              <a:t>LLMs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. La investigación doctoral se centra en técnicas como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cuantización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,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destilación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, </a:t>
            </a:r>
            <a:r>
              <a:rPr lang="es-ES_tradnl" sz="1950" dirty="0" err="1">
                <a:solidFill>
                  <a:srgbClr val="00D1F1"/>
                </a:solidFill>
                <a:latin typeface="Museo Sans 500" panose="02000000000000000000" pitchFamily="50" charset="0"/>
              </a:rPr>
              <a:t>LoRA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, </a:t>
            </a:r>
            <a:r>
              <a:rPr lang="es-ES_tradnl" sz="1950" dirty="0" err="1">
                <a:solidFill>
                  <a:schemeClr val="bg1"/>
                </a:solidFill>
                <a:latin typeface="Museo Sans 100" panose="02000000000000000000" pitchFamily="50" charset="0"/>
              </a:rPr>
              <a:t>pruning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 y circuitos de características dispersas para mejorar el rendimiento en entornos con recursos limitados, así como en métodos con redes neuronales,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interpretación causal y geometría hiperbólica 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para obtener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métricas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  de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coherencia textual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,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extracción de conocimiento 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y la generación de respuestas de mayor valor.</a:t>
            </a:r>
          </a:p>
          <a:p>
            <a:pPr algn="just"/>
            <a:endParaRPr lang="es-ES_tradnl" sz="1950" dirty="0">
              <a:solidFill>
                <a:schemeClr val="bg1"/>
              </a:solidFill>
              <a:latin typeface="Museo Sans 100" panose="02000000000000000000" pitchFamily="50" charset="0"/>
            </a:endParaRPr>
          </a:p>
          <a:p>
            <a:pPr algn="just"/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Ingeniero en Sistemas Computacionales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, posterior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Especialidad en Métodos Estadísticos por CIMAT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, continuando con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Maestría en Ciencia de Datos 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por la UANL y actualmente </a:t>
            </a:r>
            <a:r>
              <a:rPr lang="es-ES_tradnl" sz="1950" dirty="0">
                <a:solidFill>
                  <a:srgbClr val="00D1F1"/>
                </a:solidFill>
                <a:latin typeface="Museo Sans 500" panose="02000000000000000000" pitchFamily="50" charset="0"/>
              </a:rPr>
              <a:t>Doctorado en Ciencias en Ciencia de Datos </a:t>
            </a:r>
            <a:r>
              <a:rPr lang="es-ES_tradnl" sz="1950" dirty="0">
                <a:solidFill>
                  <a:schemeClr val="bg1"/>
                </a:solidFill>
                <a:latin typeface="Museo Sans 100" panose="02000000000000000000" pitchFamily="50" charset="0"/>
              </a:rPr>
              <a:t>en INFOTEC enfocado a NLP, LLM.</a:t>
            </a:r>
          </a:p>
        </p:txBody>
      </p:sp>
      <p:pic>
        <p:nvPicPr>
          <p:cNvPr id="3" name="Imagen 1" descr="imagen de perfil">
            <a:extLst>
              <a:ext uri="{FF2B5EF4-FFF2-40B4-BE49-F238E27FC236}">
                <a16:creationId xmlns:a16="http://schemas.microsoft.com/office/drawing/2014/main" id="{2E513C82-DCCF-B897-2114-9EFF9603B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84" y="1542524"/>
            <a:ext cx="2403886" cy="240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7ADEF8D-6CDA-3FC5-2BC6-ED583FD992F0}"/>
              </a:ext>
            </a:extLst>
          </p:cNvPr>
          <p:cNvSpPr txBox="1"/>
          <p:nvPr/>
        </p:nvSpPr>
        <p:spPr>
          <a:xfrm>
            <a:off x="451413" y="4058510"/>
            <a:ext cx="159986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_tradnl" sz="1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Gill Sans"/>
              </a:rPr>
              <a:t>8110503147</a:t>
            </a: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_tradnl" sz="1200" dirty="0">
                <a:solidFill>
                  <a:schemeClr val="bg1"/>
                </a:solidFill>
                <a:sym typeface="Gill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alder.lopz@gmail.com</a:t>
            </a:r>
            <a:endParaRPr lang="es-ES_tradnl" sz="1200" dirty="0">
              <a:solidFill>
                <a:schemeClr val="bg1"/>
              </a:solidFill>
              <a:sym typeface="Gill Sans"/>
            </a:endParaRPr>
          </a:p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97819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D88CE-BA62-1B14-305E-2A6AF439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0A820344-584E-F16E-87BE-14E5A98A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3946410"/>
            <a:ext cx="7924800" cy="276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509E26-7B63-DC9E-653B-3E25EEB0B474}"/>
              </a:ext>
            </a:extLst>
          </p:cNvPr>
          <p:cNvSpPr txBox="1"/>
          <p:nvPr/>
        </p:nvSpPr>
        <p:spPr>
          <a:xfrm>
            <a:off x="230659" y="1161830"/>
            <a:ext cx="7122642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s-ES_tradnl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La </a:t>
            </a:r>
            <a:r>
              <a:rPr lang="es-ES_tradnl" noProof="0" dirty="0">
                <a:solidFill>
                  <a:srgbClr val="00D1F1"/>
                </a:solidFill>
                <a:latin typeface="Museo Sans 500" panose="02000000000000000000" pitchFamily="50" charset="0"/>
              </a:rPr>
              <a:t>extracción y generación de conocimiento </a:t>
            </a:r>
            <a:r>
              <a:rPr lang="es-ES_tradnl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son fundamentales en dominios técnicos y especializados como el desarrollo de software, medicina, entre otros.</a:t>
            </a:r>
          </a:p>
          <a:p>
            <a:pPr algn="just"/>
            <a:endParaRPr lang="es-ES_tradnl" noProof="0" dirty="0">
              <a:solidFill>
                <a:srgbClr val="00D1F1"/>
              </a:solidFill>
              <a:latin typeface="Museo Sans 500" panose="02000000000000000000" pitchFamily="50" charset="0"/>
            </a:endParaRPr>
          </a:p>
          <a:p>
            <a:pPr algn="just"/>
            <a:r>
              <a:rPr lang="es-ES_tradnl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El Procesamiento de Lenguaje Natural (NLP) enfrenta desafíos clave que afectan su uso en el mundo real. Desde documentos con errores que confunden decisiones hasta </a:t>
            </a:r>
            <a:r>
              <a:rPr lang="es-ES_tradnl" noProof="0" dirty="0" err="1">
                <a:solidFill>
                  <a:schemeClr val="bg1"/>
                </a:solidFill>
                <a:latin typeface="Museo Sans 100" panose="02000000000000000000" pitchFamily="50" charset="0"/>
              </a:rPr>
              <a:t>chatbots</a:t>
            </a:r>
            <a:r>
              <a:rPr lang="es-ES_tradnl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 que responden fuera de contexto. Los LLM como BERT o GPT son poderosos, pero a menudo son lentos, caros y poco precisos en tareas específicas. Mi investigación aborda estos problemas para hacer el NLP más útil y eficiente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B25F99C-2983-7555-A91E-EFEE4CA5B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658" y="185428"/>
            <a:ext cx="3134711" cy="579069"/>
          </a:xfrm>
        </p:spPr>
        <p:txBody>
          <a:bodyPr/>
          <a:lstStyle/>
          <a:p>
            <a:pPr marL="0" marR="0" lvl="0" indent="0" rtl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600" dirty="0">
                <a:sym typeface="Gill Sans"/>
              </a:rPr>
              <a:t>Problemas </a:t>
            </a:r>
            <a:endParaRPr lang="es-MX" sz="2800" dirty="0">
              <a:sym typeface="Gill San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954D9C-F609-4034-C5E0-8E98CB883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491" y="1161831"/>
            <a:ext cx="4615359" cy="258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8EEF60-A80F-337F-BBB1-601B9C37FA0E}"/>
              </a:ext>
            </a:extLst>
          </p:cNvPr>
          <p:cNvSpPr txBox="1"/>
          <p:nvPr/>
        </p:nvSpPr>
        <p:spPr>
          <a:xfrm>
            <a:off x="230658" y="4549676"/>
            <a:ext cx="11656542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noProof="0" dirty="0">
                <a:solidFill>
                  <a:srgbClr val="00D1F1"/>
                </a:solidFill>
                <a:latin typeface="Museo Sans 500" panose="02000000000000000000" pitchFamily="50" charset="0"/>
              </a:rPr>
              <a:t>Incoherencias</a:t>
            </a:r>
            <a:r>
              <a:rPr lang="es-ES_tradnl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: Imaginen un manual médico con instrucciones contradictorias: 'dar 5 ml' en una página y 'dar 10 ml' en otra. Esto puede causar errores graves si no se detecta.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noProof="0" dirty="0">
                <a:solidFill>
                  <a:srgbClr val="00D1F1"/>
                </a:solidFill>
                <a:latin typeface="Museo Sans 500" panose="02000000000000000000" pitchFamily="50" charset="0"/>
              </a:rPr>
              <a:t>Recuperación imprecisa</a:t>
            </a:r>
            <a:r>
              <a:rPr lang="es-ES_tradnl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: Un </a:t>
            </a:r>
            <a:r>
              <a:rPr lang="es-ES_tradnl" noProof="0" dirty="0" err="1">
                <a:solidFill>
                  <a:schemeClr val="bg1"/>
                </a:solidFill>
                <a:latin typeface="Museo Sans 100" panose="02000000000000000000" pitchFamily="50" charset="0"/>
              </a:rPr>
              <a:t>chatbot</a:t>
            </a:r>
            <a:r>
              <a:rPr lang="es-ES_tradnl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 de soporte técnico busca en una base de datos enorme, pero trae un artículo irrelevante porque no entiende bien la pregunta. El usuario se frustra y pierde tiempo.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noProof="0" dirty="0">
                <a:solidFill>
                  <a:srgbClr val="00D1F1"/>
                </a:solidFill>
                <a:latin typeface="Museo Sans 500" panose="02000000000000000000" pitchFamily="50" charset="0"/>
              </a:rPr>
              <a:t>Huecos en la especificación: </a:t>
            </a:r>
            <a:r>
              <a:rPr lang="es-ES_tradnl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El sistema de gestión de biblioteca permitirá a los usuarios gestionar libros y préstamos de forma eficiente. Debe ser fácil de usar y rápido</a:t>
            </a:r>
          </a:p>
          <a:p>
            <a:endParaRPr lang="es-ES_tradnl" noProof="0" dirty="0">
              <a:solidFill>
                <a:schemeClr val="bg1"/>
              </a:solidFill>
              <a:latin typeface="Museo Sans 100" panose="02000000000000000000" pitchFamily="50" charset="0"/>
            </a:endParaRPr>
          </a:p>
          <a:p>
            <a:endParaRPr lang="es-ES_tradnl" noProof="0" dirty="0">
              <a:solidFill>
                <a:schemeClr val="bg1"/>
              </a:solidFill>
              <a:latin typeface="Museo Sans 100" panose="02000000000000000000" pitchFamily="50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28D713-9959-2E21-2591-D45D8DB72A64}"/>
              </a:ext>
            </a:extLst>
          </p:cNvPr>
          <p:cNvSpPr txBox="1"/>
          <p:nvPr/>
        </p:nvSpPr>
        <p:spPr>
          <a:xfrm>
            <a:off x="304800" y="4170085"/>
            <a:ext cx="113973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_tradnl" b="1" dirty="0">
                <a:solidFill>
                  <a:schemeClr val="bg1"/>
                </a:solidFill>
                <a:latin typeface="Museo Sans 100" panose="02000000000000000000" pitchFamily="50" charset="0"/>
                <a:sym typeface="Gill Sans"/>
              </a:rPr>
              <a:t>Ejemplos</a:t>
            </a:r>
            <a:r>
              <a:rPr lang="es-ES_tradnl" dirty="0">
                <a:solidFill>
                  <a:schemeClr val="bg1"/>
                </a:solidFill>
                <a:latin typeface="Museo Sans 100" panose="02000000000000000000" pitchFamily="50" charset="0"/>
                <a:sym typeface="Gill Sans"/>
              </a:rPr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6931808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4CF2A-0787-A62D-4CD7-A3DA082A3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84E58E8-DF92-0331-5EBD-6673FC0C15E5}"/>
              </a:ext>
            </a:extLst>
          </p:cNvPr>
          <p:cNvSpPr txBox="1"/>
          <p:nvPr/>
        </p:nvSpPr>
        <p:spPr>
          <a:xfrm>
            <a:off x="130628" y="1088192"/>
            <a:ext cx="5793921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es-ES_tradnl" sz="2000" dirty="0">
              <a:solidFill>
                <a:srgbClr val="00D1F1"/>
              </a:solidFill>
              <a:latin typeface="Museo Sans 500" panose="020000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1"/>
                </a:solidFill>
                <a:latin typeface="Museo Sans 100" panose="02000000000000000000" pitchFamily="50" charset="0"/>
              </a:rPr>
              <a:t>Métricas de </a:t>
            </a:r>
            <a:r>
              <a:rPr lang="es-ES_tradnl" sz="2000" dirty="0">
                <a:solidFill>
                  <a:srgbClr val="00D1F1"/>
                </a:solidFill>
                <a:latin typeface="Museo Sans 500" panose="02000000000000000000" pitchFamily="50" charset="0"/>
              </a:rPr>
              <a:t>calidad</a:t>
            </a:r>
            <a:r>
              <a:rPr lang="es-ES_tradnl" sz="2000" dirty="0">
                <a:solidFill>
                  <a:schemeClr val="bg1"/>
                </a:solidFill>
                <a:latin typeface="Museo Sans 100" panose="02000000000000000000" pitchFamily="50" charset="0"/>
              </a:rPr>
              <a:t> de texto de entrada en un </a:t>
            </a:r>
            <a:r>
              <a:rPr lang="es-ES_tradnl" sz="2000" dirty="0">
                <a:solidFill>
                  <a:srgbClr val="00D1F1"/>
                </a:solidFill>
                <a:latin typeface="Museo Sans 500" panose="02000000000000000000" pitchFamily="50" charset="0"/>
              </a:rPr>
              <a:t>contexto</a:t>
            </a:r>
            <a:r>
              <a:rPr lang="es-ES_tradnl" sz="2000" dirty="0">
                <a:solidFill>
                  <a:schemeClr val="bg1"/>
                </a:solidFill>
                <a:latin typeface="Museo Sans 100" panose="02000000000000000000" pitchFamily="50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rgbClr val="00D1F1"/>
                </a:solidFill>
                <a:latin typeface="Museo Sans 500" panose="02000000000000000000" pitchFamily="50" charset="0"/>
              </a:rPr>
              <a:t>Extracción</a:t>
            </a:r>
            <a:r>
              <a:rPr lang="es-ES_tradnl" sz="2000" dirty="0">
                <a:solidFill>
                  <a:schemeClr val="bg1"/>
                </a:solidFill>
                <a:latin typeface="Museo Sans 100" panose="02000000000000000000" pitchFamily="50" charset="0"/>
              </a:rPr>
              <a:t> de </a:t>
            </a:r>
            <a:r>
              <a:rPr lang="es-ES_tradnl" sz="2000" dirty="0">
                <a:solidFill>
                  <a:srgbClr val="00D1F1"/>
                </a:solidFill>
                <a:latin typeface="Museo Sans 500" panose="02000000000000000000" pitchFamily="50" charset="0"/>
              </a:rPr>
              <a:t>conocimiento</a:t>
            </a:r>
            <a:r>
              <a:rPr lang="es-ES_tradnl" sz="2000" dirty="0">
                <a:solidFill>
                  <a:schemeClr val="bg1"/>
                </a:solidFill>
                <a:latin typeface="Museo Sans 100" panose="02000000000000000000" pitchFamily="50" charset="0"/>
              </a:rPr>
              <a:t>, identificación de entidad y sus relaciones basadas en RAG y otros métodos para entender , interpretar y reescribir contenido.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rgbClr val="00D1F1"/>
                </a:solidFill>
                <a:latin typeface="Museo Sans 500" panose="02000000000000000000" pitchFamily="50" charset="0"/>
              </a:rPr>
              <a:t>Generación</a:t>
            </a:r>
            <a:r>
              <a:rPr lang="es-ES_tradnl" sz="2000" dirty="0">
                <a:solidFill>
                  <a:schemeClr val="bg1"/>
                </a:solidFill>
                <a:latin typeface="Museo Sans 100" panose="02000000000000000000" pitchFamily="50" charset="0"/>
              </a:rPr>
              <a:t> de </a:t>
            </a:r>
            <a:r>
              <a:rPr lang="es-ES_tradnl" sz="2000" dirty="0">
                <a:solidFill>
                  <a:srgbClr val="00D1F1"/>
                </a:solidFill>
                <a:latin typeface="Museo Sans 500" panose="02000000000000000000" pitchFamily="50" charset="0"/>
              </a:rPr>
              <a:t>contenido</a:t>
            </a:r>
            <a:r>
              <a:rPr lang="es-ES_tradnl" sz="2000" dirty="0">
                <a:solidFill>
                  <a:schemeClr val="bg1"/>
                </a:solidFill>
                <a:latin typeface="Museo Sans 100" panose="02000000000000000000" pitchFamily="50" charset="0"/>
              </a:rPr>
              <a:t> en base al contexto de entrada, conocimiento </a:t>
            </a:r>
            <a:r>
              <a:rPr lang="es-ES_tradnl" sz="2000" dirty="0">
                <a:solidFill>
                  <a:srgbClr val="00D1F1"/>
                </a:solidFill>
                <a:latin typeface="Museo Sans 500" panose="02000000000000000000" pitchFamily="50" charset="0"/>
              </a:rPr>
              <a:t>entidades</a:t>
            </a:r>
            <a:r>
              <a:rPr lang="es-ES_tradnl" sz="2000" dirty="0">
                <a:solidFill>
                  <a:schemeClr val="bg1"/>
                </a:solidFill>
                <a:latin typeface="Museo Sans 100" panose="02000000000000000000" pitchFamily="50" charset="0"/>
              </a:rPr>
              <a:t>,  </a:t>
            </a:r>
            <a:r>
              <a:rPr lang="es-ES_tradnl" sz="2000" dirty="0">
                <a:solidFill>
                  <a:srgbClr val="00D1F1"/>
                </a:solidFill>
                <a:latin typeface="Museo Sans 500" panose="02000000000000000000" pitchFamily="50" charset="0"/>
              </a:rPr>
              <a:t>dominio</a:t>
            </a:r>
            <a:r>
              <a:rPr lang="es-ES_tradnl" sz="2000" dirty="0">
                <a:solidFill>
                  <a:schemeClr val="bg1"/>
                </a:solidFill>
                <a:latin typeface="Museo Sans 100" panose="02000000000000000000" pitchFamily="50" charset="0"/>
              </a:rPr>
              <a:t> de industria y sus relaciones.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rgbClr val="00D1F1"/>
                </a:solidFill>
                <a:latin typeface="Museo Sans 500" panose="02000000000000000000" pitchFamily="50" charset="0"/>
              </a:rPr>
              <a:t>Fine-</a:t>
            </a:r>
            <a:r>
              <a:rPr lang="es-ES_tradnl" sz="2000" dirty="0" err="1">
                <a:solidFill>
                  <a:srgbClr val="00D1F1"/>
                </a:solidFill>
                <a:latin typeface="Museo Sans 500" panose="02000000000000000000" pitchFamily="50" charset="0"/>
              </a:rPr>
              <a:t>Tunning</a:t>
            </a:r>
            <a:r>
              <a:rPr lang="es-ES_tradnl" sz="2000" dirty="0">
                <a:solidFill>
                  <a:srgbClr val="00D1F1"/>
                </a:solidFill>
                <a:latin typeface="Museo Sans 500" panose="02000000000000000000" pitchFamily="50" charset="0"/>
              </a:rPr>
              <a:t>, </a:t>
            </a:r>
            <a:r>
              <a:rPr lang="es-ES_tradnl" sz="2000" dirty="0" err="1">
                <a:solidFill>
                  <a:srgbClr val="00D1F1"/>
                </a:solidFill>
                <a:latin typeface="Museo Sans 500" panose="02000000000000000000" pitchFamily="50" charset="0"/>
              </a:rPr>
              <a:t>LoRA</a:t>
            </a:r>
            <a:r>
              <a:rPr lang="es-ES_tradnl" sz="2000" dirty="0">
                <a:solidFill>
                  <a:srgbClr val="00D1F1"/>
                </a:solidFill>
                <a:latin typeface="Museo Sans 500" panose="02000000000000000000" pitchFamily="50" charset="0"/>
              </a:rPr>
              <a:t> </a:t>
            </a:r>
            <a:r>
              <a:rPr lang="es-ES_tradnl" sz="2000" dirty="0">
                <a:solidFill>
                  <a:schemeClr val="bg1"/>
                </a:solidFill>
                <a:latin typeface="Museo Sans 100" panose="02000000000000000000" pitchFamily="50" charset="0"/>
              </a:rPr>
              <a:t>de un modelo para </a:t>
            </a:r>
            <a:r>
              <a:rPr lang="es-ES_tradnl" sz="2000" dirty="0">
                <a:solidFill>
                  <a:srgbClr val="00D1F1"/>
                </a:solidFill>
                <a:latin typeface="Museo Sans 500" panose="02000000000000000000" pitchFamily="50" charset="0"/>
              </a:rPr>
              <a:t>especializarlo</a:t>
            </a:r>
            <a:r>
              <a:rPr lang="es-ES_tradnl" sz="2000" dirty="0">
                <a:solidFill>
                  <a:schemeClr val="bg1"/>
                </a:solidFill>
                <a:latin typeface="Museo Sans 100" panose="02000000000000000000" pitchFamily="50" charset="0"/>
              </a:rPr>
              <a:t> a un dominio en particular.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4679DEE-DE28-EA86-BB52-C1DE07C35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658" y="185428"/>
            <a:ext cx="4764252" cy="579069"/>
          </a:xfrm>
        </p:spPr>
        <p:txBody>
          <a:bodyPr/>
          <a:lstStyle/>
          <a:p>
            <a:pPr marL="0" marR="0" lvl="0" indent="0" rtl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600" b="1" dirty="0">
                <a:solidFill>
                  <a:schemeClr val="bg1"/>
                </a:solidFill>
                <a:latin typeface="Museo Sans 500" panose="02000000000000000000" pitchFamily="50" charset="0"/>
              </a:rPr>
              <a:t>Líneas de investigación</a:t>
            </a:r>
            <a:endParaRPr lang="es-MX" sz="2800" dirty="0">
              <a:sym typeface="Gill Sans"/>
            </a:endParaRPr>
          </a:p>
        </p:txBody>
      </p:sp>
      <p:pic>
        <p:nvPicPr>
          <p:cNvPr id="4098" name="Picture 2" descr="Cómo es el proceso de extraer conocimiento a partir de bases de datos |  campusMVP.es">
            <a:extLst>
              <a:ext uri="{FF2B5EF4-FFF2-40B4-BE49-F238E27FC236}">
                <a16:creationId xmlns:a16="http://schemas.microsoft.com/office/drawing/2014/main" id="{74C9F2A4-5912-B6F4-56B8-B0086E93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3" y="1803782"/>
            <a:ext cx="5428188" cy="204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BACFD7-5E91-89FF-20D0-694F1582AA4D}"/>
              </a:ext>
            </a:extLst>
          </p:cNvPr>
          <p:cNvSpPr txBox="1"/>
          <p:nvPr/>
        </p:nvSpPr>
        <p:spPr>
          <a:xfrm>
            <a:off x="6839548" y="4165957"/>
            <a:ext cx="4856093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Museo Sans 100" panose="02000000000000000000" pitchFamily="50" charset="0"/>
              </a:rPr>
              <a:t>KDD (Knowledge Discovery in Databases) </a:t>
            </a:r>
            <a:endParaRPr lang="es-ES_tradnl" sz="2000" dirty="0">
              <a:solidFill>
                <a:schemeClr val="bg1"/>
              </a:solidFill>
              <a:latin typeface="Museo Sans 100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576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47EB2-E7BC-9755-A03B-E08A0EB30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E9BCBC0-607C-3E0D-5680-C9AF3E7625B7}"/>
              </a:ext>
            </a:extLst>
          </p:cNvPr>
          <p:cNvSpPr txBox="1"/>
          <p:nvPr/>
        </p:nvSpPr>
        <p:spPr>
          <a:xfrm>
            <a:off x="230658" y="764497"/>
            <a:ext cx="11523192" cy="4093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endParaRPr lang="es-ES_tradnl" sz="2000" noProof="0" dirty="0">
              <a:solidFill>
                <a:schemeClr val="bg1"/>
              </a:solidFill>
              <a:latin typeface="Museo Sans 100" panose="020000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000" b="1" kern="0" dirty="0">
                <a:solidFill>
                  <a:srgbClr val="4FD4F4"/>
                </a:solidFill>
                <a:latin typeface="Segoe UI Semibold" panose="020B0502040204020203" pitchFamily="34" charset="0"/>
                <a:ea typeface="+mn-lt"/>
                <a:cs typeface="Segoe UI Semibold" panose="020B0502040204020203" pitchFamily="34" charset="0"/>
                <a:sym typeface="Roboto Regular"/>
              </a:rPr>
              <a:t>Redes neuronales y modelos probabilísticos </a:t>
            </a:r>
            <a:r>
              <a:rPr lang="es-ES_tradnl" sz="2000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para encontrar errores semánticos y cohesión en los textos.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000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Uso de </a:t>
            </a:r>
            <a:r>
              <a:rPr lang="es-ES_tradnl" sz="2000" b="1" kern="0" dirty="0">
                <a:solidFill>
                  <a:srgbClr val="4FD4F4"/>
                </a:solidFill>
                <a:latin typeface="Segoe UI Semibold" panose="020B0502040204020203" pitchFamily="34" charset="0"/>
                <a:ea typeface="+mn-lt"/>
                <a:cs typeface="Segoe UI Semibold" panose="020B0502040204020203" pitchFamily="34" charset="0"/>
              </a:rPr>
              <a:t>geometría hiperbólica </a:t>
            </a:r>
            <a:r>
              <a:rPr lang="es-ES_tradnl" sz="2000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para organizar datos y responder mejor. Usando </a:t>
            </a:r>
            <a:r>
              <a:rPr lang="es-ES_tradnl" sz="2000" noProof="0" dirty="0" err="1">
                <a:solidFill>
                  <a:schemeClr val="bg1"/>
                </a:solidFill>
                <a:latin typeface="Museo Sans 100" panose="02000000000000000000" pitchFamily="50" charset="0"/>
              </a:rPr>
              <a:t>embeddings</a:t>
            </a:r>
            <a:r>
              <a:rPr lang="es-ES_tradnl" sz="2000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 hiperbólicos para capturar relaciones semánticas jerárquicas y detectar lagunas en la estructura lógica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000" kern="0" dirty="0">
                <a:solidFill>
                  <a:srgbClr val="4FD4F4"/>
                </a:solidFill>
                <a:latin typeface="Segoe UI Semibold" panose="020B0502040204020203" pitchFamily="34" charset="0"/>
                <a:ea typeface="+mn-lt"/>
                <a:cs typeface="Segoe UI Semibold" panose="020B0502040204020203" pitchFamily="34" charset="0"/>
              </a:rPr>
              <a:t>Ecuaciones estructurales </a:t>
            </a:r>
            <a:r>
              <a:rPr lang="es-ES_tradnl" sz="2000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para </a:t>
            </a:r>
            <a:r>
              <a:rPr lang="es-ES_tradnl" sz="2000" b="1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coherencia</a:t>
            </a:r>
            <a:r>
              <a:rPr lang="es-ES_tradnl" sz="2000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 textual, para modelar relaciones causales entre componentes textuales o entre variables derivadas de textos.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_tradnl" sz="2000" kern="0" dirty="0">
                <a:solidFill>
                  <a:srgbClr val="4FD4F4"/>
                </a:solidFill>
                <a:latin typeface="Segoe UI Semibold" panose="020B0502040204020203" pitchFamily="34" charset="0"/>
                <a:ea typeface="+mn-lt"/>
                <a:cs typeface="Segoe UI Semibold" panose="020B0502040204020203" pitchFamily="34" charset="0"/>
              </a:rPr>
              <a:t>Modelo de difusión </a:t>
            </a:r>
            <a:r>
              <a:rPr lang="es-ES_tradnl" sz="2000" b="1" noProof="0" dirty="0">
                <a:solidFill>
                  <a:schemeClr val="bg1"/>
                </a:solidFill>
                <a:latin typeface="Museo Sans 100" panose="02000000000000000000" pitchFamily="50" charset="0"/>
              </a:rPr>
              <a:t>puede "rellenar" huecos al intentar reconstruir un texto completo a partir de uno parcial o ruidoso. Los puntos donde el modelo introduce información significativa (no presente en el original) señalan huecos.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2000" b="1" noProof="0" dirty="0">
              <a:solidFill>
                <a:schemeClr val="bg1"/>
              </a:solidFill>
              <a:latin typeface="Museo Sans 100" panose="020000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2000" b="1" noProof="0" dirty="0">
              <a:solidFill>
                <a:schemeClr val="bg1"/>
              </a:solidFill>
              <a:latin typeface="Museo Sans 100" panose="02000000000000000000" pitchFamily="50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_tradnl" sz="2000" noProof="0" dirty="0">
              <a:solidFill>
                <a:schemeClr val="bg1"/>
              </a:solidFill>
              <a:latin typeface="Museo Sans 100" panose="02000000000000000000" pitchFamily="50" charset="0"/>
            </a:endParaRP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BC1BC968-5E45-783D-8B1C-62B5F8AA3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0658" y="185428"/>
            <a:ext cx="5865342" cy="579069"/>
          </a:xfrm>
        </p:spPr>
        <p:txBody>
          <a:bodyPr/>
          <a:lstStyle/>
          <a:p>
            <a:pPr marL="0" marR="0" lvl="0" indent="0" rtl="0" fontAlgn="auto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600" noProof="0" dirty="0">
                <a:sym typeface="Gill Sans"/>
              </a:rPr>
              <a:t>Enfoques de exploración </a:t>
            </a:r>
            <a:endParaRPr lang="es-ES_tradnl" sz="2800" noProof="0" dirty="0">
              <a:sym typeface="Gill Sans"/>
            </a:endParaRPr>
          </a:p>
        </p:txBody>
      </p:sp>
      <p:pic>
        <p:nvPicPr>
          <p:cNvPr id="2" name="Picture 2" descr="Image description">
            <a:extLst>
              <a:ext uri="{FF2B5EF4-FFF2-40B4-BE49-F238E27FC236}">
                <a16:creationId xmlns:a16="http://schemas.microsoft.com/office/drawing/2014/main" id="{B07C5340-03DC-3C49-CE0E-CC26F1A61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9" y="3980220"/>
            <a:ext cx="7351243" cy="261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9657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AC3F2-26FA-2210-B366-64342738F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7BADE3-7CBA-36C6-5E7E-4021A11B3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3098" y="256351"/>
            <a:ext cx="8960427" cy="426030"/>
          </a:xfrm>
        </p:spPr>
        <p:txBody>
          <a:bodyPr/>
          <a:lstStyle/>
          <a:p>
            <a:r>
              <a:rPr lang="es-MX" b="1">
                <a:effectLst/>
                <a:latin typeface=".AppleSystemUIFont"/>
              </a:rPr>
              <a:t>Aplicación al Desarrollo de Software</a:t>
            </a:r>
            <a:endParaRPr lang="es-MX">
              <a:effectLst/>
              <a:latin typeface=".AppleSystemUIFon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7BC557-805F-1AF9-6D60-8816ED1B7D9F}"/>
              </a:ext>
            </a:extLst>
          </p:cNvPr>
          <p:cNvSpPr txBox="1"/>
          <p:nvPr/>
        </p:nvSpPr>
        <p:spPr>
          <a:xfrm>
            <a:off x="263097" y="721295"/>
            <a:ext cx="11810369" cy="5909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  <a:latin typeface=".AppleSystemUIFont"/>
              </a:rPr>
              <a:t>Las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especificaciones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 técnicas son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fundamentales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 en el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desarrollo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 de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software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, pero su generación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manual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 es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costosa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 y propensa a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errores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. Esta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investigación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 propone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automatizar la identificación </a:t>
            </a:r>
            <a:r>
              <a:rPr lang="es-MX" dirty="0">
                <a:solidFill>
                  <a:schemeClr val="bg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de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 </a:t>
            </a:r>
            <a:r>
              <a:rPr lang="es-MX" dirty="0">
                <a:solidFill>
                  <a:schemeClr val="bg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documentos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, estructurar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conocimiento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 técnico,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generar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 contenido alineado con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estándares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 y validar su calidad con </a:t>
            </a:r>
            <a:r>
              <a:rPr lang="es-MX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métricas</a:t>
            </a:r>
            <a:r>
              <a:rPr lang="es-MX" dirty="0">
                <a:solidFill>
                  <a:schemeClr val="bg1"/>
                </a:solidFill>
                <a:latin typeface=".AppleSystemUIFont"/>
              </a:rPr>
              <a:t> objetivas.</a:t>
            </a:r>
          </a:p>
          <a:p>
            <a:pPr algn="just"/>
            <a:endParaRPr lang="es-MX" dirty="0">
              <a:solidFill>
                <a:schemeClr val="bg1"/>
              </a:solidFill>
              <a:latin typeface=".AppleSystemUIFont"/>
            </a:endParaRPr>
          </a:p>
          <a:p>
            <a:pPr algn="just"/>
            <a:r>
              <a:rPr lang="es-MX" b="1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Importancia del dominio: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.AppleSystemUIFont"/>
              </a:rPr>
              <a:t>Las especificaciones técnicas son esenciales para definir requisitos, dependencias y estándares en proyectos de software.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.AppleSystemUIFont"/>
              </a:rPr>
              <a:t>Actualmente, estas especificaciones se generan manualmente, lo que resulta en procesos costosos y propensos a errores.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  <a:latin typeface=".AppleSystemUIFont"/>
            </a:endParaRPr>
          </a:p>
          <a:p>
            <a:pPr algn="just"/>
            <a:r>
              <a:rPr lang="es-MX" b="1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Contribuciones de la investigación: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.AppleSystemUIFont"/>
              </a:rPr>
              <a:t>Automatización de la identificación de documentos relevantes para especificaciones.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.AppleSystemUIFont"/>
              </a:rPr>
              <a:t>Estructuración de conocimiento técnico (entidades, relaciones) para proyectos complejos.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.AppleSystemUIFont"/>
              </a:rPr>
              <a:t>Generación de contenido técnico alineado con estándares del desarrollo de software.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  <a:latin typeface=".AppleSystemUIFont"/>
              </a:rPr>
              <a:t>Validación de la calidad del contenido generado con métricas objetivas de acuerdo al dominio.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  <a:latin typeface=".AppleSystemUIFont"/>
            </a:endParaRPr>
          </a:p>
          <a:p>
            <a:pPr algn="just"/>
            <a:r>
              <a:rPr lang="es-MX" b="1" dirty="0">
                <a:solidFill>
                  <a:srgbClr val="00D1F1"/>
                </a:solidFill>
                <a:latin typeface="Museo Sans 500" panose="02000000000000000000" pitchFamily="50" charset="0"/>
                <a:ea typeface="+mj-ea"/>
                <a:cs typeface="Segoe UI Light" panose="020B0502040204020203" pitchFamily="34" charset="0"/>
              </a:rPr>
              <a:t>Resultados esperados:</a:t>
            </a:r>
          </a:p>
          <a:p>
            <a:r>
              <a:rPr lang="es-MX" dirty="0">
                <a:solidFill>
                  <a:schemeClr val="bg1"/>
                </a:solidFill>
                <a:latin typeface=".AppleSystemUIFont"/>
              </a:rPr>
              <a:t>• Reducción de tiempo y esfuerzo en la creación de especificaciones técnicas.</a:t>
            </a:r>
          </a:p>
          <a:p>
            <a:r>
              <a:rPr lang="es-MX" dirty="0">
                <a:solidFill>
                  <a:schemeClr val="bg1"/>
                </a:solidFill>
                <a:latin typeface=".AppleSystemUIFont"/>
              </a:rPr>
              <a:t>• Incremento en la calidad y precisión de los documentos generados.</a:t>
            </a:r>
          </a:p>
          <a:p>
            <a:r>
              <a:rPr lang="es-MX" dirty="0">
                <a:solidFill>
                  <a:schemeClr val="bg1"/>
                </a:solidFill>
                <a:latin typeface=".AppleSystemUIFont"/>
              </a:rPr>
              <a:t>• Mejora en la adaptabilidad y eficiencia de modelos de lenguaje para tareas específicas.</a:t>
            </a:r>
          </a:p>
          <a:p>
            <a:endParaRPr lang="es-MX" dirty="0">
              <a:solidFill>
                <a:schemeClr val="bg1"/>
              </a:solidFill>
              <a:latin typeface=".AppleSystemUIFont"/>
            </a:endParaRPr>
          </a:p>
          <a:p>
            <a:pPr algn="just"/>
            <a:endParaRPr lang="es-MX" dirty="0">
              <a:solidFill>
                <a:schemeClr val="bg1"/>
              </a:solidFill>
              <a:latin typeface=".AppleSystemUIFont"/>
            </a:endParaRPr>
          </a:p>
          <a:p>
            <a:pPr algn="just"/>
            <a:endParaRPr lang="es-MX" dirty="0">
              <a:solidFill>
                <a:schemeClr val="bg1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64515218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7_NEORIS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ED4F6"/>
      </a:hlink>
      <a:folHlink>
        <a:srgbClr val="954F72"/>
      </a:folHlink>
    </a:clrScheme>
    <a:fontScheme name="NEOR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ORIS" id="{50B8394B-1E43-3542-83BE-641346DFBB2E}" vid="{AF2685E0-F6BD-314B-A992-83A3C45EBA94}"/>
    </a:ext>
  </a:extLst>
</a:theme>
</file>

<file path=ppt/theme/theme2.xml><?xml version="1.0" encoding="utf-8"?>
<a:theme xmlns:a="http://schemas.openxmlformats.org/drawingml/2006/main" name="8_NEORIS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NEOR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ORIS" id="{50B8394B-1E43-3542-83BE-641346DFBB2E}" vid="{AF2685E0-F6BD-314B-A992-83A3C45EBA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ec12e73-b8f8-4ef7-9f86-2a0429c90f32">
      <UserInfo>
        <DisplayName>Alder Lopez Cerda</DisplayName>
        <AccountId>17</AccountId>
        <AccountType/>
      </UserInfo>
      <UserInfo>
        <DisplayName>Rafael Medina Lorenzo</DisplayName>
        <AccountId>35</AccountId>
        <AccountType/>
      </UserInfo>
      <UserInfo>
        <DisplayName>Ruben Perez Lopez</DisplayName>
        <AccountId>10</AccountId>
        <AccountType/>
      </UserInfo>
      <UserInfo>
        <DisplayName>Tomas Eduardo Muñoz Arrano</DisplayName>
        <AccountId>77</AccountId>
        <AccountType/>
      </UserInfo>
      <UserInfo>
        <DisplayName>Nir Kaldero</DisplayName>
        <AccountId>101</AccountId>
        <AccountType/>
      </UserInfo>
      <UserInfo>
        <DisplayName>Jose Luis Ruiz Antoranz</DisplayName>
        <AccountId>23</AccountId>
        <AccountType/>
      </UserInfo>
      <UserInfo>
        <DisplayName>Guillermo Perez Mariluz</DisplayName>
        <AccountId>24</AccountId>
        <AccountType/>
      </UserInfo>
      <UserInfo>
        <DisplayName>Mario Prieto Guerra</DisplayName>
        <AccountId>32</AccountId>
        <AccountType/>
      </UserInfo>
      <UserInfo>
        <DisplayName>Delsy Verenice Hernandez Garcia</DisplayName>
        <AccountId>33</AccountId>
        <AccountType/>
      </UserInfo>
      <UserInfo>
        <DisplayName>Jorge Lukowski</DisplayName>
        <AccountId>134</AccountId>
        <AccountType/>
      </UserInfo>
      <UserInfo>
        <DisplayName>Cynthia Gonzalez Santiago</DisplayName>
        <AccountId>135</AccountId>
        <AccountType/>
      </UserInfo>
      <UserInfo>
        <DisplayName>Maria Julia Compiano</DisplayName>
        <AccountId>136</AccountId>
        <AccountType/>
      </UserInfo>
      <UserInfo>
        <DisplayName>Maria Paola Martinez Cruz</DisplayName>
        <AccountId>137</AccountId>
        <AccountType/>
      </UserInfo>
      <UserInfo>
        <DisplayName>Abraham Ramirez Aguayo</DisplayName>
        <AccountId>138</AccountId>
        <AccountType/>
      </UserInfo>
      <UserInfo>
        <DisplayName>Martin Dubovich</DisplayName>
        <AccountId>139</AccountId>
        <AccountType/>
      </UserInfo>
      <UserInfo>
        <DisplayName>Gustavo Adolfo Ramirez Loaiza</DisplayName>
        <AccountId>141</AccountId>
        <AccountType/>
      </UserInfo>
      <UserInfo>
        <DisplayName>Carlos Ivan Garduño Morales</DisplayName>
        <AccountId>143</AccountId>
        <AccountType/>
      </UserInfo>
      <UserInfo>
        <DisplayName>Isaac Alejandro Muñoz Velazquez</DisplayName>
        <AccountId>108</AccountId>
        <AccountType/>
      </UserInfo>
      <UserInfo>
        <DisplayName>Khiara Biagi Hinojosa</DisplayName>
        <AccountId>195</AccountId>
        <AccountType/>
      </UserInfo>
      <UserInfo>
        <DisplayName>Alejandra Rubi Gonzalez Herrera</DisplayName>
        <AccountId>197</AccountId>
        <AccountType/>
      </UserInfo>
      <UserInfo>
        <DisplayName>Ricardo Chepe Feliciano</DisplayName>
        <AccountId>50</AccountId>
        <AccountType/>
      </UserInfo>
      <UserInfo>
        <DisplayName>Timothy Marx</DisplayName>
        <AccountId>52</AccountId>
        <AccountType/>
      </UserInfo>
      <UserInfo>
        <DisplayName>Mikel Uribe</DisplayName>
        <AccountId>228</AccountId>
        <AccountType/>
      </UserInfo>
      <UserInfo>
        <DisplayName>Joel Hermosillo Gomez</DisplayName>
        <AccountId>243</AccountId>
        <AccountType/>
      </UserInfo>
      <UserInfo>
        <DisplayName>Jose Luis Bojorquez Inzunza</DisplayName>
        <AccountId>11</AccountId>
        <AccountType/>
      </UserInfo>
      <UserInfo>
        <DisplayName>Luis Hugo Rojas Villalobos</DisplayName>
        <AccountId>36</AccountId>
        <AccountType/>
      </UserInfo>
      <UserInfo>
        <DisplayName>Patricia Gomez Ansia</DisplayName>
        <AccountId>9</AccountId>
        <AccountType/>
      </UserInfo>
      <UserInfo>
        <DisplayName>Jorge Laporta</DisplayName>
        <AccountId>14</AccountId>
        <AccountType/>
      </UserInfo>
      <UserInfo>
        <DisplayName>Walter Arriero Salas</DisplayName>
        <AccountId>39</AccountId>
        <AccountType/>
      </UserInfo>
      <UserInfo>
        <DisplayName>Gonzalo Baldit Ensignia</DisplayName>
        <AccountId>49</AccountId>
        <AccountType/>
      </UserInfo>
      <UserInfo>
        <DisplayName>Matias Ariel Fojgiel</DisplayName>
        <AccountId>25</AccountId>
        <AccountType/>
      </UserInfo>
      <UserInfo>
        <DisplayName>Oscar Eduardo Rocha Ornelas</DisplayName>
        <AccountId>51</AccountId>
        <AccountType/>
      </UserInfo>
      <UserInfo>
        <DisplayName>Marcos Dip</DisplayName>
        <AccountId>22</AccountId>
        <AccountType/>
      </UserInfo>
      <UserInfo>
        <DisplayName>Matias Munoz</DisplayName>
        <AccountId>45</AccountId>
        <AccountType/>
      </UserInfo>
      <UserInfo>
        <DisplayName>Omar Alejo Pena Castro</DisplayName>
        <AccountId>53</AccountId>
        <AccountType/>
      </UserInfo>
      <UserInfo>
        <DisplayName>Miguel Angel Rios Garcia</DisplayName>
        <AccountId>164</AccountId>
        <AccountType/>
      </UserInfo>
      <UserInfo>
        <DisplayName>Carlos Molina Arcediano</DisplayName>
        <AccountId>61</AccountId>
        <AccountType/>
      </UserInfo>
      <UserInfo>
        <DisplayName>Alberto Rosello Martin</DisplayName>
        <AccountId>60</AccountId>
        <AccountType/>
      </UserInfo>
      <UserInfo>
        <DisplayName>Carlos Andres Florez Godoy</DisplayName>
        <AccountId>70</AccountId>
        <AccountType/>
      </UserInfo>
      <UserInfo>
        <DisplayName>Eleni Ortiz Krinis</DisplayName>
        <AccountId>69</AccountId>
        <AccountType/>
      </UserInfo>
      <UserInfo>
        <DisplayName>Diana Carolina Otalora Arciniegas</DisplayName>
        <AccountId>83</AccountId>
        <AccountType/>
      </UserInfo>
      <UserInfo>
        <DisplayName>Melgem Hadad Hubbard</DisplayName>
        <AccountId>165</AccountId>
        <AccountType/>
      </UserInfo>
      <UserInfo>
        <DisplayName>Rafael Guerrero Garcia</DisplayName>
        <AccountId>186</AccountId>
        <AccountType/>
      </UserInfo>
      <UserInfo>
        <DisplayName>Arturo Rendon Cruz</DisplayName>
        <AccountId>128</AccountId>
        <AccountType/>
      </UserInfo>
      <UserInfo>
        <DisplayName>Manuel Galicia Osorno</DisplayName>
        <AccountId>188</AccountId>
        <AccountType/>
      </UserInfo>
      <UserInfo>
        <DisplayName>Juan Pablo Vertiz Bajatta</DisplayName>
        <AccountId>46</AccountId>
        <AccountType/>
      </UserInfo>
      <UserInfo>
        <DisplayName>Jose Alberto Mejia Martinez</DisplayName>
        <AccountId>54</AccountId>
        <AccountType/>
      </UserInfo>
      <UserInfo>
        <DisplayName>Ivan Enrique Ramirez Martinez</DisplayName>
        <AccountId>74</AccountId>
        <AccountType/>
      </UserInfo>
      <UserInfo>
        <DisplayName>Juan Manuel Herrera Contreras</DisplayName>
        <AccountId>20</AccountId>
        <AccountType/>
      </UserInfo>
      <UserInfo>
        <DisplayName>Marissa Fernanda Gonzalez Loyola</DisplayName>
        <AccountId>185</AccountId>
        <AccountType/>
      </UserInfo>
      <UserInfo>
        <DisplayName>Conrado Gonzalez Reyna</DisplayName>
        <AccountId>187</AccountId>
        <AccountType/>
      </UserInfo>
      <UserInfo>
        <DisplayName>Mario Arturo Heredia Trejo</DisplayName>
        <AccountId>211</AccountId>
        <AccountType/>
      </UserInfo>
      <UserInfo>
        <DisplayName>Tamara Paola Fajardo Hernandez</DisplayName>
        <AccountId>163</AccountId>
        <AccountType/>
      </UserInfo>
    </SharedWithUsers>
    <lcf76f155ced4ddcb4097134ff3c332f xmlns="9f22063f-c119-4867-b865-b08997b1fe13">
      <Terms xmlns="http://schemas.microsoft.com/office/infopath/2007/PartnerControls"/>
    </lcf76f155ced4ddcb4097134ff3c332f>
    <TaxCatchAll xmlns="6ec12e73-b8f8-4ef7-9f86-2a0429c90f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9320F7CD6A6C43A719BC5963120F53" ma:contentTypeVersion="18" ma:contentTypeDescription="Create a new document." ma:contentTypeScope="" ma:versionID="46ae4be6efdc4b3e08dd95a42b1798c5">
  <xsd:schema xmlns:xsd="http://www.w3.org/2001/XMLSchema" xmlns:xs="http://www.w3.org/2001/XMLSchema" xmlns:p="http://schemas.microsoft.com/office/2006/metadata/properties" xmlns:ns2="9f22063f-c119-4867-b865-b08997b1fe13" xmlns:ns3="6ec12e73-b8f8-4ef7-9f86-2a0429c90f32" targetNamespace="http://schemas.microsoft.com/office/2006/metadata/properties" ma:root="true" ma:fieldsID="91e2ce8ddf8a0012fb15f64df0f416cd" ns2:_="" ns3:_="">
    <xsd:import namespace="9f22063f-c119-4867-b865-b08997b1fe13"/>
    <xsd:import namespace="6ec12e73-b8f8-4ef7-9f86-2a0429c90f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22063f-c119-4867-b865-b08997b1fe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5a91c1b-00ac-42f4-9fa0-bc12d283c6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12e73-b8f8-4ef7-9f86-2a0429c90f3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5ce75a6-144e-4e32-90d9-79421da1be1f}" ma:internalName="TaxCatchAll" ma:showField="CatchAllData" ma:web="6ec12e73-b8f8-4ef7-9f86-2a0429c90f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06F76-801A-4B4F-B20C-2812CC3865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D45500-3DDF-46F1-B976-430FCCE41551}">
  <ds:schemaRefs>
    <ds:schemaRef ds:uri="http://schemas.microsoft.com/office/infopath/2007/PartnerControls"/>
    <ds:schemaRef ds:uri="9f22063f-c119-4867-b865-b08997b1fe13"/>
    <ds:schemaRef ds:uri="http://purl.org/dc/elements/1.1/"/>
    <ds:schemaRef ds:uri="http://purl.org/dc/dcmitype/"/>
    <ds:schemaRef ds:uri="http://schemas.microsoft.com/office/2006/documentManagement/types"/>
    <ds:schemaRef ds:uri="6ec12e73-b8f8-4ef7-9f86-2a0429c90f32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3391A8-8212-4063-A35E-B6CE1C0B5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22063f-c119-4867-b865-b08997b1fe13"/>
    <ds:schemaRef ds:uri="6ec12e73-b8f8-4ef7-9f86-2a0429c90f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6979</TotalTime>
  <Words>831</Words>
  <Application>Microsoft Macintosh PowerPoint</Application>
  <PresentationFormat>Panorámica</PresentationFormat>
  <Paragraphs>61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.AppleSystemUIFont</vt:lpstr>
      <vt:lpstr>Arial</vt:lpstr>
      <vt:lpstr>Calibri</vt:lpstr>
      <vt:lpstr>Gill Sans</vt:lpstr>
      <vt:lpstr>Museo Sans 100</vt:lpstr>
      <vt:lpstr>Museo Sans 500</vt:lpstr>
      <vt:lpstr>Segoe UI Light</vt:lpstr>
      <vt:lpstr>Segoe UI Regular</vt:lpstr>
      <vt:lpstr>Segoe UI Semibold</vt:lpstr>
      <vt:lpstr>Times New Roman</vt:lpstr>
      <vt:lpstr>7_NEORIS</vt:lpstr>
      <vt:lpstr>8_NEORIS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>NEORIS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subject/>
  <dc:creator>Michael Meneses</dc:creator>
  <cp:keywords/>
  <dc:description/>
  <cp:lastModifiedBy>Alder Lopez Cerda</cp:lastModifiedBy>
  <cp:revision>126</cp:revision>
  <dcterms:created xsi:type="dcterms:W3CDTF">2017-11-24T23:51:46Z</dcterms:created>
  <dcterms:modified xsi:type="dcterms:W3CDTF">2025-03-21T19:08:56Z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0x010100939320F7CD6A6C43A719BC5963120F53</vt:lpwstr>
  </property>
</Properties>
</file>