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af790e80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af790e80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af790e80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af790e80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af790e80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af790e80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af790e80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af790e80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af790e80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af790e80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af790e80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3af790e80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af790e80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3af790e80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3af790e80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3af790e80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3af790e80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3af790e80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af790e8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af790e8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af790e80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af790e80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af790e80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3af790e80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af790e80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af790e80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af790e80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af790e80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af790e80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af790e80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af790e80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af790e80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af790e80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af790e80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7" name="Google Shape;57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69" name="Google Shape;69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" name="Google Shape;7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1pPr>
            <a:lvl2pPr indent="-342900" lvl="1" marL="91440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742331" y="1897389"/>
            <a:ext cx="3900900" cy="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7802D"/>
              </a:buClr>
              <a:buSzPts val="2100"/>
              <a:buFont typeface="Arial"/>
              <a:buNone/>
              <a:defRPr b="1" i="0" sz="2100" u="none" cap="none" strike="noStrike">
                <a:solidFill>
                  <a:srgbClr val="A7802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ctrTitle"/>
          </p:nvPr>
        </p:nvSpPr>
        <p:spPr>
          <a:xfrm>
            <a:off x="3510300" y="744581"/>
            <a:ext cx="4633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900"/>
              <a:t>Luis Guillermo Ruiz Velázquez</a:t>
            </a:r>
            <a:endParaRPr sz="4900"/>
          </a:p>
        </p:txBody>
      </p:sp>
      <p:sp>
        <p:nvSpPr>
          <p:cNvPr id="80" name="Google Shape;80;p21"/>
          <p:cNvSpPr txBox="1"/>
          <p:nvPr/>
        </p:nvSpPr>
        <p:spPr>
          <a:xfrm>
            <a:off x="3828056" y="3199913"/>
            <a:ext cx="40350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A7802D"/>
                </a:solidFill>
              </a:rPr>
              <a:t>Infotec Aguascalientes</a:t>
            </a:r>
            <a:endParaRPr sz="2100">
              <a:solidFill>
                <a:srgbClr val="A7802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Procesamiento de Lenguaje Natural</a:t>
            </a:r>
            <a:endParaRPr/>
          </a:p>
        </p:txBody>
      </p:sp>
      <p:sp>
        <p:nvSpPr>
          <p:cNvPr id="140" name="Google Shape;140;p30"/>
          <p:cNvSpPr txBox="1"/>
          <p:nvPr>
            <p:ph idx="1" type="body"/>
          </p:nvPr>
        </p:nvSpPr>
        <p:spPr>
          <a:xfrm>
            <a:off x="407750" y="1204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 person riding a horse</a:t>
            </a:r>
            <a:endParaRPr/>
          </a:p>
        </p:txBody>
      </p:sp>
      <p:pic>
        <p:nvPicPr>
          <p:cNvPr id="141" name="Google Shape;141;p30" title="image-search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75" y="2231350"/>
            <a:ext cx="836295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Procesamiento de Lenguaje Natural</a:t>
            </a:r>
            <a:endParaRPr/>
          </a:p>
        </p:txBody>
      </p:sp>
      <p:pic>
        <p:nvPicPr>
          <p:cNvPr id="147" name="Google Shape;147;p31" title="comiendo-brocol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45" y="1574095"/>
            <a:ext cx="1831288" cy="12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1" title="brocoli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0250" y="1574094"/>
            <a:ext cx="1632586" cy="12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1" title="dona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9669" y="1574094"/>
            <a:ext cx="1240550" cy="12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1"/>
          <p:cNvSpPr txBox="1"/>
          <p:nvPr/>
        </p:nvSpPr>
        <p:spPr>
          <a:xfrm>
            <a:off x="2608700" y="2047050"/>
            <a:ext cx="41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-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1" name="Google Shape;151;p31"/>
          <p:cNvSpPr txBox="1"/>
          <p:nvPr/>
        </p:nvSpPr>
        <p:spPr>
          <a:xfrm>
            <a:off x="4983300" y="2047050"/>
            <a:ext cx="41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+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2" name="Google Shape;152;p31"/>
          <p:cNvSpPr txBox="1"/>
          <p:nvPr/>
        </p:nvSpPr>
        <p:spPr>
          <a:xfrm>
            <a:off x="6919500" y="2047050"/>
            <a:ext cx="52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=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Procesamiento de Lenguaje Natural</a:t>
            </a:r>
            <a:endParaRPr/>
          </a:p>
        </p:txBody>
      </p:sp>
      <p:pic>
        <p:nvPicPr>
          <p:cNvPr id="158" name="Google Shape;158;p32" title="comiendo-brocol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45" y="1574095"/>
            <a:ext cx="1831288" cy="12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2" title="brocoli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0250" y="1574094"/>
            <a:ext cx="1632586" cy="12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2" title="dona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9669" y="1574094"/>
            <a:ext cx="1240550" cy="12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2" title="comiendo-dona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1100" y="3181072"/>
            <a:ext cx="6473911" cy="12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2"/>
          <p:cNvSpPr txBox="1"/>
          <p:nvPr/>
        </p:nvSpPr>
        <p:spPr>
          <a:xfrm>
            <a:off x="2608700" y="2047050"/>
            <a:ext cx="41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-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3" name="Google Shape;163;p32"/>
          <p:cNvSpPr txBox="1"/>
          <p:nvPr/>
        </p:nvSpPr>
        <p:spPr>
          <a:xfrm>
            <a:off x="4983300" y="2047050"/>
            <a:ext cx="41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+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4" name="Google Shape;164;p32"/>
          <p:cNvSpPr txBox="1"/>
          <p:nvPr/>
        </p:nvSpPr>
        <p:spPr>
          <a:xfrm>
            <a:off x="6919500" y="2047050"/>
            <a:ext cx="52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=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Half Space Proximal</a:t>
            </a:r>
            <a:endParaRPr/>
          </a:p>
        </p:txBody>
      </p:sp>
      <p:pic>
        <p:nvPicPr>
          <p:cNvPr id="170" name="Google Shape;1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338" y="1170125"/>
            <a:ext cx="563131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Half Space Proximal</a:t>
            </a:r>
            <a:endParaRPr/>
          </a:p>
        </p:txBody>
      </p:sp>
      <p:pic>
        <p:nvPicPr>
          <p:cNvPr id="176" name="Google Shape;1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7325"/>
            <a:ext cx="8839201" cy="2167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Half Space Proximal</a:t>
            </a:r>
            <a:endParaRPr/>
          </a:p>
        </p:txBody>
      </p:sp>
      <p:pic>
        <p:nvPicPr>
          <p:cNvPr id="182" name="Google Shape;1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550" y="1111000"/>
            <a:ext cx="581489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Half Space Proximal</a:t>
            </a:r>
            <a:endParaRPr/>
          </a:p>
        </p:txBody>
      </p:sp>
      <p:sp>
        <p:nvSpPr>
          <p:cNvPr id="188" name="Google Shape;188;p36"/>
          <p:cNvSpPr txBox="1"/>
          <p:nvPr/>
        </p:nvSpPr>
        <p:spPr>
          <a:xfrm>
            <a:off x="487750" y="1441075"/>
            <a:ext cx="7427100" cy="30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Aplicaciones: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Recuperación de Información.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Medir la dimensión intrínseca.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Clasificación tipo k-vecinos.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Problema de empaquetado.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Clusters.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Redes de sensores.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/>
          </a:p>
        </p:txBody>
      </p:sp>
      <p:sp>
        <p:nvSpPr>
          <p:cNvPr id="194" name="Google Shape;194;p37"/>
          <p:cNvSpPr txBox="1"/>
          <p:nvPr>
            <p:ph idx="1" type="body"/>
          </p:nvPr>
        </p:nvSpPr>
        <p:spPr>
          <a:xfrm>
            <a:off x="311700" y="2313100"/>
            <a:ext cx="85206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luis.ruiz@infotec.mx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Recuperación de Información</a:t>
            </a:r>
            <a:endParaRPr/>
          </a:p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¿Qué es eso?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Dada una base de datos y una consulta, encontrar los elementos de la base de datos </a:t>
            </a:r>
            <a:r>
              <a:rPr b="1" lang="es"/>
              <a:t>más parecidos</a:t>
            </a:r>
            <a:r>
              <a:rPr lang="es"/>
              <a:t> a la consulta. No hay una definición universal de similaridad pues depende del problema.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Recuperación de Información</a:t>
            </a:r>
            <a:endParaRPr/>
          </a:p>
        </p:txBody>
      </p:sp>
      <p:pic>
        <p:nvPicPr>
          <p:cNvPr id="92" name="Google Shape;92;p23" title="similar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1184275"/>
            <a:ext cx="41148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Recuperación de Información</a:t>
            </a:r>
            <a:endParaRPr/>
          </a:p>
        </p:txBody>
      </p:sp>
      <p:sp>
        <p:nvSpPr>
          <p:cNvPr id="98" name="Google Shape;9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un espacio métrico (U,d), dado un subconjunto finito S ⊂ U y una consulta q ∈ U debemos encontrar todos los elementos de S tales que su distancia a q es menor o igual que r.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B</a:t>
            </a:r>
            <a:r>
              <a:rPr baseline="-25000" lang="es"/>
              <a:t>r</a:t>
            </a:r>
            <a:r>
              <a:rPr lang="es"/>
              <a:t>(q) = {x ∈ S|d(q,x) ≤ r}</a:t>
            </a:r>
            <a:endParaRPr/>
          </a:p>
        </p:txBody>
      </p:sp>
      <p:pic>
        <p:nvPicPr>
          <p:cNvPr id="99" name="Google Shape;99;p24" title="consult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646" y="2796721"/>
            <a:ext cx="2282700" cy="21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Recuperación de Información</a:t>
            </a:r>
            <a:endParaRPr/>
          </a:p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311700" y="1152475"/>
            <a:ext cx="8520600" cy="1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un espacio métrico (U,d), dado un subconjunto finito S ⊂ U y una consulta q ∈ U debemos encontrar todos los elementos de S tales que su distancia a q es menor o igual que r.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B</a:t>
            </a:r>
            <a:r>
              <a:rPr baseline="-25000" lang="es"/>
              <a:t>r</a:t>
            </a:r>
            <a:r>
              <a:rPr lang="es"/>
              <a:t>(q) = {x ∈ S|d(q,x) ≤ r}</a:t>
            </a:r>
            <a:endParaRPr/>
          </a:p>
        </p:txBody>
      </p:sp>
      <p:pic>
        <p:nvPicPr>
          <p:cNvPr id="106" name="Google Shape;106;p25" title="consult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646" y="2796721"/>
            <a:ext cx="2282700" cy="217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/>
          <p:cNvSpPr txBox="1"/>
          <p:nvPr/>
        </p:nvSpPr>
        <p:spPr>
          <a:xfrm>
            <a:off x="5993350" y="3237075"/>
            <a:ext cx="2874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980000"/>
                </a:solidFill>
              </a:rPr>
              <a:t>Este problema se puede resolver trivialmente usando búsqueda secuencial.</a:t>
            </a:r>
            <a:endParaRPr sz="18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Recuperación de Información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forma de acelerar las consultas se logra mediante el uso de un índice de los datos.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Crear un índice puede ser muy costoso pero acelera en mucho las consultas.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Recuperación de Información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forma de acelerar las consultas se logra mediante el uso de un índice de los datos.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Crear un índice puede ser muy costoso pero acelera en mucho las consultas.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¿Cuándo conviene construir un índice?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Cuando el número de consultas que se esperan hacer es muy grande.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Image caption</a:t>
            </a:r>
            <a:endParaRPr/>
          </a:p>
        </p:txBody>
      </p:sp>
      <p:pic>
        <p:nvPicPr>
          <p:cNvPr id="125" name="Google Shape;125;p28" title="caption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271" y="1017725"/>
            <a:ext cx="1613225" cy="15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8" title="cap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8263" y="3276226"/>
            <a:ext cx="1613225" cy="1581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8"/>
          <p:cNvSpPr txBox="1"/>
          <p:nvPr/>
        </p:nvSpPr>
        <p:spPr>
          <a:xfrm>
            <a:off x="5409525" y="1439200"/>
            <a:ext cx="3628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a baseball player is about to throw a ball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8" name="Google Shape;128;p28"/>
          <p:cNvSpPr txBox="1"/>
          <p:nvPr/>
        </p:nvSpPr>
        <p:spPr>
          <a:xfrm>
            <a:off x="5498025" y="3697700"/>
            <a:ext cx="354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a young girl is looking at a refrigerator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Procesamiento de Lenguaje Natural</a:t>
            </a:r>
            <a:endParaRPr/>
          </a:p>
        </p:txBody>
      </p:sp>
      <p:sp>
        <p:nvSpPr>
          <p:cNvPr id="134" name="Google Shape;13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Usar modelos de lenguaje para clasificar texto: Análisis de Sentimiento, Detección de Discurso de Odio, medir los niveles de </a:t>
            </a:r>
            <a:r>
              <a:rPr lang="es"/>
              <a:t>toxicidad</a:t>
            </a:r>
            <a:r>
              <a:rPr lang="es"/>
              <a:t> de un mensaje,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Usar encajes de texto para hacer búsquedas por contenido.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