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ill Sans MT" panose="020B0502020104020203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ontserrat SemiBold" panose="000007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sYcODDan9HmJtaWqDDE5keU7a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8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3" name="Google Shape;17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98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3" name="Google Shape;17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729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36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12150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4190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cabezado de sección">
  <p:cSld name="1_Encabezado de sec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>
            <a:spLocks noGrp="1"/>
          </p:cNvSpPr>
          <p:nvPr>
            <p:ph type="title"/>
          </p:nvPr>
        </p:nvSpPr>
        <p:spPr>
          <a:xfrm>
            <a:off x="623887" y="784707"/>
            <a:ext cx="7891463" cy="180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C945A"/>
              </a:buClr>
              <a:buSzPts val="3300"/>
              <a:buFont typeface="Montserrat SemiBold"/>
              <a:buNone/>
              <a:defRPr sz="3300" b="1" i="0">
                <a:solidFill>
                  <a:srgbClr val="BC945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body" idx="1"/>
          </p:nvPr>
        </p:nvSpPr>
        <p:spPr>
          <a:xfrm>
            <a:off x="623888" y="2956561"/>
            <a:ext cx="7886700" cy="220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 b="0" i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614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3393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4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9144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11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63815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1347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2313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9472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25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orcid.org/0000-0002-0298-3667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researchgate.net/profile/Sergio-N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linkedin.com/in/sergio-nava-a5a97517/" TargetMode="External"/><Relationship Id="rId5" Type="http://schemas.openxmlformats.org/officeDocument/2006/relationships/hyperlink" Target="mailto:s3rgio.nava@gmail.com" TargetMode="External"/><Relationship Id="rId4" Type="http://schemas.openxmlformats.org/officeDocument/2006/relationships/hyperlink" Target="mailto:nava@cimat.mx" TargetMode="External"/><Relationship Id="rId9" Type="http://schemas.openxmlformats.org/officeDocument/2006/relationships/hyperlink" Target="https://scholar.google.es/citations?user=Fc9sxKgAAAAJ&amp;hl=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38" y="638110"/>
            <a:ext cx="355521" cy="484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9"/>
          <p:cNvCxnSpPr/>
          <p:nvPr/>
        </p:nvCxnSpPr>
        <p:spPr>
          <a:xfrm>
            <a:off x="7611205" y="638110"/>
            <a:ext cx="0" cy="484113"/>
          </a:xfrm>
          <a:prstGeom prst="straightConnector1">
            <a:avLst/>
          </a:prstGeom>
          <a:noFill/>
          <a:ln w="9525" cap="flat" cmpd="sng">
            <a:solidFill>
              <a:srgbClr val="DEC9A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6" name="Google Shape;166;p19"/>
          <p:cNvSpPr txBox="1"/>
          <p:nvPr/>
        </p:nvSpPr>
        <p:spPr>
          <a:xfrm>
            <a:off x="592667" y="1302275"/>
            <a:ext cx="82395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rmAutofit fontScale="97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945A"/>
              </a:buClr>
              <a:buSzPct val="102564"/>
              <a:buFont typeface="Montserrat SemiBold"/>
              <a:buNone/>
            </a:pPr>
            <a:r>
              <a:rPr lang="es-MX" sz="3300" b="1" i="0" u="none" strike="noStrike" cap="none" dirty="0">
                <a:solidFill>
                  <a:srgbClr val="BC945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Sergio M. Nava Muñoz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72450" y="1874901"/>
            <a:ext cx="5395533" cy="41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325754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 panose="020B0604020202020204" pitchFamily="34" charset="0"/>
              <a:buChar char="•"/>
            </a:pP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Licenciatura de Matemáticas Aplicadas en la </a:t>
            </a:r>
            <a:r>
              <a:rPr lang="es-MX" sz="1600" b="0" i="0" u="none" strike="noStrike" cap="none" dirty="0">
                <a:solidFill>
                  <a:srgbClr val="833C0B"/>
                </a:solidFill>
                <a:latin typeface="Montserrat"/>
                <a:ea typeface="Montserrat"/>
                <a:cs typeface="Montserrat"/>
                <a:sym typeface="Montserrat"/>
              </a:rPr>
              <a:t>Universidad Autónoma de Tlaxcala </a:t>
            </a:r>
            <a:endParaRPr lang="es-MX" sz="1600" b="0" i="0" u="none" strike="noStrike" cap="none" dirty="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25754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 panose="020B0604020202020204" pitchFamily="34" charset="0"/>
              <a:buChar char="•"/>
            </a:pP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Maestría en Estadística en la </a:t>
            </a:r>
            <a:r>
              <a:rPr lang="es-MX" sz="1600" b="0" i="0" u="none" strike="noStrike" cap="none" dirty="0">
                <a:solidFill>
                  <a:srgbClr val="833C0B"/>
                </a:solidFill>
                <a:latin typeface="Montserrat"/>
                <a:ea typeface="Montserrat"/>
                <a:cs typeface="Montserrat"/>
                <a:sym typeface="Montserrat"/>
              </a:rPr>
              <a:t>Universidad de Guanajuato - CIMAT. </a:t>
            </a:r>
          </a:p>
          <a:p>
            <a:pPr marL="325754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 panose="020B0604020202020204" pitchFamily="34" charset="0"/>
              <a:buChar char="•"/>
            </a:pP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Actualmente en Doctorado en Ciencias en Ciencia de Datos (</a:t>
            </a:r>
            <a:r>
              <a:rPr lang="es-MX" sz="1600" dirty="0">
                <a:solidFill>
                  <a:srgbClr val="833C0B"/>
                </a:solidFill>
                <a:latin typeface="Montserrat"/>
                <a:sym typeface="Montserrat"/>
              </a:rPr>
              <a:t>INFOTEC</a:t>
            </a: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4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/>
              <a:buNone/>
            </a:pPr>
            <a:endParaRPr sz="1600" b="0" i="0" u="none" strike="noStrike" cap="none" dirty="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0004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/>
              <a:buNone/>
            </a:pP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En </a:t>
            </a:r>
            <a:r>
              <a:rPr lang="es-MX" sz="1600" b="0" i="0" u="none" strike="noStrike" cap="none" dirty="0">
                <a:solidFill>
                  <a:srgbClr val="62721F"/>
                </a:solidFill>
                <a:latin typeface="Montserrat"/>
                <a:ea typeface="Montserrat"/>
                <a:cs typeface="Montserrat"/>
                <a:sym typeface="Montserrat"/>
              </a:rPr>
              <a:t>CIMAT</a:t>
            </a: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 desde enero de 1996. Desde marzo de 1997 hasta mayo de 2019 en la </a:t>
            </a:r>
            <a:r>
              <a:rPr lang="es-MX" sz="1600" b="0" i="0" u="none" strike="noStrike" cap="none" dirty="0">
                <a:solidFill>
                  <a:srgbClr val="833C0B"/>
                </a:solidFill>
                <a:latin typeface="Montserrat"/>
                <a:ea typeface="Montserrat"/>
                <a:cs typeface="Montserrat"/>
                <a:sym typeface="Montserrat"/>
              </a:rPr>
              <a:t>Unidad Aguascalientes. </a:t>
            </a:r>
          </a:p>
          <a:p>
            <a:pPr marL="40004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/>
              <a:buNone/>
            </a:pP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De mayo de 2019 </a:t>
            </a:r>
            <a:r>
              <a:rPr lang="es-MX" sz="1600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 julio de 2022 en la </a:t>
            </a:r>
            <a:r>
              <a:rPr lang="es-MX" sz="1600" b="0" i="0" u="none" strike="noStrike" cap="none" dirty="0">
                <a:solidFill>
                  <a:srgbClr val="833C0B"/>
                </a:solidFill>
                <a:latin typeface="Montserrat"/>
                <a:ea typeface="Montserrat"/>
                <a:cs typeface="Montserrat"/>
                <a:sym typeface="Montserrat"/>
              </a:rPr>
              <a:t>Unidad Zacatecas. </a:t>
            </a:r>
          </a:p>
          <a:p>
            <a:pPr marL="40004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/>
              <a:buNone/>
            </a:pPr>
            <a:r>
              <a:rPr lang="es-MX" sz="1600" dirty="0">
                <a:solidFill>
                  <a:srgbClr val="888888"/>
                </a:solidFill>
                <a:latin typeface="Montserrat"/>
                <a:sym typeface="Montserrat"/>
              </a:rPr>
              <a:t>Actualmente de regreso en</a:t>
            </a:r>
            <a:r>
              <a:rPr lang="es-MX" sz="1600" b="0" i="0" u="none" strike="noStrike" cap="none" dirty="0">
                <a:solidFill>
                  <a:srgbClr val="833C0B"/>
                </a:solidFill>
                <a:latin typeface="Montserrat"/>
                <a:ea typeface="Montserrat"/>
                <a:cs typeface="Montserrat"/>
                <a:sym typeface="Montserrat"/>
              </a:rPr>
              <a:t> Aguascalientes 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95250" y="4265084"/>
            <a:ext cx="138600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4">
            <a:alphaModFix/>
          </a:blip>
          <a:srcRect l="27587" r="27587"/>
          <a:stretch/>
        </p:blipFill>
        <p:spPr>
          <a:xfrm>
            <a:off x="5767917" y="1872119"/>
            <a:ext cx="2839201" cy="422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38" y="638110"/>
            <a:ext cx="355521" cy="484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0"/>
          <p:cNvCxnSpPr/>
          <p:nvPr/>
        </p:nvCxnSpPr>
        <p:spPr>
          <a:xfrm>
            <a:off x="7611205" y="638110"/>
            <a:ext cx="0" cy="484113"/>
          </a:xfrm>
          <a:prstGeom prst="straightConnector1">
            <a:avLst/>
          </a:prstGeom>
          <a:noFill/>
          <a:ln w="9525" cap="flat" cmpd="sng">
            <a:solidFill>
              <a:srgbClr val="DEC9A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20"/>
          <p:cNvSpPr txBox="1"/>
          <p:nvPr/>
        </p:nvSpPr>
        <p:spPr>
          <a:xfrm>
            <a:off x="495656" y="1302281"/>
            <a:ext cx="833647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rmAutofit fontScale="97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945A"/>
              </a:buClr>
              <a:buSzPct val="102564"/>
              <a:buFont typeface="Montserrat SemiBold"/>
              <a:buNone/>
            </a:pPr>
            <a:r>
              <a:rPr lang="es-MX" sz="3300" b="1" i="0" u="none" strike="noStrike" cap="none">
                <a:solidFill>
                  <a:srgbClr val="BC945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Sergio M. Nava Muñoz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371061" y="1874906"/>
            <a:ext cx="8461069" cy="3392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Formación de Recursos Humanos </a:t>
            </a:r>
          </a:p>
          <a:p>
            <a:pPr marL="914400" lvl="1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Especialidad en Métodos Estadísticos</a:t>
            </a:r>
          </a:p>
          <a:p>
            <a:pPr marL="914400" lvl="1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Maestría en Modelación y Optimización de Procesos</a:t>
            </a:r>
          </a:p>
          <a:p>
            <a:pPr marL="914400" lvl="1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ES" sz="1400" dirty="0">
                <a:solidFill>
                  <a:srgbClr val="833C0B"/>
                </a:solidFill>
                <a:latin typeface="Montserrat" panose="00000500000000000000" pitchFamily="2" charset="0"/>
              </a:rPr>
              <a:t>Maestría en Ingeniería de Software</a:t>
            </a:r>
          </a:p>
          <a:p>
            <a:pPr marL="914400" lvl="1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ES" sz="1400" dirty="0">
                <a:solidFill>
                  <a:srgbClr val="833C0B"/>
                </a:solidFill>
                <a:latin typeface="Montserrat" panose="00000500000000000000" pitchFamily="2" charset="0"/>
              </a:rPr>
              <a:t>Maestría en Análisis Estadístico y Computación</a:t>
            </a:r>
          </a:p>
          <a:p>
            <a:pPr marL="457200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Vinculación </a:t>
            </a:r>
          </a:p>
          <a:p>
            <a:pPr marL="685800" marR="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</a:pPr>
            <a:r>
              <a:rPr lang="es-MX" sz="1400" dirty="0">
                <a:latin typeface="Montserrat" panose="00000500000000000000" pitchFamily="2" charset="0"/>
                <a:sym typeface="Montserrat"/>
              </a:rPr>
              <a:t>    	</a:t>
            </a: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(FIRA, CONSAR, PEMEX, SSEG, SixSigma, IMT, IMCO ,  </a:t>
            </a:r>
            <a:r>
              <a:rPr lang="es-MX" sz="1400" dirty="0" err="1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SecTurJal</a:t>
            </a: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, COMEPO)</a:t>
            </a:r>
            <a:endParaRPr sz="1400" dirty="0">
              <a:solidFill>
                <a:srgbClr val="833C0B"/>
              </a:solidFill>
              <a:latin typeface="Montserrat" panose="00000500000000000000" pitchFamily="2" charset="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Investigación </a:t>
            </a:r>
          </a:p>
          <a:p>
            <a:pPr marL="228600">
              <a:spcBef>
                <a:spcPts val="1000"/>
              </a:spcBef>
              <a:buClr>
                <a:srgbClr val="888888"/>
              </a:buClr>
              <a:buSzPct val="129032"/>
            </a:pPr>
            <a:r>
              <a:rPr lang="es-MX" sz="1400" dirty="0">
                <a:latin typeface="Montserrat" panose="00000500000000000000" pitchFamily="2" charset="0"/>
                <a:sym typeface="Montserrat"/>
              </a:rPr>
              <a:t>               </a:t>
            </a: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(4 JCR)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sym typeface="Montserrat"/>
              </a:rPr>
              <a:t>Administración </a:t>
            </a:r>
          </a:p>
          <a:p>
            <a:pPr marL="228600" lvl="0">
              <a:spcBef>
                <a:spcPts val="1000"/>
              </a:spcBef>
              <a:buClr>
                <a:srgbClr val="888888"/>
              </a:buClr>
              <a:buSzPct val="129032"/>
            </a:pPr>
            <a:r>
              <a:rPr lang="es-MX" sz="1400" dirty="0">
                <a:latin typeface="Montserrat" panose="00000500000000000000" pitchFamily="2" charset="0"/>
                <a:sym typeface="Montserrat"/>
              </a:rPr>
              <a:t>		</a:t>
            </a: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(Coord. EME, MMOP, Dir. U. Zac. )</a:t>
            </a:r>
            <a:endParaRPr sz="1400" dirty="0">
              <a:solidFill>
                <a:srgbClr val="833C0B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38" y="638110"/>
            <a:ext cx="355521" cy="484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0"/>
          <p:cNvCxnSpPr/>
          <p:nvPr/>
        </p:nvCxnSpPr>
        <p:spPr>
          <a:xfrm>
            <a:off x="7611205" y="638110"/>
            <a:ext cx="0" cy="484113"/>
          </a:xfrm>
          <a:prstGeom prst="straightConnector1">
            <a:avLst/>
          </a:prstGeom>
          <a:noFill/>
          <a:ln w="9525" cap="flat" cmpd="sng">
            <a:solidFill>
              <a:srgbClr val="DEC9A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20"/>
          <p:cNvSpPr txBox="1"/>
          <p:nvPr/>
        </p:nvSpPr>
        <p:spPr>
          <a:xfrm>
            <a:off x="495656" y="1302281"/>
            <a:ext cx="833647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rmAutofit fontScale="97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945A"/>
              </a:buClr>
              <a:buSzPct val="102564"/>
              <a:buFont typeface="Montserrat SemiBold"/>
              <a:buNone/>
            </a:pPr>
            <a:r>
              <a:rPr lang="es-MX" sz="3300" b="1" i="0" u="none" strike="noStrike" cap="none">
                <a:solidFill>
                  <a:srgbClr val="BC945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Sergio M. Nava Muñoz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550334" y="2455333"/>
            <a:ext cx="8053800" cy="29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0004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10599"/>
              <a:buFont typeface="Arial"/>
              <a:buNone/>
            </a:pPr>
            <a:r>
              <a:rPr lang="es-MX" b="0" i="0" u="none" strike="noStrike" cap="none" dirty="0">
                <a:solidFill>
                  <a:srgbClr val="833C0B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Áreas de Interés</a:t>
            </a:r>
            <a:endParaRPr b="0" i="0" u="none" strike="noStrike" cap="none" dirty="0">
              <a:solidFill>
                <a:srgbClr val="833C0B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Estadística Aplicada a otras disciplinas, Muestreo, Métodos Multivariados, Estadística para la Calidad, </a:t>
            </a:r>
            <a:r>
              <a:rPr lang="es-MX" b="0" i="0" u="none" strike="noStrike" cap="none" dirty="0" err="1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Six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Sigma, </a:t>
            </a: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Lean </a:t>
            </a:r>
            <a:r>
              <a:rPr lang="es-MX" dirty="0" err="1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Manufacturing</a:t>
            </a: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,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Estadística Espacial, Econometría, etc. </a:t>
            </a:r>
            <a:endParaRPr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Ciencia de Datos, Inteligencia Artificial, Cómputo Estadístico.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sym typeface="Montserrat"/>
              </a:rPr>
              <a:t>Actualmente: </a:t>
            </a:r>
            <a:r>
              <a:rPr lang="es-MX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Análisis de desempeño de sistemas de NLP en Esquema de Competencias</a:t>
            </a:r>
            <a:endParaRPr dirty="0">
              <a:solidFill>
                <a:srgbClr val="833C0B"/>
              </a:solidFill>
              <a:latin typeface="Montserrat" panose="00000500000000000000" pitchFamily="2" charset="0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None/>
            </a:pPr>
            <a:endParaRPr b="0" i="0" u="none" strike="noStrike" cap="none" dirty="0">
              <a:solidFill>
                <a:srgbClr val="888888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0004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10599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2409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38" y="638110"/>
            <a:ext cx="355521" cy="484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0"/>
          <p:cNvCxnSpPr/>
          <p:nvPr/>
        </p:nvCxnSpPr>
        <p:spPr>
          <a:xfrm>
            <a:off x="7611205" y="638110"/>
            <a:ext cx="0" cy="484113"/>
          </a:xfrm>
          <a:prstGeom prst="straightConnector1">
            <a:avLst/>
          </a:prstGeom>
          <a:noFill/>
          <a:ln w="9525" cap="flat" cmpd="sng">
            <a:solidFill>
              <a:srgbClr val="DEC9A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20"/>
          <p:cNvSpPr txBox="1"/>
          <p:nvPr/>
        </p:nvSpPr>
        <p:spPr>
          <a:xfrm>
            <a:off x="495656" y="1302281"/>
            <a:ext cx="833647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rmAutofit fontScale="97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945A"/>
              </a:buClr>
              <a:buSzPct val="102564"/>
              <a:buFont typeface="Montserrat SemiBold"/>
              <a:buNone/>
            </a:pPr>
            <a:r>
              <a:rPr lang="es-MX" sz="3300" b="1" i="0" u="none" strike="noStrike" cap="none">
                <a:solidFill>
                  <a:srgbClr val="BC945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Sergio M. Nava Muñoz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550333" y="2054963"/>
            <a:ext cx="8281797" cy="3371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0004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10599"/>
              <a:buFont typeface="Arial"/>
              <a:buNone/>
            </a:pPr>
            <a:r>
              <a:rPr lang="es-ES" b="0" i="0" u="none" strike="noStrike" cap="none" dirty="0">
                <a:solidFill>
                  <a:srgbClr val="833C0B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Información de Contacto</a:t>
            </a:r>
            <a:endParaRPr b="0" i="0" u="none" strike="noStrike" cap="none" dirty="0">
              <a:solidFill>
                <a:srgbClr val="833C0B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Correo: 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4"/>
              </a:rPr>
              <a:t>nava@cimat.mx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	 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5"/>
              </a:rPr>
              <a:t>s3rgio.nava@gmail.com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 err="1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Linkedin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: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6"/>
              </a:rPr>
              <a:t>https://www.linkedin.com/in/sergio-nava-a5a97517/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</a:p>
          <a:p>
            <a:pPr marL="228600"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Redes Científicas: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 err="1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Research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Gate: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7"/>
              </a:rPr>
              <a:t>https://www.researchgate.net/profile/Sergio-Nava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 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ORCID: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8"/>
              </a:rPr>
              <a:t>https://orcid.org/0000-0002-0298-3667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Google </a:t>
            </a:r>
            <a:r>
              <a:rPr lang="es-MX" dirty="0" err="1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Scholar</a:t>
            </a: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: </a:t>
            </a: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9"/>
              </a:rPr>
              <a:t>https://scholar.google.es/citations?user=Fc9sxKgAAAAJ&amp;hl=es</a:t>
            </a: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endParaRPr lang="es-MX" b="0" i="0" u="none" strike="noStrike" cap="none" dirty="0">
              <a:solidFill>
                <a:srgbClr val="888888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0004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10599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18682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Galería">
  <a:themeElements>
    <a:clrScheme name="Personalizado 1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3D372F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353</TotalTime>
  <Words>300</Words>
  <Application>Microsoft Office PowerPoint</Application>
  <PresentationFormat>Presentación en pantalla (4:3)</PresentationFormat>
  <Paragraphs>37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Gill Sans MT</vt:lpstr>
      <vt:lpstr>Montserrat SemiBold</vt:lpstr>
      <vt:lpstr>Montserrat</vt:lpstr>
      <vt:lpstr>Arial</vt:lpstr>
      <vt:lpstr>Calibri</vt:lpstr>
      <vt:lpstr>Galería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de Investigación en Matemáticas A.C. </dc:title>
  <dc:creator>Microsoft Office User</dc:creator>
  <cp:lastModifiedBy>Sergio Nava</cp:lastModifiedBy>
  <cp:revision>16</cp:revision>
  <dcterms:created xsi:type="dcterms:W3CDTF">2018-12-04T03:27:02Z</dcterms:created>
  <dcterms:modified xsi:type="dcterms:W3CDTF">2025-02-05T23:52:46Z</dcterms:modified>
</cp:coreProperties>
</file>