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7" r:id="rId2"/>
    <p:sldId id="258" r:id="rId3"/>
    <p:sldId id="260" r:id="rId4"/>
    <p:sldId id="264" r:id="rId5"/>
    <p:sldId id="265" r:id="rId6"/>
    <p:sldId id="263" r:id="rId7"/>
    <p:sldId id="266" r:id="rId8"/>
    <p:sldId id="261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ill Sans MT" panose="020B050202010402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SemiBold" panose="00000700000000000000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sYcODDan9HmJtaWqDDE5keU7a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72" d="100"/>
          <a:sy n="72" d="100"/>
        </p:scale>
        <p:origin x="150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3" name="Google Shape;17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98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3" name="Google Shape;17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29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36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2150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190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623887" y="784707"/>
            <a:ext cx="7891463" cy="180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ts val="3300"/>
              <a:buFont typeface="Montserrat SemiBold"/>
              <a:buNone/>
              <a:defRPr sz="3300" b="1" i="0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body" idx="1"/>
          </p:nvPr>
        </p:nvSpPr>
        <p:spPr>
          <a:xfrm>
            <a:off x="623888" y="2956561"/>
            <a:ext cx="7886700" cy="220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 b="0" i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14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393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4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144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11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3815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1347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313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9472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25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rcid.org/0000-0002-0298-3667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researchgate.net/profile/Sergio-N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inkedin.com/in/sergio-nava-a5a97517/" TargetMode="External"/><Relationship Id="rId5" Type="http://schemas.openxmlformats.org/officeDocument/2006/relationships/hyperlink" Target="mailto:s3rgio.nava@gmail.com" TargetMode="External"/><Relationship Id="rId4" Type="http://schemas.openxmlformats.org/officeDocument/2006/relationships/hyperlink" Target="mailto:nava@cimat.mx" TargetMode="External"/><Relationship Id="rId9" Type="http://schemas.openxmlformats.org/officeDocument/2006/relationships/hyperlink" Target="https://scholar.google.es/citations?user=Fc9sxKgAAAAJ&amp;hl=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38" y="638110"/>
            <a:ext cx="355521" cy="48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9"/>
          <p:cNvCxnSpPr/>
          <p:nvPr/>
        </p:nvCxnSpPr>
        <p:spPr>
          <a:xfrm>
            <a:off x="7611205" y="638110"/>
            <a:ext cx="0" cy="484113"/>
          </a:xfrm>
          <a:prstGeom prst="straightConnector1">
            <a:avLst/>
          </a:prstGeom>
          <a:noFill/>
          <a:ln w="9525" cap="flat" cmpd="sng">
            <a:solidFill>
              <a:srgbClr val="DEC9A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19"/>
          <p:cNvSpPr txBox="1"/>
          <p:nvPr/>
        </p:nvSpPr>
        <p:spPr>
          <a:xfrm>
            <a:off x="592667" y="1302275"/>
            <a:ext cx="82395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ct val="102564"/>
              <a:buFont typeface="Montserrat SemiBold"/>
              <a:buNone/>
            </a:pPr>
            <a:r>
              <a:rPr lang="es-MX" sz="3300" b="1" i="0" u="none" strike="noStrike" cap="none" dirty="0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Sergio M. Nava Muñoz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72450" y="1874901"/>
            <a:ext cx="5395533" cy="41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25754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 panose="020B0604020202020204" pitchFamily="34" charset="0"/>
              <a:buChar char="•"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Licenciatura de Matemáticas Aplicadas en la </a:t>
            </a:r>
            <a:r>
              <a:rPr lang="es-MX" sz="1600" b="0" i="0" u="none" strike="noStrike" cap="none" dirty="0">
                <a:solidFill>
                  <a:srgbClr val="833C0B"/>
                </a:solidFill>
                <a:latin typeface="Montserrat"/>
                <a:ea typeface="Montserrat"/>
                <a:cs typeface="Montserrat"/>
                <a:sym typeface="Montserrat"/>
              </a:rPr>
              <a:t>Universidad Autónoma de Tlaxcala </a:t>
            </a:r>
            <a:endParaRPr lang="es-MX" sz="1600" b="0" i="0" u="none" strike="noStrike" cap="none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25754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 panose="020B0604020202020204" pitchFamily="34" charset="0"/>
              <a:buChar char="•"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Maestría en Estadística en la </a:t>
            </a:r>
            <a:r>
              <a:rPr lang="es-MX" sz="1600" b="0" i="0" u="none" strike="noStrike" cap="none" dirty="0">
                <a:solidFill>
                  <a:srgbClr val="833C0B"/>
                </a:solidFill>
                <a:latin typeface="Montserrat"/>
                <a:ea typeface="Montserrat"/>
                <a:cs typeface="Montserrat"/>
                <a:sym typeface="Montserrat"/>
              </a:rPr>
              <a:t>Universidad de Guanajuato - CIMAT. </a:t>
            </a:r>
          </a:p>
          <a:p>
            <a:pPr marL="325754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 panose="020B0604020202020204" pitchFamily="34" charset="0"/>
              <a:buChar char="•"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Doctorado en Ciencias en Ciencia de Datos (</a:t>
            </a:r>
            <a:r>
              <a:rPr lang="es-MX" sz="1600" dirty="0">
                <a:solidFill>
                  <a:srgbClr val="833C0B"/>
                </a:solidFill>
                <a:latin typeface="Montserrat"/>
                <a:sym typeface="Montserrat"/>
              </a:rPr>
              <a:t>INFOTEC</a:t>
            </a: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4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/>
              <a:buNone/>
            </a:pPr>
            <a:endParaRPr sz="1600" b="0" i="0" u="none" strike="noStrike" cap="none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0004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/>
              <a:buNone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En </a:t>
            </a:r>
            <a:r>
              <a:rPr lang="es-MX" sz="1600" b="0" i="0" u="none" strike="noStrike" cap="none" dirty="0">
                <a:solidFill>
                  <a:srgbClr val="62721F"/>
                </a:solidFill>
                <a:latin typeface="Montserrat"/>
                <a:ea typeface="Montserrat"/>
                <a:cs typeface="Montserrat"/>
                <a:sym typeface="Montserrat"/>
              </a:rPr>
              <a:t>CIMAT</a:t>
            </a: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 desde enero de 1996. Desde marzo de 1997 hasta mayo de 2019 en la </a:t>
            </a:r>
            <a:r>
              <a:rPr lang="es-MX" sz="1600" b="0" i="0" u="none" strike="noStrike" cap="none" dirty="0">
                <a:solidFill>
                  <a:srgbClr val="833C0B"/>
                </a:solidFill>
                <a:latin typeface="Montserrat"/>
                <a:ea typeface="Montserrat"/>
                <a:cs typeface="Montserrat"/>
                <a:sym typeface="Montserrat"/>
              </a:rPr>
              <a:t>Unidad Aguascalientes. </a:t>
            </a:r>
          </a:p>
          <a:p>
            <a:pPr marL="40004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/>
              <a:buNone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De mayo de 2019 </a:t>
            </a:r>
            <a:r>
              <a:rPr lang="es-MX" sz="1600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 julio de 2022 en la </a:t>
            </a:r>
            <a:r>
              <a:rPr lang="es-MX" sz="1600" b="0" i="0" u="none" strike="noStrike" cap="none" dirty="0">
                <a:solidFill>
                  <a:srgbClr val="833C0B"/>
                </a:solidFill>
                <a:latin typeface="Montserrat"/>
                <a:ea typeface="Montserrat"/>
                <a:cs typeface="Montserrat"/>
                <a:sym typeface="Montserrat"/>
              </a:rPr>
              <a:t>Unidad Zacatecas. </a:t>
            </a:r>
          </a:p>
          <a:p>
            <a:pPr marL="40004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/>
              <a:buNone/>
            </a:pPr>
            <a:r>
              <a:rPr lang="es-MX" sz="1600" dirty="0">
                <a:solidFill>
                  <a:srgbClr val="888888"/>
                </a:solidFill>
                <a:latin typeface="Montserrat"/>
                <a:sym typeface="Montserrat"/>
              </a:rPr>
              <a:t>Actualmente en</a:t>
            </a:r>
            <a:r>
              <a:rPr lang="es-MX" sz="1600" b="0" i="0" u="none" strike="noStrike" cap="none" dirty="0">
                <a:solidFill>
                  <a:srgbClr val="833C0B"/>
                </a:solidFill>
                <a:latin typeface="Montserrat"/>
                <a:ea typeface="Montserrat"/>
                <a:cs typeface="Montserrat"/>
                <a:sym typeface="Montserrat"/>
              </a:rPr>
              <a:t> Aguascalientes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95250" y="4265084"/>
            <a:ext cx="138600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4">
            <a:alphaModFix/>
          </a:blip>
          <a:srcRect l="27587" r="27587"/>
          <a:stretch/>
        </p:blipFill>
        <p:spPr>
          <a:xfrm>
            <a:off x="5767917" y="1872119"/>
            <a:ext cx="2839201" cy="422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38" y="638110"/>
            <a:ext cx="355521" cy="48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0"/>
          <p:cNvCxnSpPr/>
          <p:nvPr/>
        </p:nvCxnSpPr>
        <p:spPr>
          <a:xfrm>
            <a:off x="7611205" y="638110"/>
            <a:ext cx="0" cy="484113"/>
          </a:xfrm>
          <a:prstGeom prst="straightConnector1">
            <a:avLst/>
          </a:prstGeom>
          <a:noFill/>
          <a:ln w="9525" cap="flat" cmpd="sng">
            <a:solidFill>
              <a:srgbClr val="DEC9A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0"/>
          <p:cNvSpPr txBox="1"/>
          <p:nvPr/>
        </p:nvSpPr>
        <p:spPr>
          <a:xfrm>
            <a:off x="495656" y="1302281"/>
            <a:ext cx="833647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ct val="102564"/>
              <a:buFont typeface="Montserrat SemiBold"/>
              <a:buNone/>
            </a:pPr>
            <a:r>
              <a:rPr lang="es-MX" sz="3300" b="1" i="0" u="none" strike="noStrike" cap="none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Sergio M. Nava Muñoz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71061" y="1874906"/>
            <a:ext cx="8461069" cy="3392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Formación de Recursos Humanos 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Especialidad en Métodos Estadísticos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Maestría en Modelación y Optimización de Procesos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ES" sz="1400" dirty="0">
                <a:solidFill>
                  <a:srgbClr val="833C0B"/>
                </a:solidFill>
                <a:latin typeface="Montserrat" panose="00000500000000000000" pitchFamily="2" charset="0"/>
              </a:rPr>
              <a:t>Maestría en Ingeniería de Software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ES" sz="1400" dirty="0">
                <a:solidFill>
                  <a:srgbClr val="833C0B"/>
                </a:solidFill>
                <a:latin typeface="Montserrat" panose="00000500000000000000" pitchFamily="2" charset="0"/>
              </a:rPr>
              <a:t>Maestría en Análisis Estadístico y Computación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</a:rPr>
              <a:t>Maestro en Ciencias en Estadística Oficial</a:t>
            </a:r>
            <a:endParaRPr lang="es-ES" sz="1400" dirty="0">
              <a:solidFill>
                <a:srgbClr val="833C0B"/>
              </a:solidFill>
              <a:latin typeface="Montserrat" panose="00000500000000000000" pitchFamily="2" charset="0"/>
            </a:endParaRP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</a:rPr>
              <a:t>Maestría en Ciencias Exactas, Sistemas y de la Información (UAA)</a:t>
            </a:r>
            <a:endParaRPr lang="es-ES" sz="1400" dirty="0">
              <a:solidFill>
                <a:srgbClr val="833C0B"/>
              </a:solidFill>
              <a:latin typeface="Montserrat" panose="00000500000000000000" pitchFamily="2" charset="0"/>
            </a:endParaRPr>
          </a:p>
          <a:p>
            <a:pPr marL="457200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Vinculación </a:t>
            </a:r>
          </a:p>
          <a:p>
            <a:pPr marL="685800" marR="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</a:pPr>
            <a:r>
              <a:rPr lang="es-MX" sz="1400" dirty="0">
                <a:latin typeface="Montserrat" panose="00000500000000000000" pitchFamily="2" charset="0"/>
                <a:sym typeface="Montserrat"/>
              </a:rPr>
              <a:t>    	</a:t>
            </a: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(FIRA, CONSAR, PEMEX, SSEG, </a:t>
            </a:r>
            <a:r>
              <a:rPr lang="es-MX" sz="1400" dirty="0" err="1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Six</a:t>
            </a: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 Sigma, IMT, IMCO ,  </a:t>
            </a:r>
            <a:r>
              <a:rPr lang="es-MX" sz="1400" dirty="0" err="1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SecTurJal</a:t>
            </a: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, COMEPO)</a:t>
            </a:r>
            <a:endParaRPr sz="1400" dirty="0">
              <a:solidFill>
                <a:srgbClr val="833C0B"/>
              </a:solidFill>
              <a:latin typeface="Montserrat" panose="00000500000000000000" pitchFamily="2" charset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Investigación </a:t>
            </a:r>
          </a:p>
          <a:p>
            <a:pPr marL="228600">
              <a:spcBef>
                <a:spcPts val="1000"/>
              </a:spcBef>
              <a:buClr>
                <a:srgbClr val="888888"/>
              </a:buClr>
              <a:buSzPct val="129032"/>
            </a:pPr>
            <a:r>
              <a:rPr lang="es-MX" sz="1400" dirty="0">
                <a:latin typeface="Montserrat" panose="00000500000000000000" pitchFamily="2" charset="0"/>
                <a:sym typeface="Montserrat"/>
              </a:rPr>
              <a:t>               </a:t>
            </a: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(4 JCR)</a:t>
            </a:r>
            <a:endParaRPr sz="1400" dirty="0">
              <a:solidFill>
                <a:srgbClr val="833C0B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38" y="638110"/>
            <a:ext cx="355521" cy="48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0"/>
          <p:cNvCxnSpPr/>
          <p:nvPr/>
        </p:nvCxnSpPr>
        <p:spPr>
          <a:xfrm>
            <a:off x="7611205" y="638110"/>
            <a:ext cx="0" cy="484113"/>
          </a:xfrm>
          <a:prstGeom prst="straightConnector1">
            <a:avLst/>
          </a:prstGeom>
          <a:noFill/>
          <a:ln w="9525" cap="flat" cmpd="sng">
            <a:solidFill>
              <a:srgbClr val="DEC9A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0"/>
          <p:cNvSpPr txBox="1"/>
          <p:nvPr/>
        </p:nvSpPr>
        <p:spPr>
          <a:xfrm>
            <a:off x="495656" y="1302281"/>
            <a:ext cx="833647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ct val="102564"/>
              <a:buFont typeface="Montserrat SemiBold"/>
              <a:buNone/>
            </a:pPr>
            <a:r>
              <a:rPr lang="es-MX" sz="3300" b="1" i="0" u="none" strike="noStrike" cap="none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Sergio M. Nava Muñoz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50334" y="2455333"/>
            <a:ext cx="8053800" cy="29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0004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10599"/>
              <a:buFont typeface="Arial"/>
              <a:buNone/>
            </a:pPr>
            <a:r>
              <a:rPr lang="es-MX" b="0" i="0" u="none" strike="noStrike" cap="none" dirty="0">
                <a:solidFill>
                  <a:srgbClr val="833C0B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Áreas de Interés</a:t>
            </a:r>
            <a:endParaRPr b="0" i="0" u="none" strike="noStrike" cap="none" dirty="0">
              <a:solidFill>
                <a:srgbClr val="833C0B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Estadística Aplicada a otras disciplinas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, Muestreo, Métodos Multivariados, Estadística para la Calidad, </a:t>
            </a:r>
            <a:r>
              <a:rPr lang="es-MX" b="0" i="0" u="none" strike="noStrike" cap="none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Six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Sigma, 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Lean </a:t>
            </a:r>
            <a:r>
              <a:rPr lang="es-MX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Manufacturing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,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Estadística Espacial, Econometría, etc. </a:t>
            </a:r>
            <a:endParaRPr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Ciencia de Datos, Inteligencia Artificial, Cómputo Estadístico.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sym typeface="Montserrat"/>
              </a:rPr>
              <a:t>Actualmente: </a:t>
            </a:r>
            <a:r>
              <a:rPr lang="es-MX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Análisis del rendimiento de los sistemas en competencias  de procesamiento del lenguaje natural</a:t>
            </a:r>
            <a:endParaRPr dirty="0">
              <a:solidFill>
                <a:srgbClr val="833C0B"/>
              </a:solidFill>
              <a:latin typeface="Montserrat" panose="00000500000000000000" pitchFamily="2" charset="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None/>
            </a:pPr>
            <a:endParaRPr b="0" i="0" u="none" strike="noStrike" cap="none" dirty="0">
              <a:solidFill>
                <a:srgbClr val="888888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0004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10599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4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5F881-B398-4C44-994A-C79F441E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imputar datos en imágenes?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11886-614B-4D13-9C97-51DA6D6B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9" y="1853755"/>
            <a:ext cx="7460974" cy="3612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dirty="0"/>
              <a:t>En muchas aplicaciones, las imágenes pueden presentar datos faltantes o corruptos, por ejemplo:</a:t>
            </a:r>
          </a:p>
          <a:p>
            <a:pPr lvl="1">
              <a:lnSpc>
                <a:spcPct val="100000"/>
              </a:lnSpc>
            </a:pPr>
            <a:r>
              <a:rPr lang="es-MX" sz="1800" dirty="0"/>
              <a:t>Sensores defectuosos en imágenes satelitales </a:t>
            </a:r>
          </a:p>
          <a:p>
            <a:pPr lvl="1">
              <a:lnSpc>
                <a:spcPct val="100000"/>
              </a:lnSpc>
            </a:pPr>
            <a:r>
              <a:rPr lang="es-MX" sz="1800" dirty="0"/>
              <a:t>Pérdida de información en transmisión de datos </a:t>
            </a:r>
          </a:p>
          <a:p>
            <a:pPr lvl="1">
              <a:lnSpc>
                <a:spcPct val="100000"/>
              </a:lnSpc>
            </a:pPr>
            <a:r>
              <a:rPr lang="es-MX" sz="1800" dirty="0"/>
              <a:t>Ocultamiento de datos por privacidad o seguridad </a:t>
            </a:r>
          </a:p>
          <a:p>
            <a:pPr>
              <a:lnSpc>
                <a:spcPct val="100000"/>
              </a:lnSpc>
            </a:pPr>
            <a:r>
              <a:rPr lang="es-MX" dirty="0"/>
              <a:t>La imputación de imágenes permite:</a:t>
            </a:r>
          </a:p>
          <a:p>
            <a:pPr lvl="1">
              <a:lnSpc>
                <a:spcPct val="100000"/>
              </a:lnSpc>
            </a:pPr>
            <a:r>
              <a:rPr lang="es-MX" sz="1800" dirty="0"/>
              <a:t>Recuperar información útil </a:t>
            </a:r>
          </a:p>
          <a:p>
            <a:pPr lvl="1">
              <a:lnSpc>
                <a:spcPct val="100000"/>
              </a:lnSpc>
            </a:pPr>
            <a:r>
              <a:rPr lang="es-MX" sz="1800" dirty="0"/>
              <a:t>Mejorar el desempeño de modelos de visión por computadora</a:t>
            </a:r>
          </a:p>
          <a:p>
            <a:pPr lvl="1">
              <a:lnSpc>
                <a:spcPct val="100000"/>
              </a:lnSpc>
            </a:pPr>
            <a:r>
              <a:rPr lang="es-MX" sz="1800" dirty="0"/>
              <a:t>Facilitar análisis posteriores (clasificación, segmentación, etc.)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796CF-0530-4DCE-82F9-E16A17B8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99" y="4956312"/>
            <a:ext cx="3869111" cy="190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E11A0-FDCE-4450-974B-83921F27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se ha hecho y qué falta por explorar?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AB4F7E-CF1F-4EAF-A40A-577D312224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3491" y="1853755"/>
            <a:ext cx="5922840" cy="42789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s-MX" altLang="es-MX" dirty="0"/>
              <a:t>Enfoques tradicionales: </a:t>
            </a:r>
          </a:p>
          <a:p>
            <a:pPr lvl="1">
              <a:lnSpc>
                <a:spcPct val="100000"/>
              </a:lnSpc>
            </a:pPr>
            <a:r>
              <a:rPr lang="es-MX" altLang="es-MX" sz="1800" dirty="0"/>
              <a:t>Interpolación espacial </a:t>
            </a:r>
          </a:p>
          <a:p>
            <a:pPr lvl="1">
              <a:lnSpc>
                <a:spcPct val="100000"/>
              </a:lnSpc>
            </a:pPr>
            <a:r>
              <a:rPr lang="es-MX" altLang="es-MX" sz="1800" dirty="0"/>
              <a:t>K-</a:t>
            </a:r>
            <a:r>
              <a:rPr lang="es-MX" altLang="es-MX" sz="1800" dirty="0" err="1"/>
              <a:t>Nearest</a:t>
            </a:r>
            <a:r>
              <a:rPr lang="es-MX" altLang="es-MX" sz="1800" dirty="0"/>
              <a:t> </a:t>
            </a:r>
            <a:r>
              <a:rPr lang="es-MX" altLang="es-MX" sz="1800" dirty="0" err="1"/>
              <a:t>Neighbors</a:t>
            </a:r>
            <a:r>
              <a:rPr lang="es-MX" altLang="es-MX" sz="1800" dirty="0"/>
              <a:t> (KNN) </a:t>
            </a:r>
          </a:p>
          <a:p>
            <a:pPr lvl="1">
              <a:lnSpc>
                <a:spcPct val="100000"/>
              </a:lnSpc>
            </a:pPr>
            <a:r>
              <a:rPr lang="es-MX" altLang="es-MX" sz="1800" dirty="0"/>
              <a:t>Modelos estadísticos clásicos </a:t>
            </a:r>
          </a:p>
          <a:p>
            <a:pPr>
              <a:lnSpc>
                <a:spcPct val="100000"/>
              </a:lnSpc>
            </a:pPr>
            <a:r>
              <a:rPr lang="es-MX" altLang="es-MX" dirty="0"/>
              <a:t>Enfoques modernos: </a:t>
            </a:r>
          </a:p>
          <a:p>
            <a:pPr lvl="1">
              <a:lnSpc>
                <a:spcPct val="100000"/>
              </a:lnSpc>
            </a:pPr>
            <a:r>
              <a:rPr lang="es-MX" altLang="es-MX" sz="1800" dirty="0"/>
              <a:t>Redes neuronales convolucionales (</a:t>
            </a:r>
            <a:r>
              <a:rPr lang="es-MX" altLang="es-MX" sz="1800" dirty="0" err="1"/>
              <a:t>CNNs</a:t>
            </a:r>
            <a:r>
              <a:rPr lang="es-MX" altLang="es-MX" sz="1800" dirty="0"/>
              <a:t>) </a:t>
            </a:r>
          </a:p>
          <a:p>
            <a:pPr lvl="1">
              <a:lnSpc>
                <a:spcPct val="100000"/>
              </a:lnSpc>
            </a:pPr>
            <a:r>
              <a:rPr lang="es-MX" altLang="es-MX" sz="1800" dirty="0" err="1"/>
              <a:t>Autoencoders</a:t>
            </a:r>
            <a:r>
              <a:rPr lang="es-MX" altLang="es-MX" sz="18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s-MX" altLang="es-MX" sz="1800" dirty="0"/>
              <a:t>Modelos generativos (</a:t>
            </a:r>
            <a:r>
              <a:rPr lang="es-MX" altLang="es-MX" sz="1800" dirty="0" err="1"/>
              <a:t>GANs</a:t>
            </a:r>
            <a:r>
              <a:rPr lang="es-MX" altLang="es-MX" sz="1800" dirty="0"/>
              <a:t>, </a:t>
            </a:r>
            <a:r>
              <a:rPr lang="es-MX" altLang="es-MX" sz="1800" dirty="0" err="1"/>
              <a:t>Diffusion</a:t>
            </a:r>
            <a:r>
              <a:rPr lang="es-MX" altLang="es-MX" sz="1800" dirty="0"/>
              <a:t> </a:t>
            </a:r>
            <a:r>
              <a:rPr lang="es-MX" altLang="es-MX" sz="1800" dirty="0" err="1"/>
              <a:t>Models</a:t>
            </a:r>
            <a:r>
              <a:rPr lang="es-MX" altLang="es-MX" sz="1800" dirty="0"/>
              <a:t>) </a:t>
            </a:r>
          </a:p>
          <a:p>
            <a:pPr>
              <a:lnSpc>
                <a:spcPct val="100000"/>
              </a:lnSpc>
            </a:pPr>
            <a:r>
              <a:rPr lang="es-MX" altLang="es-MX" dirty="0"/>
              <a:t>Retos actuales: </a:t>
            </a:r>
          </a:p>
          <a:p>
            <a:pPr lvl="1">
              <a:lnSpc>
                <a:spcPct val="100000"/>
              </a:lnSpc>
            </a:pPr>
            <a:r>
              <a:rPr lang="es-MX" altLang="es-MX" sz="1800" dirty="0"/>
              <a:t>Imputación precisa en áreas extensas o altamente corruptas </a:t>
            </a:r>
          </a:p>
          <a:p>
            <a:pPr lvl="1">
              <a:lnSpc>
                <a:spcPct val="100000"/>
              </a:lnSpc>
            </a:pPr>
            <a:r>
              <a:rPr lang="es-MX" altLang="es-MX" sz="1800" dirty="0"/>
              <a:t>Preservar características estructurales </a:t>
            </a:r>
          </a:p>
          <a:p>
            <a:pPr lvl="1">
              <a:lnSpc>
                <a:spcPct val="100000"/>
              </a:lnSpc>
            </a:pPr>
            <a:r>
              <a:rPr lang="es-MX" altLang="es-MX" sz="1800" dirty="0"/>
              <a:t>Balance entre precisión y costo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46899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8031D7C-BAA7-48CC-809E-A9C2C6A0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Frey Faces (1965, 20 x 28)</a:t>
            </a:r>
            <a:endParaRPr 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2812CF3-8AF5-4937-84C5-8FC30DE7C3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0180" y="2076313"/>
            <a:ext cx="2732054" cy="282082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0618399-17DE-4397-AEAF-7394DF218F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75658" y="2076313"/>
            <a:ext cx="2732054" cy="282082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C8C1577-A433-4258-91D7-002C2E333A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17644" y="2076313"/>
            <a:ext cx="2732054" cy="282082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5CFAB3-4E81-4F1F-B569-80C982AC4CB1}"/>
              </a:ext>
            </a:extLst>
          </p:cNvPr>
          <p:cNvSpPr txBox="1"/>
          <p:nvPr/>
        </p:nvSpPr>
        <p:spPr>
          <a:xfrm>
            <a:off x="186207" y="5062330"/>
            <a:ext cx="8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0 Iteraciones				100 Iteraciones			10,000 iteraciones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812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D96BD-76B6-4EE1-A52B-A7E7AB5C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Propuesta de Tesis: Imputación de Datos Faltantes en Imágenes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B73D21-F033-4647-9956-8A9A78350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2365" y="1814869"/>
            <a:ext cx="8136835" cy="385233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endParaRPr lang="es-MX" altLang="es-MX" dirty="0"/>
          </a:p>
          <a:p>
            <a:pPr>
              <a:lnSpc>
                <a:spcPct val="100000"/>
              </a:lnSpc>
            </a:pPr>
            <a:r>
              <a:rPr lang="es-MX" altLang="es-MX" dirty="0"/>
              <a:t>Objetivo general: </a:t>
            </a:r>
          </a:p>
          <a:p>
            <a:pPr lvl="1">
              <a:lnSpc>
                <a:spcPct val="100000"/>
              </a:lnSpc>
            </a:pPr>
            <a:r>
              <a:rPr lang="es-MX" altLang="es-MX" sz="1800" dirty="0"/>
              <a:t>Explorar, comparar y mejorar métodos de imputación en imágenes con datos faltantes. </a:t>
            </a:r>
          </a:p>
          <a:p>
            <a:pPr>
              <a:lnSpc>
                <a:spcPct val="100000"/>
              </a:lnSpc>
            </a:pPr>
            <a:r>
              <a:rPr lang="es-MX" altLang="es-MX" dirty="0"/>
              <a:t>Posibles líneas de trabajo: </a:t>
            </a:r>
          </a:p>
          <a:p>
            <a:pPr lvl="1">
              <a:lnSpc>
                <a:spcPct val="100000"/>
              </a:lnSpc>
            </a:pPr>
            <a:r>
              <a:rPr lang="es-MX" altLang="es-MX" sz="1800" dirty="0"/>
              <a:t>Evaluación sistemática de algoritmos (clásicos vs. modernos) </a:t>
            </a:r>
          </a:p>
          <a:p>
            <a:pPr lvl="1">
              <a:lnSpc>
                <a:spcPct val="100000"/>
              </a:lnSpc>
            </a:pPr>
            <a:r>
              <a:rPr lang="es-MX" altLang="es-MX" sz="1800" dirty="0"/>
              <a:t>Aplicación en contextos reales (</a:t>
            </a:r>
            <a:r>
              <a:rPr lang="es-MX" altLang="es-MX" sz="1800" dirty="0" err="1"/>
              <a:t>e.g</a:t>
            </a:r>
            <a:r>
              <a:rPr lang="es-MX" altLang="es-MX" sz="1800" dirty="0"/>
              <a:t>., imágenes médicas, satelitales) </a:t>
            </a:r>
          </a:p>
          <a:p>
            <a:pPr lvl="1">
              <a:lnSpc>
                <a:spcPct val="100000"/>
              </a:lnSpc>
            </a:pPr>
            <a:r>
              <a:rPr lang="es-MX" altLang="es-MX" sz="1800" dirty="0"/>
              <a:t>Desarrollo de nuevos modelos o combinaciones de técnicas </a:t>
            </a:r>
          </a:p>
          <a:p>
            <a:pPr>
              <a:lnSpc>
                <a:spcPct val="100000"/>
              </a:lnSpc>
            </a:pPr>
            <a:r>
              <a:rPr lang="es-MX" altLang="es-MX" dirty="0"/>
              <a:t>Herramientas sugeridas: </a:t>
            </a:r>
          </a:p>
          <a:p>
            <a:pPr lvl="1">
              <a:lnSpc>
                <a:spcPct val="100000"/>
              </a:lnSpc>
            </a:pPr>
            <a:r>
              <a:rPr lang="es-MX" altLang="es-MX" sz="1800" dirty="0"/>
              <a:t>Python (</a:t>
            </a:r>
            <a:r>
              <a:rPr lang="es-MX" altLang="es-MX" sz="1800" dirty="0" err="1"/>
              <a:t>NumPy</a:t>
            </a:r>
            <a:r>
              <a:rPr lang="es-MX" altLang="es-MX" sz="1800" dirty="0"/>
              <a:t>, </a:t>
            </a:r>
            <a:r>
              <a:rPr lang="es-MX" altLang="es-MX" sz="1800" dirty="0" err="1"/>
              <a:t>Scikit-learn</a:t>
            </a:r>
            <a:r>
              <a:rPr lang="es-MX" altLang="es-MX" sz="1800" dirty="0"/>
              <a:t>, </a:t>
            </a:r>
            <a:r>
              <a:rPr lang="es-MX" altLang="es-MX" sz="1800" dirty="0" err="1"/>
              <a:t>TensorFlow</a:t>
            </a:r>
            <a:r>
              <a:rPr lang="es-MX" altLang="es-MX" sz="1800" dirty="0"/>
              <a:t>/</a:t>
            </a:r>
            <a:r>
              <a:rPr lang="es-MX" altLang="es-MX" sz="1800" dirty="0" err="1"/>
              <a:t>PyTorch</a:t>
            </a:r>
            <a:r>
              <a:rPr lang="es-MX" altLang="es-MX" sz="1800" dirty="0"/>
              <a:t>, </a:t>
            </a:r>
            <a:r>
              <a:rPr lang="es-MX" altLang="es-MX" sz="1800" dirty="0" err="1"/>
              <a:t>OpenCV</a:t>
            </a:r>
            <a:r>
              <a:rPr lang="es-MX" altLang="es-MX" sz="1800" dirty="0"/>
              <a:t>) </a:t>
            </a:r>
          </a:p>
          <a:p>
            <a:pPr lvl="1">
              <a:lnSpc>
                <a:spcPct val="100000"/>
              </a:lnSpc>
            </a:pPr>
            <a:r>
              <a:rPr lang="es-MX" altLang="es-MX" sz="1800" dirty="0"/>
              <a:t>Bases de datos públicas con imágenes corruptas o con máscaras simuladas</a:t>
            </a:r>
          </a:p>
          <a:p>
            <a:pPr>
              <a:lnSpc>
                <a:spcPct val="100000"/>
              </a:lnSpc>
            </a:pPr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345449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38" y="638110"/>
            <a:ext cx="355521" cy="48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0"/>
          <p:cNvCxnSpPr/>
          <p:nvPr/>
        </p:nvCxnSpPr>
        <p:spPr>
          <a:xfrm>
            <a:off x="7611205" y="638110"/>
            <a:ext cx="0" cy="484113"/>
          </a:xfrm>
          <a:prstGeom prst="straightConnector1">
            <a:avLst/>
          </a:prstGeom>
          <a:noFill/>
          <a:ln w="9525" cap="flat" cmpd="sng">
            <a:solidFill>
              <a:srgbClr val="DEC9A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0"/>
          <p:cNvSpPr txBox="1"/>
          <p:nvPr/>
        </p:nvSpPr>
        <p:spPr>
          <a:xfrm>
            <a:off x="495656" y="1302281"/>
            <a:ext cx="833647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ct val="102564"/>
              <a:buFont typeface="Montserrat SemiBold"/>
              <a:buNone/>
            </a:pPr>
            <a:r>
              <a:rPr lang="es-MX" sz="3300" b="1" i="0" u="none" strike="noStrike" cap="none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Sergio M. Nava Muñoz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50333" y="2054963"/>
            <a:ext cx="8281797" cy="3371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0004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10599"/>
              <a:buFont typeface="Arial"/>
              <a:buNone/>
            </a:pPr>
            <a:r>
              <a:rPr lang="es-ES" b="0" i="0" u="none" strike="noStrike" cap="none" dirty="0">
                <a:solidFill>
                  <a:srgbClr val="833C0B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Información de Contacto</a:t>
            </a:r>
            <a:endParaRPr b="0" i="0" u="none" strike="noStrike" cap="none" dirty="0">
              <a:solidFill>
                <a:srgbClr val="833C0B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Correo: 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4"/>
              </a:rPr>
              <a:t>nava@cimat.mx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	 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5"/>
              </a:rPr>
              <a:t>s3rgio.nava@gmail.com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Linkedin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: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6"/>
              </a:rPr>
              <a:t>https://www.linkedin.com/in/sergio-nava-a5a97517/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</a:p>
          <a:p>
            <a:pPr marL="228600"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Redes Científicas: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Research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Gate: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7"/>
              </a:rPr>
              <a:t>https://www.researchgate.net/profile/Sergio-Nava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 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ORCID: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8"/>
              </a:rPr>
              <a:t>https://orcid.org/0000-0002-0298-3667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Google </a:t>
            </a:r>
            <a:r>
              <a:rPr lang="es-MX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Scholar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: 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9"/>
              </a:rPr>
              <a:t>https://scholar.google.es/citations?user=Fc9sxKgAAAAJ&amp;hl=es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endParaRPr lang="es-MX" b="0" i="0" u="none" strike="noStrike" cap="none" dirty="0">
              <a:solidFill>
                <a:srgbClr val="888888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0004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10599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18682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Galería">
  <a:themeElements>
    <a:clrScheme name="Personalizado 1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3D372F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1357</TotalTime>
  <Words>547</Words>
  <Application>Microsoft Office PowerPoint</Application>
  <PresentationFormat>Presentación en pantalla (4:3)</PresentationFormat>
  <Paragraphs>72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Montserrat SemiBold</vt:lpstr>
      <vt:lpstr>Montserrat</vt:lpstr>
      <vt:lpstr>Arial</vt:lpstr>
      <vt:lpstr>Calibri</vt:lpstr>
      <vt:lpstr>Gill Sans MT</vt:lpstr>
      <vt:lpstr>Galería</vt:lpstr>
      <vt:lpstr>Presentación de PowerPoint</vt:lpstr>
      <vt:lpstr>Presentación de PowerPoint</vt:lpstr>
      <vt:lpstr>Presentación de PowerPoint</vt:lpstr>
      <vt:lpstr>¿Por qué imputar datos en imágenes?</vt:lpstr>
      <vt:lpstr>¿Qué se ha hecho y qué falta por explorar?</vt:lpstr>
      <vt:lpstr>Frey Faces (1965, 20 x 28)</vt:lpstr>
      <vt:lpstr>Propuesta de Tesis: Imputación de Datos Faltantes en Imágenes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Investigación en Matemáticas A.C. </dc:title>
  <dc:creator>Microsoft Office User</dc:creator>
  <cp:lastModifiedBy>Sergio Nava</cp:lastModifiedBy>
  <cp:revision>26</cp:revision>
  <dcterms:created xsi:type="dcterms:W3CDTF">2018-12-04T03:27:02Z</dcterms:created>
  <dcterms:modified xsi:type="dcterms:W3CDTF">2025-03-21T15:30:16Z</dcterms:modified>
</cp:coreProperties>
</file>