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3" r:id="rId1"/>
  </p:sldMasterIdLst>
  <p:notesMasterIdLst>
    <p:notesMasterId r:id="rId6"/>
  </p:notesMasterIdLst>
  <p:sldIdLst>
    <p:sldId id="257" r:id="rId2"/>
    <p:sldId id="258" r:id="rId3"/>
    <p:sldId id="260" r:id="rId4"/>
    <p:sldId id="261" r:id="rId5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Gill Sans MT" panose="020B0502020104020203" pitchFamily="34" charset="0"/>
      <p:regular r:id="rId11"/>
      <p:bold r:id="rId12"/>
      <p:italic r:id="rId13"/>
      <p:boldItalic r:id="rId14"/>
    </p:embeddedFon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SemiBold" panose="000007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hsYcODDan9HmJtaWqDDE5keU7a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07"/>
  </p:normalViewPr>
  <p:slideViewPr>
    <p:cSldViewPr snapToGrid="0">
      <p:cViewPr varScale="1">
        <p:scale>
          <a:sx n="108" d="100"/>
          <a:sy n="108" d="100"/>
        </p:scale>
        <p:origin x="170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8" Type="http://customschemas.google.com/relationships/presentationmetadata" Target="metadata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298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73" name="Google Shape;173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7293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9360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121503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41905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Encabezado de sección">
  <p:cSld name="1_Encabezado de secció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title"/>
          </p:nvPr>
        </p:nvSpPr>
        <p:spPr>
          <a:xfrm>
            <a:off x="623887" y="784707"/>
            <a:ext cx="7891463" cy="1806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ts val="3300"/>
              <a:buFont typeface="Montserrat SemiBold"/>
              <a:buNone/>
              <a:defRPr sz="3300" b="1" i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body" idx="1"/>
          </p:nvPr>
        </p:nvSpPr>
        <p:spPr>
          <a:xfrm>
            <a:off x="623888" y="2956561"/>
            <a:ext cx="7886700" cy="220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 b="0" i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6142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33930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242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914476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611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638154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213475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23138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9472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8254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rcid.org/0000-0002-0298-3667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researchgate.net/profile/Sergio-N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linkedin.com/in/sergio-nava-a5a97517/" TargetMode="External"/><Relationship Id="rId5" Type="http://schemas.openxmlformats.org/officeDocument/2006/relationships/hyperlink" Target="mailto:s3rgio.nava@gmail.com" TargetMode="External"/><Relationship Id="rId4" Type="http://schemas.openxmlformats.org/officeDocument/2006/relationships/hyperlink" Target="mailto:nava@cimat.mx" TargetMode="External"/><Relationship Id="rId9" Type="http://schemas.openxmlformats.org/officeDocument/2006/relationships/hyperlink" Target="https://scholar.google.es/citations?user=Fc9sxKgAAAAJ&amp;hl=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19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6" name="Google Shape;166;p19"/>
          <p:cNvSpPr txBox="1"/>
          <p:nvPr/>
        </p:nvSpPr>
        <p:spPr>
          <a:xfrm>
            <a:off x="592667" y="1302275"/>
            <a:ext cx="8239500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 dirty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 txBox="1"/>
          <p:nvPr/>
        </p:nvSpPr>
        <p:spPr>
          <a:xfrm>
            <a:off x="372450" y="1874901"/>
            <a:ext cx="5395533" cy="4149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Licenciatura de Matemáticas Aplicadas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Universidad Autónoma de Tlaxcala </a:t>
            </a:r>
            <a:endParaRPr lang="es-MX" sz="1600" b="0" i="0" u="none" strike="noStrike" cap="none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Maestría en Estadística                         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Universidad de Guanajuato - CIMAT. </a:t>
            </a:r>
          </a:p>
          <a:p>
            <a:pPr marL="325754" marR="0" lvl="0" indent="-2857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 panose="020B0604020202020204" pitchFamily="34" charset="0"/>
              <a:buChar char="•"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Doctorado en Ciencias en Ciencia de Datos </a:t>
            </a:r>
            <a:r>
              <a:rPr lang="es-MX" sz="1600" dirty="0">
                <a:solidFill>
                  <a:srgbClr val="833C0B"/>
                </a:solidFill>
                <a:latin typeface="Montserrat"/>
                <a:sym typeface="Montserrat"/>
              </a:rPr>
              <a:t>INFOTEC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endParaRPr sz="1600" b="0" i="0" u="none" strike="noStrike" cap="none" dirty="0">
              <a:solidFill>
                <a:srgbClr val="888888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0004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08107"/>
              <a:buFont typeface="Arial"/>
              <a:buNone/>
            </a:pP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En </a:t>
            </a:r>
            <a:r>
              <a:rPr lang="es-MX" sz="1600" b="0" i="0" u="none" strike="noStrike" cap="none" dirty="0">
                <a:solidFill>
                  <a:srgbClr val="62721F"/>
                </a:solidFill>
                <a:latin typeface="Montserrat"/>
                <a:ea typeface="Montserrat"/>
                <a:cs typeface="Montserrat"/>
                <a:sym typeface="Montserrat"/>
              </a:rPr>
              <a:t>CIMAT</a:t>
            </a:r>
            <a:r>
              <a:rPr lang="es-MX" sz="1600" b="0" i="0" u="none" strike="noStrike" cap="none" dirty="0">
                <a:solidFill>
                  <a:srgbClr val="888888"/>
                </a:solidFill>
                <a:latin typeface="Montserrat"/>
                <a:ea typeface="Montserrat"/>
                <a:cs typeface="Montserrat"/>
                <a:sym typeface="Montserrat"/>
              </a:rPr>
              <a:t> desde enero de 1996. Desde marzo de 1998 en la </a:t>
            </a:r>
            <a:r>
              <a:rPr lang="es-MX" sz="1600" b="0" i="0" u="none" strike="noStrike" cap="none" dirty="0">
                <a:solidFill>
                  <a:srgbClr val="833C0B"/>
                </a:solidFill>
                <a:latin typeface="Montserrat"/>
                <a:ea typeface="Montserrat"/>
                <a:cs typeface="Montserrat"/>
                <a:sym typeface="Montserrat"/>
              </a:rPr>
              <a:t>Unidad Aguascalientes. </a:t>
            </a:r>
          </a:p>
        </p:txBody>
      </p:sp>
      <p:sp>
        <p:nvSpPr>
          <p:cNvPr id="168" name="Google Shape;168;p19"/>
          <p:cNvSpPr txBox="1"/>
          <p:nvPr/>
        </p:nvSpPr>
        <p:spPr>
          <a:xfrm>
            <a:off x="95250" y="4265084"/>
            <a:ext cx="138600" cy="230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19"/>
          <p:cNvPicPr preferRelativeResize="0"/>
          <p:nvPr/>
        </p:nvPicPr>
        <p:blipFill rotWithShape="1">
          <a:blip r:embed="rId4">
            <a:alphaModFix/>
          </a:blip>
          <a:srcRect l="27587" r="27587"/>
          <a:stretch/>
        </p:blipFill>
        <p:spPr>
          <a:xfrm>
            <a:off x="5767917" y="1872119"/>
            <a:ext cx="2839201" cy="4222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371061" y="1786126"/>
            <a:ext cx="8461069" cy="3392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Formación de Recursos Humanos 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Especialidad en Métodos Estadísticos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Maestría en Modelación y Optimización de Procesos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ES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Ingeniería de Software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ES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Análisis Estadístico y Computación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Maestro en Ciencias en Estadística Oficial</a:t>
            </a:r>
            <a:endParaRPr lang="es-ES"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Ciencias Exactas, Sistemas y de la Información (UAA)</a:t>
            </a:r>
          </a:p>
          <a:p>
            <a:pPr marL="914400" lvl="1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</a:rPr>
              <a:t>Maestría en Ciencia de Datos e Información (INFOTEC)</a:t>
            </a:r>
            <a:endParaRPr lang="es-ES"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indent="-228600">
              <a:spcBef>
                <a:spcPts val="1000"/>
              </a:spcBef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Vinculación </a:t>
            </a:r>
          </a:p>
          <a:p>
            <a:pPr marL="685800" marR="0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</a:pPr>
            <a:r>
              <a:rPr lang="es-MX" sz="1400" dirty="0">
                <a:latin typeface="Montserrat" panose="00000500000000000000" pitchFamily="2" charset="0"/>
                <a:sym typeface="Montserrat"/>
              </a:rPr>
              <a:t>    	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(FIRA, CONSAR, PEMEX, SSEG, </a:t>
            </a:r>
            <a:r>
              <a:rPr lang="es-MX" sz="1400" dirty="0" err="1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Six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 Sigma, IMT, IMCO ,  </a:t>
            </a:r>
            <a:r>
              <a:rPr lang="es-MX" sz="1400" dirty="0" err="1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SecTurJal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, COMEPO)</a:t>
            </a:r>
            <a:endParaRPr sz="1400"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Investigación </a:t>
            </a:r>
          </a:p>
          <a:p>
            <a:pPr marL="228600">
              <a:spcBef>
                <a:spcPts val="1000"/>
              </a:spcBef>
              <a:buClr>
                <a:srgbClr val="888888"/>
              </a:buClr>
              <a:buSzPct val="129032"/>
            </a:pPr>
            <a:r>
              <a:rPr lang="es-MX" sz="1400" dirty="0">
                <a:latin typeface="Montserrat" panose="00000500000000000000" pitchFamily="2" charset="0"/>
                <a:sym typeface="Montserrat"/>
              </a:rPr>
              <a:t>               </a:t>
            </a:r>
            <a:r>
              <a:rPr lang="es-MX" sz="1400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(4 JCR)</a:t>
            </a:r>
            <a:endParaRPr sz="1400" dirty="0">
              <a:solidFill>
                <a:srgbClr val="833C0B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 dirty="0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334" y="2455333"/>
            <a:ext cx="8053800" cy="29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0599"/>
              <a:buFont typeface="Arial"/>
              <a:buNone/>
            </a:pPr>
            <a:r>
              <a:rPr lang="es-MX" b="0" i="0" u="none" strike="noStrike" cap="none" dirty="0">
                <a:solidFill>
                  <a:srgbClr val="833C0B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Áreas de Interés</a:t>
            </a:r>
            <a:endParaRPr b="0" i="0" u="none" strike="noStrike" cap="none" dirty="0">
              <a:solidFill>
                <a:srgbClr val="833C0B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Estadística Aplicada a otras disciplinas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, Muestreo, Métodos Multivariados, Estadística para la Calidad, </a:t>
            </a: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Six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Sigma, 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Lean </a:t>
            </a:r>
            <a:r>
              <a:rPr lang="es-MX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Manufacturing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,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Estadística Espacial, Econometría, etc. </a:t>
            </a: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Ciencia de Datos, Inteligencia Artificial, Cómputo Estadístico.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sym typeface="Montserrat"/>
              </a:rPr>
              <a:t>DCCD: </a:t>
            </a:r>
            <a:r>
              <a:rPr lang="es-MX" dirty="0">
                <a:solidFill>
                  <a:srgbClr val="833C0B"/>
                </a:solidFill>
                <a:latin typeface="Montserrat" panose="00000500000000000000" pitchFamily="2" charset="0"/>
                <a:sym typeface="Montserrat"/>
              </a:rPr>
              <a:t>Análisis del desempeño de sistemas en desafíos de aprendizaje supervisado</a:t>
            </a:r>
            <a:endParaRPr dirty="0">
              <a:solidFill>
                <a:srgbClr val="833C0B"/>
              </a:solidFill>
              <a:latin typeface="Montserrat" panose="00000500000000000000" pitchFamily="2" charset="0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None/>
            </a:pPr>
            <a:endParaRPr b="0" i="0" u="none" strike="noStrike" cap="none" dirty="0">
              <a:solidFill>
                <a:srgbClr val="888888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0599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24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71738" y="638110"/>
            <a:ext cx="355521" cy="484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0"/>
          <p:cNvCxnSpPr/>
          <p:nvPr/>
        </p:nvCxnSpPr>
        <p:spPr>
          <a:xfrm>
            <a:off x="7611205" y="638110"/>
            <a:ext cx="0" cy="484113"/>
          </a:xfrm>
          <a:prstGeom prst="straightConnector1">
            <a:avLst/>
          </a:prstGeom>
          <a:noFill/>
          <a:ln w="9525" cap="flat" cmpd="sng">
            <a:solidFill>
              <a:srgbClr val="DEC9A2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9" name="Google Shape;179;p20"/>
          <p:cNvSpPr txBox="1"/>
          <p:nvPr/>
        </p:nvSpPr>
        <p:spPr>
          <a:xfrm>
            <a:off x="495656" y="1302281"/>
            <a:ext cx="833647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ctr" anchorCtr="0">
            <a:normAutofit fontScale="975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945A"/>
              </a:buClr>
              <a:buSzPct val="102564"/>
              <a:buFont typeface="Montserrat SemiBold"/>
              <a:buNone/>
            </a:pPr>
            <a:r>
              <a:rPr lang="es-MX" sz="3300" b="1" i="0" u="none" strike="noStrike" cap="none">
                <a:solidFill>
                  <a:srgbClr val="BC945A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Sergio M. Nava Muñoz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0"/>
          <p:cNvSpPr txBox="1"/>
          <p:nvPr/>
        </p:nvSpPr>
        <p:spPr>
          <a:xfrm>
            <a:off x="550333" y="2054963"/>
            <a:ext cx="8281797" cy="3371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50" tIns="34275" rIns="68550" bIns="34275" anchor="t" anchorCtr="0">
            <a:noAutofit/>
          </a:bodyPr>
          <a:lstStyle/>
          <a:p>
            <a:pPr marL="40004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10599"/>
              <a:buFont typeface="Arial"/>
              <a:buNone/>
            </a:pPr>
            <a:r>
              <a:rPr lang="es-ES" b="0" i="0" u="none" strike="noStrike" cap="none" dirty="0">
                <a:solidFill>
                  <a:srgbClr val="833C0B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Información de Contacto</a:t>
            </a:r>
            <a:endParaRPr b="0" i="0" u="none" strike="noStrike" cap="none" dirty="0">
              <a:solidFill>
                <a:srgbClr val="833C0B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Correo: 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4"/>
              </a:rPr>
              <a:t>nava@cimat.mx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	 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5"/>
              </a:rPr>
              <a:t>s3rgio.nava@gmail.com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Linkedin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6"/>
              </a:rPr>
              <a:t>https://www.linkedin.com/in/sergio-nava-a5a97517/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228600" marR="0"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Redes Científicas: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Research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Gate: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7"/>
              </a:rPr>
              <a:t>https://www.researchgate.net/profile/Sergio-Nava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ORCID: 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8"/>
              </a:rPr>
              <a:t>https://orcid.org/0000-0002-0298-3667</a:t>
            </a:r>
            <a:r>
              <a:rPr lang="es-MX" b="0" i="0" u="none" strike="noStrike" cap="none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</a:p>
          <a:p>
            <a: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ct val="129032"/>
              <a:buFont typeface="Arial"/>
              <a:buChar char="•"/>
            </a:pP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Google </a:t>
            </a:r>
            <a:r>
              <a:rPr lang="es-MX" dirty="0" err="1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Scholar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: 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  <a:hlinkClick r:id="rId9"/>
              </a:rPr>
              <a:t>https://scholar.google.es/citations?user=Fc9sxKgAAAAJ&amp;hl=es</a:t>
            </a:r>
            <a:r>
              <a:rPr lang="es-MX" dirty="0">
                <a:solidFill>
                  <a:srgbClr val="888888"/>
                </a:solidFill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</a:t>
            </a:r>
            <a:endParaRPr lang="es-MX" b="0" i="0" u="none" strike="noStrike" cap="none" dirty="0">
              <a:solidFill>
                <a:srgbClr val="888888"/>
              </a:solidFill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  <a:p>
            <a:pPr marL="40004" marR="0" lvl="0" indent="0" algn="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ct val="110599"/>
              <a:buFont typeface="Arial"/>
              <a:buNone/>
            </a:pPr>
            <a:endParaRPr b="0" i="0" u="none" strike="noStrike" cap="none" dirty="0">
              <a:solidFill>
                <a:srgbClr val="000000"/>
              </a:solidFill>
              <a:latin typeface="Montserrat" panose="00000500000000000000" pitchFamily="2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5186827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ería">
  <a:themeElements>
    <a:clrScheme name="Personalizado 1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3D372F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1400</TotalTime>
  <Words>282</Words>
  <Application>Microsoft Office PowerPoint</Application>
  <PresentationFormat>Presentación en pantalla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Gill Sans MT</vt:lpstr>
      <vt:lpstr>Montserrat SemiBold</vt:lpstr>
      <vt:lpstr>Montserrat</vt:lpstr>
      <vt:lpstr>Galería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Centro de Investigación en Matemáticas A.C.</dc:title>
  <dc:creator>Microsoft Office User</dc:creator>
  <cp:lastModifiedBy>Sergio Nava</cp:lastModifiedBy>
  <cp:revision>34</cp:revision>
  <cp:lastPrinted>2025-03-21T16:49:22Z</cp:lastPrinted>
  <dcterms:created xsi:type="dcterms:W3CDTF">2018-12-04T03:27:02Z</dcterms:created>
  <dcterms:modified xsi:type="dcterms:W3CDTF">2025-08-06T15:25:43Z</dcterms:modified>
</cp:coreProperties>
</file>