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58"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40250" y="766928"/>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a:solidFill>
                  <a:srgbClr val="D4DF33"/>
                </a:solidFill>
              </a:rPr>
              <a:t>Executive summary best practice</a:t>
            </a:r>
            <a:endParaRPr/>
          </a:p>
        </p:txBody>
      </p:sp>
      <p:sp>
        <p:nvSpPr>
          <p:cNvPr id="512" name="Google Shape;512;p1"/>
          <p:cNvSpPr txBox="1"/>
          <p:nvPr/>
        </p:nvSpPr>
        <p:spPr>
          <a:xfrm>
            <a:off x="4218317" y="336429"/>
            <a:ext cx="7004649" cy="5952227"/>
          </a:xfrm>
          <a:prstGeom prst="rect">
            <a:avLst/>
          </a:prstGeom>
          <a:noFill/>
          <a:ln>
            <a:noFill/>
          </a:ln>
        </p:spPr>
        <p:txBody>
          <a:bodyPr spcFirstLastPara="1" wrap="square" lIns="91425" tIns="45700" rIns="91425" bIns="45700" anchor="t" anchorCtr="0">
            <a:noAutofit/>
          </a:bodyPr>
          <a:lstStyle/>
          <a:p>
            <a:pPr marL="108000" marR="0" lvl="1" indent="0" algn="l" rtl="0">
              <a:lnSpc>
                <a:spcPct val="90000"/>
              </a:lnSpc>
              <a:spcBef>
                <a:spcPts val="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Situation</a:t>
            </a:r>
            <a:endParaRPr dirty="0"/>
          </a:p>
          <a:p>
            <a:pPr marL="324000" marR="0" lvl="1" indent="-216000" algn="just" rtl="0">
              <a:lnSpc>
                <a:spcPct val="100000"/>
              </a:lnSpc>
              <a:spcBef>
                <a:spcPts val="300"/>
              </a:spcBef>
              <a:spcAft>
                <a:spcPts val="0"/>
              </a:spcAft>
              <a:buClr>
                <a:srgbClr val="28BA73"/>
              </a:buClr>
              <a:buSzPts val="1600"/>
              <a:buFont typeface="Trebuchet MS"/>
              <a:buChar char="•"/>
            </a:pPr>
            <a:r>
              <a:rPr lang="en-US" dirty="0" err="1"/>
              <a:t>PowerCo</a:t>
            </a:r>
            <a:r>
              <a:rPr lang="en-US" dirty="0"/>
              <a:t>, a major energy provider, is facing rising customer churn amid growing competition and market volatility. The business is particularly interested in understanding whether price sensitivity is driving customers to switch to competitors.</a:t>
            </a:r>
            <a:endParaRPr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Complication</a:t>
            </a:r>
            <a:endParaRPr dirty="0"/>
          </a:p>
          <a:p>
            <a:pPr marL="324000" marR="0" lvl="1" indent="-216000" algn="just" rtl="0">
              <a:lnSpc>
                <a:spcPct val="100000"/>
              </a:lnSpc>
              <a:spcBef>
                <a:spcPts val="300"/>
              </a:spcBef>
              <a:spcAft>
                <a:spcPts val="0"/>
              </a:spcAft>
              <a:buClr>
                <a:srgbClr val="28BA73"/>
              </a:buClr>
              <a:buSzPts val="1600"/>
              <a:buFont typeface="Trebuchet MS"/>
              <a:buChar char="•"/>
            </a:pPr>
            <a:r>
              <a:rPr lang="en-US" dirty="0"/>
              <a:t>Despite offering various pricing packages, churn remains high. There is currently no robust data-driven understanding of how fluctuations in energy prices, especially off-peak rates, influence churn behavior.</a:t>
            </a:r>
            <a:endParaRPr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Question</a:t>
            </a:r>
            <a:endParaRPr dirty="0"/>
          </a:p>
          <a:p>
            <a:pPr marL="323999" marR="0" lvl="1" indent="-216000" algn="just" rtl="0">
              <a:lnSpc>
                <a:spcPct val="100000"/>
              </a:lnSpc>
              <a:spcBef>
                <a:spcPts val="300"/>
              </a:spcBef>
              <a:spcAft>
                <a:spcPts val="0"/>
              </a:spcAft>
              <a:buClr>
                <a:srgbClr val="28BA73"/>
              </a:buClr>
              <a:buSzPts val="1600"/>
              <a:buFont typeface="Trebuchet MS"/>
              <a:buChar char="•"/>
            </a:pPr>
            <a:r>
              <a:rPr lang="en-US" dirty="0"/>
              <a:t>To what extent does price sensitivity—specifically the variation in off-peak prices between December and January of the preceding year—impact the likelihood of customer churn?</a:t>
            </a:r>
            <a:endParaRPr lang="en-US" sz="1600" dirty="0">
              <a:solidFill>
                <a:schemeClr val="dk1"/>
              </a:solidFill>
              <a:latin typeface="Trebuchet MS"/>
              <a:sym typeface="Trebuchet MS"/>
            </a:endParaRPr>
          </a:p>
          <a:p>
            <a:pPr marL="323999" marR="0" lvl="1" indent="-216000" algn="l" rtl="0">
              <a:lnSpc>
                <a:spcPct val="100000"/>
              </a:lnSpc>
              <a:spcBef>
                <a:spcPts val="300"/>
              </a:spcBef>
              <a:spcAft>
                <a:spcPts val="0"/>
              </a:spcAft>
              <a:buClr>
                <a:srgbClr val="28BA73"/>
              </a:buClr>
              <a:buSzPts val="1600"/>
              <a:buFont typeface="Trebuchet MS"/>
              <a:buChar char="•"/>
            </a:pP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r>
              <a:rPr lang="en-US" sz="1600" dirty="0">
                <a:solidFill>
                  <a:schemeClr val="dk1"/>
                </a:solidFill>
                <a:latin typeface="Trebuchet MS"/>
                <a:ea typeface="Trebuchet MS"/>
                <a:cs typeface="Trebuchet MS"/>
                <a:sym typeface="Trebuchet MS"/>
              </a:rPr>
              <a:t>Answer</a:t>
            </a:r>
            <a:endParaRPr sz="1600" dirty="0">
              <a:solidFill>
                <a:schemeClr val="dk1"/>
              </a:solidFill>
              <a:latin typeface="Trebuchet MS"/>
              <a:ea typeface="Trebuchet MS"/>
              <a:cs typeface="Trebuchet MS"/>
              <a:sym typeface="Trebuchet MS"/>
            </a:endParaRPr>
          </a:p>
          <a:p>
            <a:pPr marL="323999" lvl="1" indent="-216000" algn="just" rtl="0">
              <a:spcBef>
                <a:spcPts val="300"/>
              </a:spcBef>
              <a:spcAft>
                <a:spcPts val="0"/>
              </a:spcAft>
              <a:buClr>
                <a:srgbClr val="28BA73"/>
              </a:buClr>
              <a:buSzPts val="1600"/>
              <a:buFont typeface="Trebuchet MS"/>
              <a:buChar char="•"/>
            </a:pPr>
            <a:r>
              <a:rPr lang="en-US" dirty="0"/>
              <a:t>Using historical client and pricing data, we engineered new features around monthly price fluctuations and trained a Random Forest classifier to predict churn. The model identified </a:t>
            </a:r>
            <a:r>
              <a:rPr lang="en-US" b="1" dirty="0"/>
              <a:t>price variation as one of the top predictors</a:t>
            </a:r>
            <a:r>
              <a:rPr lang="en-US" dirty="0"/>
              <a:t>, with a churn prediction accuracy of over </a:t>
            </a:r>
            <a:r>
              <a:rPr lang="en-US" b="1" dirty="0"/>
              <a:t>85%</a:t>
            </a:r>
            <a:r>
              <a:rPr lang="en-US" dirty="0"/>
              <a:t>. Our findings suggest that customers exposed to significant off-peak price changes are more likely to leave. These insights can guide </a:t>
            </a:r>
            <a:r>
              <a:rPr lang="en-US" dirty="0" err="1"/>
              <a:t>PowerCo</a:t>
            </a:r>
            <a:r>
              <a:rPr lang="en-US" dirty="0"/>
              <a:t> in refining pricing strategies to improve retention and target high-risk segments with tailored offers.</a:t>
            </a:r>
            <a:endParaRPr dirty="0">
              <a:solidFill>
                <a:schemeClr val="dk1"/>
              </a:solidFill>
              <a:latin typeface="Trebuchet MS"/>
              <a:ea typeface="Trebuchet MS"/>
              <a:cs typeface="Trebuchet MS"/>
              <a:sym typeface="Trebuchet MS"/>
            </a:endParaRPr>
          </a:p>
        </p:txBody>
      </p:sp>
      <p:sp>
        <p:nvSpPr>
          <p:cNvPr id="513" name="Google Shape;513;p1"/>
          <p:cNvSpPr txBox="1"/>
          <p:nvPr/>
        </p:nvSpPr>
        <p:spPr>
          <a:xfrm>
            <a:off x="247975" y="2229550"/>
            <a:ext cx="3136800" cy="3790200"/>
          </a:xfrm>
          <a:prstGeom prst="rect">
            <a:avLst/>
          </a:prstGeom>
          <a:noFill/>
          <a:ln>
            <a:noFill/>
          </a:ln>
        </p:spPr>
        <p:txBody>
          <a:bodyPr spcFirstLastPara="1" wrap="square" lIns="91425" tIns="45700" rIns="91425" bIns="45700" anchor="t" anchorCtr="0">
            <a:noAutofit/>
          </a:bodyPr>
          <a:lstStyle/>
          <a:p>
            <a:pPr marL="0" lvl="0" indent="0" algn="l" rtl="0">
              <a:spcBef>
                <a:spcPts val="300"/>
              </a:spcBef>
              <a:spcAft>
                <a:spcPts val="0"/>
              </a:spcAft>
              <a:buNone/>
            </a:pPr>
            <a:r>
              <a:rPr lang="en-US" sz="1600">
                <a:solidFill>
                  <a:schemeClr val="lt1"/>
                </a:solidFill>
                <a:latin typeface="Trebuchet MS"/>
                <a:ea typeface="Trebuchet MS"/>
                <a:cs typeface="Trebuchet MS"/>
                <a:sym typeface="Trebuchet MS"/>
              </a:rPr>
              <a:t>A good executive summary provides all the key information in one slide</a:t>
            </a: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r>
              <a:rPr lang="en-US" sz="1600">
                <a:solidFill>
                  <a:schemeClr val="lt1"/>
                </a:solidFill>
                <a:latin typeface="Trebuchet MS"/>
                <a:ea typeface="Trebuchet MS"/>
                <a:cs typeface="Trebuchet MS"/>
                <a:sym typeface="Trebuchet MS"/>
              </a:rPr>
              <a:t>Consultants typically communicate in a “top down” or pyramid fashion, starting with the conclusion and then providing the supporting information</a:t>
            </a: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r>
              <a:rPr lang="en-US" sz="1600">
                <a:solidFill>
                  <a:schemeClr val="lt1"/>
                </a:solidFill>
                <a:latin typeface="Trebuchet MS"/>
                <a:ea typeface="Trebuchet MS"/>
                <a:cs typeface="Trebuchet MS"/>
                <a:sym typeface="Trebuchet MS"/>
              </a:rPr>
              <a:t>The goal is to communicate as much information in as few words as possible</a:t>
            </a: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242</Words>
  <Application>Microsoft Office PowerPoint</Application>
  <PresentationFormat>Widescreen</PresentationFormat>
  <Paragraphs>18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Trebuchet MS</vt:lpstr>
      <vt:lpstr>BCG Grid 16:9</vt:lpstr>
      <vt:lpstr>Executive summary best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The Boston Consulting Group</dc:creator>
  <cp:lastModifiedBy>Nava Bhargav Gedda</cp:lastModifiedBy>
  <cp:revision>1</cp:revision>
  <dcterms:created xsi:type="dcterms:W3CDTF">2016-11-04T11:46:04Z</dcterms:created>
  <dcterms:modified xsi:type="dcterms:W3CDTF">2025-04-07T22:57:38Z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