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58" r:id="rId5"/>
    <p:sldId id="261" r:id="rId6"/>
    <p:sldId id="259" r:id="rId7"/>
    <p:sldId id="260" r:id="rId8"/>
    <p:sldId id="262" r:id="rId9"/>
    <p:sldId id="267" r:id="rId10"/>
    <p:sldId id="268" r:id="rId11"/>
    <p:sldId id="263" r:id="rId12"/>
    <p:sldId id="264" r:id="rId13"/>
    <p:sldId id="265" r:id="rId14"/>
    <p:sldId id="269"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8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596B-2557-4C7E-95A5-6D40DE264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3899F3-FAED-4A9D-95CC-CE9081431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22B693-9432-4D3F-B40C-1EB5FA54877E}"/>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5" name="Footer Placeholder 4">
            <a:extLst>
              <a:ext uri="{FF2B5EF4-FFF2-40B4-BE49-F238E27FC236}">
                <a16:creationId xmlns:a16="http://schemas.microsoft.com/office/drawing/2014/main" id="{509B0E6A-0614-4830-8215-3DD806935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A7076E-D73D-409A-A45B-811F863D59B5}"/>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130438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04A3-643D-48E9-9B52-6C0EE5658D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1F8B12-E332-4992-B1AC-6636578F5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CDC530-CB22-47DB-809F-26AD512D76AB}"/>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5" name="Footer Placeholder 4">
            <a:extLst>
              <a:ext uri="{FF2B5EF4-FFF2-40B4-BE49-F238E27FC236}">
                <a16:creationId xmlns:a16="http://schemas.microsoft.com/office/drawing/2014/main" id="{3B51663F-9C19-4535-B11C-3595008B5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2B0D6-81E4-49F7-95CF-C1C91D29FEC7}"/>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397956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97C71-617C-4C49-AB3F-65EC5564E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9F1B6-2943-4194-B70A-C1F1485ACB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E0082-FAA7-4FD7-9DBA-25603339264E}"/>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5" name="Footer Placeholder 4">
            <a:extLst>
              <a:ext uri="{FF2B5EF4-FFF2-40B4-BE49-F238E27FC236}">
                <a16:creationId xmlns:a16="http://schemas.microsoft.com/office/drawing/2014/main" id="{AF0D5986-548D-4AD7-BD48-2FF6313A0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93F55-F8D4-401E-BBF5-6245BD5F090D}"/>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298843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E145-5B7D-4EFD-86D1-29AF2B052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F1A3B6-A0C0-4F1B-AB16-C093AAE1DE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83178-C445-4A0A-A919-E86820DC6BD2}"/>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5" name="Footer Placeholder 4">
            <a:extLst>
              <a:ext uri="{FF2B5EF4-FFF2-40B4-BE49-F238E27FC236}">
                <a16:creationId xmlns:a16="http://schemas.microsoft.com/office/drawing/2014/main" id="{8684FB99-9571-41DC-885F-5A1E5BC59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961E9-F770-4EA9-B2DC-663764E17735}"/>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261426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6C18-F8AF-46F2-8B83-11109B3F0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CD9FE0-2210-4A7C-AC7D-1F8DA519F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81E76-D0D0-45F4-8780-1F348C65D508}"/>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5" name="Footer Placeholder 4">
            <a:extLst>
              <a:ext uri="{FF2B5EF4-FFF2-40B4-BE49-F238E27FC236}">
                <a16:creationId xmlns:a16="http://schemas.microsoft.com/office/drawing/2014/main" id="{FC4D6F1A-1340-4059-A157-56C5EFE85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F85B6-7609-4EDA-8DD9-5408706C058C}"/>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179126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70A9-7E38-4A4B-8EFF-81BF9ECE4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6E65E-3730-402D-8FB9-0A3A1D4ECB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F66CCC-64F0-48DC-88E9-FF43F6F9D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5FFEB1-5C04-4120-BF51-67F542366223}"/>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6" name="Footer Placeholder 5">
            <a:extLst>
              <a:ext uri="{FF2B5EF4-FFF2-40B4-BE49-F238E27FC236}">
                <a16:creationId xmlns:a16="http://schemas.microsoft.com/office/drawing/2014/main" id="{220291AA-5E4E-4FF0-9B9C-2F39A2232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73B1E-3117-4327-9FF7-F1CAC82B272B}"/>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287815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63D4-979F-4A7F-B29A-2D2898DA50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D5668-FA22-49FA-BFB7-0D68C2D2A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9A70F-A3BF-4978-8352-C1368A467F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47E1DC-F587-475C-B608-4E701F08B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655030-08D8-4B2E-AD06-3FA552851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64FBC9-24A5-4C72-BDB4-AC1F0116CC61}"/>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8" name="Footer Placeholder 7">
            <a:extLst>
              <a:ext uri="{FF2B5EF4-FFF2-40B4-BE49-F238E27FC236}">
                <a16:creationId xmlns:a16="http://schemas.microsoft.com/office/drawing/2014/main" id="{5DF22627-11C3-43F4-AAA2-AB6C54D7E3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1331C1-0B44-4753-B323-02D88AAFE4B1}"/>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312987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3DE8-521F-43A3-8E46-61F0CE6830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0C9ACC-E840-4FAF-9D0F-365685BDFC77}"/>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4" name="Footer Placeholder 3">
            <a:extLst>
              <a:ext uri="{FF2B5EF4-FFF2-40B4-BE49-F238E27FC236}">
                <a16:creationId xmlns:a16="http://schemas.microsoft.com/office/drawing/2014/main" id="{0C60D7C6-35B4-4CC4-83F1-5D1FABEA83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D23B7F-B01C-44D3-A745-4AE3C28E28BD}"/>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221653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A7867-DFA5-4FEB-9BCA-00BF66C613CE}"/>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3" name="Footer Placeholder 2">
            <a:extLst>
              <a:ext uri="{FF2B5EF4-FFF2-40B4-BE49-F238E27FC236}">
                <a16:creationId xmlns:a16="http://schemas.microsoft.com/office/drawing/2014/main" id="{3A865B46-FCD1-45DB-96C7-AC98DE1ADD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16C389-D873-4D96-9B11-3685D2558851}"/>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221788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C140-B23D-4A59-8F86-4BFFD4469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52426B-06DF-4E8B-BAF4-2304DC2FA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8347E9-7D5C-4F51-8AB8-8C980AA57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A9DCF-7517-47FF-80D2-A9C7C8DBBF2C}"/>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6" name="Footer Placeholder 5">
            <a:extLst>
              <a:ext uri="{FF2B5EF4-FFF2-40B4-BE49-F238E27FC236}">
                <a16:creationId xmlns:a16="http://schemas.microsoft.com/office/drawing/2014/main" id="{51A955D5-C80D-42AD-BA54-693468D814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BC086-4432-49FD-B4F3-02A87AB74FC7}"/>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191861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8C59-6817-4869-AAB3-3C4B7C734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F83046-F51C-48F7-8109-896F128EE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1B153A-E4EE-4507-9ADA-CEEF1989B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9087E-9772-4CD7-95B5-8E857A224CBC}"/>
              </a:ext>
            </a:extLst>
          </p:cNvPr>
          <p:cNvSpPr>
            <a:spLocks noGrp="1"/>
          </p:cNvSpPr>
          <p:nvPr>
            <p:ph type="dt" sz="half" idx="10"/>
          </p:nvPr>
        </p:nvSpPr>
        <p:spPr/>
        <p:txBody>
          <a:bodyPr/>
          <a:lstStyle/>
          <a:p>
            <a:fld id="{C757C1CE-C47F-410C-BA59-28704F9D8ECE}" type="datetimeFigureOut">
              <a:rPr lang="en-IN" smtClean="0"/>
              <a:t>28-07-2020</a:t>
            </a:fld>
            <a:endParaRPr lang="en-IN"/>
          </a:p>
        </p:txBody>
      </p:sp>
      <p:sp>
        <p:nvSpPr>
          <p:cNvPr id="6" name="Footer Placeholder 5">
            <a:extLst>
              <a:ext uri="{FF2B5EF4-FFF2-40B4-BE49-F238E27FC236}">
                <a16:creationId xmlns:a16="http://schemas.microsoft.com/office/drawing/2014/main" id="{39337307-425E-4703-B1DB-A4C9825CF0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508180-9FC8-4168-8737-978681EFA2D8}"/>
              </a:ext>
            </a:extLst>
          </p:cNvPr>
          <p:cNvSpPr>
            <a:spLocks noGrp="1"/>
          </p:cNvSpPr>
          <p:nvPr>
            <p:ph type="sldNum" sz="quarter" idx="12"/>
          </p:nvPr>
        </p:nvSpPr>
        <p:spPr/>
        <p:txBody>
          <a:bodyPr/>
          <a:lstStyle/>
          <a:p>
            <a:fld id="{E4F03A45-1563-42C6-8BBF-51FD1BB5B40D}" type="slidenum">
              <a:rPr lang="en-IN" smtClean="0"/>
              <a:t>‹#›</a:t>
            </a:fld>
            <a:endParaRPr lang="en-IN"/>
          </a:p>
        </p:txBody>
      </p:sp>
    </p:spTree>
    <p:extLst>
      <p:ext uri="{BB962C8B-B14F-4D97-AF65-F5344CB8AC3E}">
        <p14:creationId xmlns:p14="http://schemas.microsoft.com/office/powerpoint/2010/main" val="319461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EDB5AF-84E8-401F-9573-5E0AAAA25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422127-8328-4222-BAA6-EEF0F993A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3F92F-69BF-4912-B3E4-D17C37C16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7C1CE-C47F-410C-BA59-28704F9D8ECE}" type="datetimeFigureOut">
              <a:rPr lang="en-IN" smtClean="0"/>
              <a:t>28-07-2020</a:t>
            </a:fld>
            <a:endParaRPr lang="en-IN"/>
          </a:p>
        </p:txBody>
      </p:sp>
      <p:sp>
        <p:nvSpPr>
          <p:cNvPr id="5" name="Footer Placeholder 4">
            <a:extLst>
              <a:ext uri="{FF2B5EF4-FFF2-40B4-BE49-F238E27FC236}">
                <a16:creationId xmlns:a16="http://schemas.microsoft.com/office/drawing/2014/main" id="{1A6F2F89-CDB4-4727-B318-0612390DB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0FFA23-D2AD-48B4-8D7E-3CB2E4578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03A45-1563-42C6-8BBF-51FD1BB5B40D}" type="slidenum">
              <a:rPr lang="en-IN" smtClean="0"/>
              <a:t>‹#›</a:t>
            </a:fld>
            <a:endParaRPr lang="en-IN"/>
          </a:p>
        </p:txBody>
      </p:sp>
    </p:spTree>
    <p:extLst>
      <p:ext uri="{BB962C8B-B14F-4D97-AF65-F5344CB8AC3E}">
        <p14:creationId xmlns:p14="http://schemas.microsoft.com/office/powerpoint/2010/main" val="251274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999-EBEA-4E78-BD7B-4336A8531D65}"/>
              </a:ext>
            </a:extLst>
          </p:cNvPr>
          <p:cNvSpPr>
            <a:spLocks noGrp="1"/>
          </p:cNvSpPr>
          <p:nvPr>
            <p:ph type="ctrTitle"/>
          </p:nvPr>
        </p:nvSpPr>
        <p:spPr>
          <a:xfrm>
            <a:off x="1524000" y="361315"/>
            <a:ext cx="9144000" cy="1491339"/>
          </a:xfrm>
        </p:spPr>
        <p:txBody>
          <a:bodyPr>
            <a:normAutofit/>
          </a:bodyPr>
          <a:lstStyle/>
          <a:p>
            <a:r>
              <a:rPr lang="en-IN" altLang="en-US" sz="2400" b="1" dirty="0">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sym typeface="+mn-ea"/>
              </a:rPr>
              <a:t>RAGHU ENGINEERING COLLEGE</a:t>
            </a:r>
            <a:br>
              <a:rPr lang="en-IN" altLang="en-US" sz="2400" b="1" dirty="0">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rPr>
            </a:br>
            <a:r>
              <a:rPr lang="en-IN" altLang="en-US" sz="2400" b="1" dirty="0">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sym typeface="+mn-ea"/>
              </a:rPr>
              <a:t>(AUTONOMOUS)</a:t>
            </a:r>
            <a:br>
              <a:rPr lang="en-IN" altLang="en-US" sz="2400" b="1" dirty="0">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rPr>
            </a:br>
            <a:r>
              <a:rPr lang="en-IN" altLang="en-US" sz="2000" b="1" dirty="0">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sym typeface="+mn-ea"/>
              </a:rPr>
              <a:t>DEPARTMENT OF ELECTRICAL AND ELECTRONICS ENGINEERING</a:t>
            </a:r>
            <a:br>
              <a:rPr lang="en-IN" altLang="en-US" sz="2400" b="1" dirty="0">
                <a:solidFill>
                  <a:schemeClr val="tx1"/>
                </a:solidFill>
                <a:effectLst>
                  <a:innerShdw blurRad="63500" dist="50800" dir="13500000">
                    <a:srgbClr val="000000">
                      <a:alpha val="50000"/>
                    </a:srgbClr>
                  </a:innerShdw>
                </a:effectLst>
                <a:latin typeface="Times New Roman" panose="02020603050405020304" charset="0"/>
                <a:cs typeface="Times New Roman" panose="02020603050405020304" charset="0"/>
                <a:sym typeface="+mn-ea"/>
              </a:rPr>
            </a:b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827679-2B48-4ACE-A6C3-8BF45578D8E2}"/>
              </a:ext>
            </a:extLst>
          </p:cNvPr>
          <p:cNvSpPr>
            <a:spLocks noGrp="1"/>
          </p:cNvSpPr>
          <p:nvPr>
            <p:ph type="subTitle" idx="1"/>
          </p:nvPr>
        </p:nvSpPr>
        <p:spPr>
          <a:xfrm>
            <a:off x="1524000" y="1852654"/>
            <a:ext cx="9144000" cy="4532243"/>
          </a:xfrm>
        </p:spPr>
        <p:txBody>
          <a:bodyPr>
            <a:normAutofit fontScale="77500" lnSpcReduction="20000"/>
          </a:bodyPr>
          <a:lstStyle/>
          <a:p>
            <a:r>
              <a:rPr lang="en-US" sz="4100" b="1" u="sng"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ENERGY AUDITING THROUGH </a:t>
            </a:r>
          </a:p>
          <a:p>
            <a:r>
              <a:rPr lang="en-US" sz="4100" b="1" u="sng"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MACHINE LEARNING</a:t>
            </a:r>
          </a:p>
          <a:p>
            <a:endParaRPr lang="en-US" b="1" dirty="0">
              <a:effectLst>
                <a:innerShdw blurRad="63500" dist="50800" dir="13500000">
                  <a:srgbClr val="000000">
                    <a:alpha val="50000"/>
                  </a:srgbClr>
                </a:innerShdw>
              </a:effectLst>
              <a:latin typeface="Times New Roman" panose="02020603050405020304" charset="0"/>
              <a:cs typeface="Times New Roman" panose="02020603050405020304" charset="0"/>
              <a:sym typeface="+mn-ea"/>
            </a:endParaRPr>
          </a:p>
          <a:p>
            <a:r>
              <a:rPr lang="en-IN" altLang="en-US" b="1" u="sng" dirty="0">
                <a:effectLst>
                  <a:innerShdw blurRad="63500" dist="50800" dir="13500000">
                    <a:srgbClr val="000000">
                      <a:alpha val="50000"/>
                    </a:srgbClr>
                  </a:innerShdw>
                </a:effectLst>
                <a:latin typeface="Times New Roman" panose="02020603050405020304" charset="0"/>
                <a:cs typeface="Times New Roman" panose="02020603050405020304" charset="0"/>
                <a:sym typeface="+mn-ea"/>
              </a:rPr>
              <a:t>PREPARED BY :</a:t>
            </a:r>
          </a:p>
          <a:p>
            <a:endParaRPr lang="en-IN" altLang="en-US" b="1" u="sng" dirty="0">
              <a:effectLst>
                <a:innerShdw blurRad="63500" dist="50800" dir="13500000">
                  <a:srgbClr val="000000">
                    <a:alpha val="50000"/>
                  </a:srgbClr>
                </a:innerShdw>
              </a:effectLst>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sym typeface="+mn-ea"/>
              </a:rPr>
              <a:t>Mr.  G. NAVA  BHARGAV (</a:t>
            </a:r>
            <a:r>
              <a:rPr lang="en-IN" altLang="en-US" dirty="0">
                <a:latin typeface="Times New Roman" panose="02020603050405020304" charset="0"/>
                <a:cs typeface="Times New Roman" panose="02020603050405020304" charset="0"/>
                <a:sym typeface="+mn-ea"/>
              </a:rPr>
              <a:t>16981A0224</a:t>
            </a:r>
            <a:r>
              <a:rPr lang="en-IN" altLang="en-US" b="1" dirty="0">
                <a:latin typeface="Times New Roman" panose="02020603050405020304" charset="0"/>
                <a:cs typeface="Times New Roman" panose="02020603050405020304" charset="0"/>
                <a:sym typeface="+mn-ea"/>
              </a:rPr>
              <a:t>)</a:t>
            </a:r>
            <a:endParaRPr lang="en-IN" altLang="en-US" b="1" dirty="0">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sym typeface="+mn-ea"/>
              </a:rPr>
              <a:t>Mr.  B. MOHAN  SAI (</a:t>
            </a:r>
            <a:r>
              <a:rPr lang="en-IN" altLang="en-US" dirty="0">
                <a:latin typeface="Times New Roman" panose="02020603050405020304" charset="0"/>
                <a:cs typeface="Times New Roman" panose="02020603050405020304" charset="0"/>
                <a:sym typeface="+mn-ea"/>
              </a:rPr>
              <a:t>17985A0214</a:t>
            </a:r>
            <a:r>
              <a:rPr lang="en-IN" altLang="en-US" b="1" dirty="0">
                <a:latin typeface="Times New Roman" panose="02020603050405020304" charset="0"/>
                <a:cs typeface="Times New Roman" panose="02020603050405020304" charset="0"/>
                <a:sym typeface="+mn-ea"/>
              </a:rPr>
              <a:t>)</a:t>
            </a:r>
            <a:endParaRPr lang="en-IN" altLang="en-US" b="1" dirty="0">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sym typeface="+mn-ea"/>
              </a:rPr>
              <a:t>Mr.  K. HEMANTH  KUMAR (</a:t>
            </a:r>
            <a:r>
              <a:rPr lang="en-IN" altLang="en-US" dirty="0">
                <a:latin typeface="Times New Roman" panose="02020603050405020304" charset="0"/>
                <a:cs typeface="Times New Roman" panose="02020603050405020304" charset="0"/>
                <a:sym typeface="+mn-ea"/>
              </a:rPr>
              <a:t>17985A0229</a:t>
            </a:r>
            <a:r>
              <a:rPr lang="en-IN" altLang="en-US" b="1" dirty="0">
                <a:latin typeface="Times New Roman" panose="02020603050405020304" charset="0"/>
                <a:cs typeface="Times New Roman" panose="02020603050405020304" charset="0"/>
                <a:sym typeface="+mn-ea"/>
              </a:rPr>
              <a:t>)</a:t>
            </a:r>
          </a:p>
          <a:p>
            <a:endParaRPr lang="en-IN" altLang="en-US" b="1" dirty="0">
              <a:latin typeface="Times New Roman" panose="02020603050405020304" charset="0"/>
              <a:cs typeface="Times New Roman" panose="02020603050405020304" charset="0"/>
            </a:endParaRPr>
          </a:p>
          <a:p>
            <a:r>
              <a:rPr lang="en-IN" altLang="en-US" b="1" u="sng" dirty="0">
                <a:effectLst>
                  <a:innerShdw blurRad="63500" dist="50800" dir="13500000">
                    <a:srgbClr val="000000">
                      <a:alpha val="50000"/>
                    </a:srgbClr>
                  </a:innerShdw>
                </a:effectLst>
                <a:latin typeface="Times New Roman" panose="02020603050405020304" charset="0"/>
                <a:cs typeface="Times New Roman" panose="02020603050405020304" charset="0"/>
                <a:sym typeface="+mn-ea"/>
              </a:rPr>
              <a:t>UNDER THE GUIDANCE OF :</a:t>
            </a:r>
          </a:p>
          <a:p>
            <a:endParaRPr lang="en-IN" altLang="en-US" b="1" dirty="0">
              <a:effectLst>
                <a:innerShdw blurRad="63500" dist="50800" dir="13500000">
                  <a:srgbClr val="000000">
                    <a:alpha val="50000"/>
                  </a:srgbClr>
                </a:innerShdw>
              </a:effectLst>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sym typeface="+mn-ea"/>
              </a:rPr>
              <a:t>Mr.  </a:t>
            </a:r>
            <a:r>
              <a:rPr lang="en-US" altLang="en-IN" b="1" dirty="0">
                <a:latin typeface="Times New Roman" panose="02020603050405020304" charset="0"/>
                <a:cs typeface="Times New Roman" panose="02020603050405020304" charset="0"/>
                <a:sym typeface="+mn-ea"/>
              </a:rPr>
              <a:t>I </a:t>
            </a:r>
            <a:r>
              <a:rPr lang="en-IN" altLang="en-US" b="1" dirty="0">
                <a:latin typeface="Times New Roman" panose="02020603050405020304" charset="0"/>
                <a:cs typeface="Times New Roman" panose="02020603050405020304" charset="0"/>
                <a:sym typeface="+mn-ea"/>
              </a:rPr>
              <a:t> </a:t>
            </a:r>
            <a:r>
              <a:rPr lang="en-US" altLang="en-IN" b="1" dirty="0">
                <a:latin typeface="Times New Roman" panose="02020603050405020304" charset="0"/>
                <a:cs typeface="Times New Roman" panose="02020603050405020304" charset="0"/>
                <a:sym typeface="+mn-ea"/>
              </a:rPr>
              <a:t>R</a:t>
            </a:r>
            <a:r>
              <a:rPr lang="en-IN" altLang="en-US" b="1" dirty="0" err="1">
                <a:latin typeface="Times New Roman" panose="02020603050405020304" charset="0"/>
                <a:cs typeface="Times New Roman" panose="02020603050405020304" charset="0"/>
                <a:sym typeface="+mn-ea"/>
              </a:rPr>
              <a:t>avi</a:t>
            </a:r>
            <a:r>
              <a:rPr lang="en-IN" altLang="en-US" b="1" dirty="0">
                <a:latin typeface="Times New Roman" panose="02020603050405020304" charset="0"/>
                <a:cs typeface="Times New Roman" panose="02020603050405020304" charset="0"/>
                <a:sym typeface="+mn-ea"/>
              </a:rPr>
              <a:t>  </a:t>
            </a:r>
            <a:r>
              <a:rPr lang="en-IN" altLang="en-US" b="1" dirty="0" err="1">
                <a:latin typeface="Times New Roman" panose="02020603050405020304" charset="0"/>
                <a:cs typeface="Times New Roman" panose="02020603050405020304" charset="0"/>
                <a:sym typeface="+mn-ea"/>
              </a:rPr>
              <a:t>kiran</a:t>
            </a:r>
            <a:r>
              <a:rPr lang="en-IN" altLang="en-US" b="1" dirty="0">
                <a:latin typeface="Times New Roman" panose="02020603050405020304" charset="0"/>
                <a:cs typeface="Times New Roman" panose="02020603050405020304" charset="0"/>
                <a:sym typeface="+mn-ea"/>
              </a:rPr>
              <a:t> (</a:t>
            </a:r>
            <a:r>
              <a:rPr lang="en-US" altLang="en-IN" dirty="0">
                <a:latin typeface="Times New Roman" panose="02020603050405020304" charset="0"/>
                <a:cs typeface="Times New Roman" panose="02020603050405020304" charset="0"/>
                <a:sym typeface="+mn-ea"/>
              </a:rPr>
              <a:t>A</a:t>
            </a:r>
            <a:r>
              <a:rPr lang="en-IN" altLang="en-US" dirty="0" err="1">
                <a:latin typeface="Times New Roman" panose="02020603050405020304" charset="0"/>
                <a:cs typeface="Times New Roman" panose="02020603050405020304" charset="0"/>
                <a:sym typeface="+mn-ea"/>
              </a:rPr>
              <a:t>ssociate</a:t>
            </a:r>
            <a:r>
              <a:rPr lang="en-IN" altLang="en-US" dirty="0">
                <a:latin typeface="Times New Roman" panose="02020603050405020304" charset="0"/>
                <a:cs typeface="Times New Roman" panose="02020603050405020304" charset="0"/>
                <a:sym typeface="+mn-ea"/>
              </a:rPr>
              <a:t> </a:t>
            </a:r>
            <a:r>
              <a:rPr lang="en-US" altLang="en-IN" dirty="0">
                <a:latin typeface="Times New Roman" panose="02020603050405020304" charset="0"/>
                <a:cs typeface="Times New Roman" panose="02020603050405020304" charset="0"/>
                <a:sym typeface="+mn-ea"/>
              </a:rPr>
              <a:t>P</a:t>
            </a:r>
            <a:r>
              <a:rPr lang="en-IN" altLang="en-US" dirty="0" err="1">
                <a:latin typeface="Times New Roman" panose="02020603050405020304" charset="0"/>
                <a:cs typeface="Times New Roman" panose="02020603050405020304" charset="0"/>
                <a:sym typeface="+mn-ea"/>
              </a:rPr>
              <a:t>rofessor</a:t>
            </a:r>
            <a:r>
              <a:rPr lang="en-IN" altLang="en-US" dirty="0">
                <a:latin typeface="Times New Roman" panose="02020603050405020304" charset="0"/>
                <a:cs typeface="Times New Roman" panose="02020603050405020304" charset="0"/>
                <a:sym typeface="+mn-ea"/>
              </a:rPr>
              <a:t>)</a:t>
            </a:r>
            <a:endParaRPr lang="en-IN" altLang="en-US" dirty="0">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sym typeface="+mn-ea"/>
              </a:rPr>
              <a:t>(</a:t>
            </a:r>
            <a:r>
              <a:rPr lang="en-US" altLang="en-IN" b="1" dirty="0">
                <a:latin typeface="Times New Roman" panose="02020603050405020304" charset="0"/>
                <a:cs typeface="Times New Roman" panose="02020603050405020304" charset="0"/>
                <a:sym typeface="+mn-ea"/>
              </a:rPr>
              <a:t>E</a:t>
            </a:r>
            <a:r>
              <a:rPr lang="en-IN" altLang="en-US" b="1" dirty="0" err="1">
                <a:latin typeface="Times New Roman" panose="02020603050405020304" charset="0"/>
                <a:cs typeface="Times New Roman" panose="02020603050405020304" charset="0"/>
                <a:sym typeface="+mn-ea"/>
              </a:rPr>
              <a:t>lectrical</a:t>
            </a:r>
            <a:r>
              <a:rPr lang="en-IN" altLang="en-US" b="1" dirty="0">
                <a:latin typeface="Times New Roman" panose="02020603050405020304" charset="0"/>
                <a:cs typeface="Times New Roman" panose="02020603050405020304" charset="0"/>
                <a:sym typeface="+mn-ea"/>
              </a:rPr>
              <a:t> and </a:t>
            </a:r>
            <a:r>
              <a:rPr lang="en-US" altLang="en-IN" b="1" dirty="0">
                <a:latin typeface="Times New Roman" panose="02020603050405020304" charset="0"/>
                <a:cs typeface="Times New Roman" panose="02020603050405020304" charset="0"/>
                <a:sym typeface="+mn-ea"/>
              </a:rPr>
              <a:t>E</a:t>
            </a:r>
            <a:r>
              <a:rPr lang="en-IN" altLang="en-US" b="1" dirty="0" err="1">
                <a:latin typeface="Times New Roman" panose="02020603050405020304" charset="0"/>
                <a:cs typeface="Times New Roman" panose="02020603050405020304" charset="0"/>
                <a:sym typeface="+mn-ea"/>
              </a:rPr>
              <a:t>lectronics</a:t>
            </a:r>
            <a:r>
              <a:rPr lang="en-IN" altLang="en-US" b="1" dirty="0">
                <a:latin typeface="Times New Roman" panose="02020603050405020304" charset="0"/>
                <a:cs typeface="Times New Roman" panose="02020603050405020304" charset="0"/>
                <a:sym typeface="+mn-ea"/>
              </a:rPr>
              <a:t> </a:t>
            </a:r>
            <a:r>
              <a:rPr lang="en-US" altLang="en-IN" b="1" dirty="0">
                <a:latin typeface="Times New Roman" panose="02020603050405020304" charset="0"/>
                <a:cs typeface="Times New Roman" panose="02020603050405020304" charset="0"/>
                <a:sym typeface="+mn-ea"/>
              </a:rPr>
              <a:t>Engineering D</a:t>
            </a:r>
            <a:r>
              <a:rPr lang="en-IN" altLang="en-US" b="1" dirty="0" err="1">
                <a:latin typeface="Times New Roman" panose="02020603050405020304" charset="0"/>
                <a:cs typeface="Times New Roman" panose="02020603050405020304" charset="0"/>
                <a:sym typeface="+mn-ea"/>
              </a:rPr>
              <a:t>epartment</a:t>
            </a:r>
            <a:r>
              <a:rPr lang="en-IN" altLang="en-US" b="1" dirty="0">
                <a:latin typeface="Times New Roman" panose="02020603050405020304" charset="0"/>
                <a:cs typeface="Times New Roman" panose="02020603050405020304" charset="0"/>
                <a:sym typeface="+mn-ea"/>
              </a:rPr>
              <a:t>)</a:t>
            </a:r>
            <a:endParaRPr lang="en-IN" altLang="en-US" b="1" dirty="0">
              <a:latin typeface="Times New Roman" panose="02020603050405020304" charset="0"/>
              <a:cs typeface="Times New Roman" panose="02020603050405020304" charset="0"/>
            </a:endParaRPr>
          </a:p>
          <a:p>
            <a:endParaRPr lang="en-IN" altLang="en-US" b="1" dirty="0">
              <a:latin typeface="Times New Roman" panose="02020603050405020304" charset="0"/>
              <a:cs typeface="Times New Roman" panose="02020603050405020304" charset="0"/>
            </a:endParaRPr>
          </a:p>
          <a:p>
            <a:endParaRPr lang="en-IN" dirty="0"/>
          </a:p>
        </p:txBody>
      </p:sp>
      <p:pic>
        <p:nvPicPr>
          <p:cNvPr id="4" name="Picture 3" descr="raghu logo">
            <a:extLst>
              <a:ext uri="{FF2B5EF4-FFF2-40B4-BE49-F238E27FC236}">
                <a16:creationId xmlns:a16="http://schemas.microsoft.com/office/drawing/2014/main" id="{156ABDDF-77FE-4768-AE74-498A47E7221E}"/>
              </a:ext>
            </a:extLst>
          </p:cNvPr>
          <p:cNvPicPr>
            <a:picLocks noChangeAspect="1"/>
          </p:cNvPicPr>
          <p:nvPr/>
        </p:nvPicPr>
        <p:blipFill>
          <a:blip r:embed="rId2"/>
          <a:stretch>
            <a:fillRect/>
          </a:stretch>
        </p:blipFill>
        <p:spPr>
          <a:xfrm>
            <a:off x="470535" y="361315"/>
            <a:ext cx="1437005" cy="1334135"/>
          </a:xfrm>
          <a:prstGeom prst="rect">
            <a:avLst/>
          </a:prstGeom>
        </p:spPr>
      </p:pic>
    </p:spTree>
    <p:extLst>
      <p:ext uri="{BB962C8B-B14F-4D97-AF65-F5344CB8AC3E}">
        <p14:creationId xmlns:p14="http://schemas.microsoft.com/office/powerpoint/2010/main" val="126477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9F2-E96B-4BBA-8295-4D6AB191AC8A}"/>
              </a:ext>
            </a:extLst>
          </p:cNvPr>
          <p:cNvSpPr txBox="1"/>
          <p:nvPr/>
        </p:nvSpPr>
        <p:spPr>
          <a:xfrm>
            <a:off x="390618" y="346230"/>
            <a:ext cx="11105966" cy="3046988"/>
          </a:xfrm>
          <a:prstGeom prst="rect">
            <a:avLst/>
          </a:prstGeom>
          <a:noFill/>
        </p:spPr>
        <p:txBody>
          <a:bodyPr wrap="square" rtlCol="0">
            <a:spAutoFit/>
          </a:bodyPr>
          <a:lstStyle/>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reduces the cost of production in Industrial output.</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reduce the use of Fossil fuels, thus creates an impact and awareness on the proper utilization of renewable sources.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reduce the additional demand on Generating stations, Transformers and other equipment’s.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reduce the carbon Emission thus protecting Environment and to save the Earth from Environmental Effects.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13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BCEC-7118-4F5F-818E-836DD688A05E}"/>
              </a:ext>
            </a:extLst>
          </p:cNvPr>
          <p:cNvSpPr>
            <a:spLocks noGrp="1"/>
          </p:cNvSpPr>
          <p:nvPr>
            <p:ph type="title"/>
          </p:nvPr>
        </p:nvSpPr>
        <p:spPr>
          <a:xfrm>
            <a:off x="838200" y="365126"/>
            <a:ext cx="10515600" cy="876608"/>
          </a:xfrm>
        </p:spPr>
        <p:txBody>
          <a:bodyPr/>
          <a:lstStyle/>
          <a:p>
            <a:r>
              <a:rPr lang="en-IN" u="sng" dirty="0">
                <a:latin typeface="Times New Roman" panose="02020603050405020304" pitchFamily="18"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7C10A681-0AD9-45D9-AAC4-62488ABADEEC}"/>
              </a:ext>
            </a:extLst>
          </p:cNvPr>
          <p:cNvSpPr>
            <a:spLocks noGrp="1"/>
          </p:cNvSpPr>
          <p:nvPr>
            <p:ph idx="1"/>
          </p:nvPr>
        </p:nvSpPr>
        <p:spPr>
          <a:xfrm>
            <a:off x="838200" y="1606858"/>
            <a:ext cx="10515600" cy="4886017"/>
          </a:xfrm>
        </p:spPr>
        <p:txBody>
          <a:bodyPr/>
          <a:lstStyle/>
          <a:p>
            <a:pPr marL="0" indent="0">
              <a:buNone/>
            </a:pPr>
            <a:r>
              <a:rPr lang="en-US" dirty="0"/>
              <a:t> </a:t>
            </a:r>
          </a:p>
        </p:txBody>
      </p:sp>
      <p:pic>
        <p:nvPicPr>
          <p:cNvPr id="5" name="Picture 4">
            <a:extLst>
              <a:ext uri="{FF2B5EF4-FFF2-40B4-BE49-F238E27FC236}">
                <a16:creationId xmlns:a16="http://schemas.microsoft.com/office/drawing/2014/main" id="{91BBB395-4194-47DE-BCBA-BA166F37B6EC}"/>
              </a:ext>
            </a:extLst>
          </p:cNvPr>
          <p:cNvPicPr>
            <a:picLocks noChangeAspect="1"/>
          </p:cNvPicPr>
          <p:nvPr/>
        </p:nvPicPr>
        <p:blipFill rotWithShape="1">
          <a:blip r:embed="rId2"/>
          <a:srcRect t="21618"/>
          <a:stretch/>
        </p:blipFill>
        <p:spPr>
          <a:xfrm>
            <a:off x="0" y="1482570"/>
            <a:ext cx="12192000" cy="5375429"/>
          </a:xfrm>
          <a:prstGeom prst="rect">
            <a:avLst/>
          </a:prstGeom>
        </p:spPr>
      </p:pic>
      <p:sp>
        <p:nvSpPr>
          <p:cNvPr id="6" name="TextBox 5">
            <a:extLst>
              <a:ext uri="{FF2B5EF4-FFF2-40B4-BE49-F238E27FC236}">
                <a16:creationId xmlns:a16="http://schemas.microsoft.com/office/drawing/2014/main" id="{A2AFD28C-C4DE-4639-B604-8252B3E7FFA2}"/>
              </a:ext>
            </a:extLst>
          </p:cNvPr>
          <p:cNvSpPr txBox="1"/>
          <p:nvPr/>
        </p:nvSpPr>
        <p:spPr>
          <a:xfrm>
            <a:off x="639192" y="365126"/>
            <a:ext cx="10999433" cy="769441"/>
          </a:xfrm>
          <a:prstGeom prst="rect">
            <a:avLst/>
          </a:prstGeom>
          <a:noFill/>
        </p:spPr>
        <p:txBody>
          <a:bodyPr wrap="square" rtlCol="0">
            <a:spAutoFit/>
          </a:bodyPr>
          <a:lstStyle/>
          <a:p>
            <a:r>
              <a:rPr lang="en-IN"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1010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DD73-B50A-4FC8-B02D-0EF84ED78BE6}"/>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LOAD CLASSIFICATION:</a:t>
            </a:r>
          </a:p>
        </p:txBody>
      </p:sp>
      <p:pic>
        <p:nvPicPr>
          <p:cNvPr id="4" name="Content Placeholder 3">
            <a:extLst>
              <a:ext uri="{FF2B5EF4-FFF2-40B4-BE49-F238E27FC236}">
                <a16:creationId xmlns:a16="http://schemas.microsoft.com/office/drawing/2014/main" id="{4C455B16-164C-429B-A4BF-09609D7DFCEC}"/>
              </a:ext>
            </a:extLst>
          </p:cNvPr>
          <p:cNvPicPr>
            <a:picLocks noGrp="1" noChangeAspect="1"/>
          </p:cNvPicPr>
          <p:nvPr>
            <p:ph idx="1"/>
          </p:nvPr>
        </p:nvPicPr>
        <p:blipFill rotWithShape="1">
          <a:blip r:embed="rId2"/>
          <a:srcRect l="6659" t="18027"/>
          <a:stretch/>
        </p:blipFill>
        <p:spPr>
          <a:xfrm>
            <a:off x="1260616" y="1553591"/>
            <a:ext cx="10022901" cy="4951208"/>
          </a:xfrm>
          <a:prstGeom prst="rect">
            <a:avLst/>
          </a:prstGeom>
        </p:spPr>
      </p:pic>
    </p:spTree>
    <p:extLst>
      <p:ext uri="{BB962C8B-B14F-4D97-AF65-F5344CB8AC3E}">
        <p14:creationId xmlns:p14="http://schemas.microsoft.com/office/powerpoint/2010/main" val="329957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8B1E8F-B405-4A92-BC64-8F2568824057}"/>
              </a:ext>
            </a:extLst>
          </p:cNvPr>
          <p:cNvPicPr>
            <a:picLocks noGrp="1" noChangeAspect="1"/>
          </p:cNvPicPr>
          <p:nvPr>
            <p:ph idx="1"/>
          </p:nvPr>
        </p:nvPicPr>
        <p:blipFill>
          <a:blip r:embed="rId2"/>
          <a:srcRect t="5209" r="72901" b="28804"/>
          <a:stretch>
            <a:fillRect/>
          </a:stretch>
        </p:blipFill>
        <p:spPr>
          <a:xfrm>
            <a:off x="1343648" y="568422"/>
            <a:ext cx="4349115" cy="5430937"/>
          </a:xfrm>
          <a:prstGeom prst="rect">
            <a:avLst/>
          </a:prstGeom>
        </p:spPr>
      </p:pic>
      <p:sp>
        <p:nvSpPr>
          <p:cNvPr id="9" name="TextBox 8">
            <a:extLst>
              <a:ext uri="{FF2B5EF4-FFF2-40B4-BE49-F238E27FC236}">
                <a16:creationId xmlns:a16="http://schemas.microsoft.com/office/drawing/2014/main" id="{C0F4F9F8-93FA-41AC-8FFC-8EFC46D24A10}"/>
              </a:ext>
            </a:extLst>
          </p:cNvPr>
          <p:cNvSpPr txBox="1"/>
          <p:nvPr/>
        </p:nvSpPr>
        <p:spPr>
          <a:xfrm>
            <a:off x="6096000" y="763480"/>
            <a:ext cx="4601592"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code generates the ‘n’ required combinations which were required to identify the correct combination or the correct set of utilities which are turned “ON”.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value of ‘n’ depends on data stored in the data base. Thus, the value ‘n’ is autogenerated.</a:t>
            </a:r>
          </a:p>
        </p:txBody>
      </p:sp>
    </p:spTree>
    <p:extLst>
      <p:ext uri="{BB962C8B-B14F-4D97-AF65-F5344CB8AC3E}">
        <p14:creationId xmlns:p14="http://schemas.microsoft.com/office/powerpoint/2010/main" val="411002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45EBB5-985C-4DEB-B6EC-8743CCBC6BD5}"/>
              </a:ext>
            </a:extLst>
          </p:cNvPr>
          <p:cNvPicPr/>
          <p:nvPr/>
        </p:nvPicPr>
        <p:blipFill rotWithShape="1">
          <a:blip r:embed="rId2"/>
          <a:srcRect l="34216" t="47275" r="23705" b="33808"/>
          <a:stretch/>
        </p:blipFill>
        <p:spPr bwMode="auto">
          <a:xfrm>
            <a:off x="1857121" y="270769"/>
            <a:ext cx="6656564" cy="1846305"/>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CCF75E3-1E5B-43DD-B894-0A6445C2281C}"/>
              </a:ext>
            </a:extLst>
          </p:cNvPr>
          <p:cNvPicPr/>
          <p:nvPr/>
        </p:nvPicPr>
        <p:blipFill rotWithShape="1">
          <a:blip r:embed="rId3"/>
          <a:srcRect l="34320" t="21057" r="23834" b="15320"/>
          <a:stretch/>
        </p:blipFill>
        <p:spPr bwMode="auto">
          <a:xfrm>
            <a:off x="1857120" y="2267967"/>
            <a:ext cx="7872805" cy="431926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C83CA519-5513-48AA-91F2-1A2DEA2BC53B}"/>
              </a:ext>
            </a:extLst>
          </p:cNvPr>
          <p:cNvSpPr txBox="1"/>
          <p:nvPr/>
        </p:nvSpPr>
        <p:spPr>
          <a:xfrm>
            <a:off x="4944863" y="1009255"/>
            <a:ext cx="630314" cy="369332"/>
          </a:xfrm>
          <a:prstGeom prst="rect">
            <a:avLst/>
          </a:prstGeom>
          <a:noFill/>
        </p:spPr>
        <p:txBody>
          <a:bodyPr wrap="square" rtlCol="0">
            <a:spAutoFit/>
          </a:bodyPr>
          <a:lstStyle/>
          <a:p>
            <a:r>
              <a:rPr lang="en-IN" dirty="0"/>
              <a:t>N=3</a:t>
            </a:r>
          </a:p>
        </p:txBody>
      </p:sp>
      <p:sp>
        <p:nvSpPr>
          <p:cNvPr id="5" name="TextBox 4">
            <a:extLst>
              <a:ext uri="{FF2B5EF4-FFF2-40B4-BE49-F238E27FC236}">
                <a16:creationId xmlns:a16="http://schemas.microsoft.com/office/drawing/2014/main" id="{F695D5F7-4570-487C-AF81-19EEF0A277E4}"/>
              </a:ext>
            </a:extLst>
          </p:cNvPr>
          <p:cNvSpPr txBox="1"/>
          <p:nvPr/>
        </p:nvSpPr>
        <p:spPr>
          <a:xfrm>
            <a:off x="4944863" y="3684233"/>
            <a:ext cx="630314" cy="369332"/>
          </a:xfrm>
          <a:prstGeom prst="rect">
            <a:avLst/>
          </a:prstGeom>
          <a:noFill/>
        </p:spPr>
        <p:txBody>
          <a:bodyPr wrap="square" rtlCol="0">
            <a:spAutoFit/>
          </a:bodyPr>
          <a:lstStyle/>
          <a:p>
            <a:r>
              <a:rPr lang="en-IN" dirty="0"/>
              <a:t>N=5</a:t>
            </a:r>
          </a:p>
        </p:txBody>
      </p:sp>
    </p:spTree>
    <p:extLst>
      <p:ext uri="{BB962C8B-B14F-4D97-AF65-F5344CB8AC3E}">
        <p14:creationId xmlns:p14="http://schemas.microsoft.com/office/powerpoint/2010/main" val="208929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6E4E473-E9C5-4582-9DEF-DF4FCB6C2C7B}"/>
              </a:ext>
            </a:extLst>
          </p:cNvPr>
          <p:cNvPicPr>
            <a:picLocks noGrp="1"/>
          </p:cNvPicPr>
          <p:nvPr>
            <p:ph idx="1"/>
          </p:nvPr>
        </p:nvPicPr>
        <p:blipFill rotWithShape="1">
          <a:blip r:embed="rId2"/>
          <a:srcRect l="59948" t="27290" r="12370" b="13178"/>
          <a:stretch/>
        </p:blipFill>
        <p:spPr bwMode="auto">
          <a:xfrm>
            <a:off x="1132866" y="532877"/>
            <a:ext cx="4599665" cy="556418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816F0D7-AE9E-44C3-93B7-A6F627710530}"/>
              </a:ext>
            </a:extLst>
          </p:cNvPr>
          <p:cNvSpPr txBox="1"/>
          <p:nvPr/>
        </p:nvSpPr>
        <p:spPr>
          <a:xfrm>
            <a:off x="6542843" y="1154097"/>
            <a:ext cx="369311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Python program which defines all the Three different cases of Load classification:</a:t>
            </a:r>
          </a:p>
        </p:txBody>
      </p:sp>
    </p:spTree>
    <p:extLst>
      <p:ext uri="{BB962C8B-B14F-4D97-AF65-F5344CB8AC3E}">
        <p14:creationId xmlns:p14="http://schemas.microsoft.com/office/powerpoint/2010/main" val="370406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0A9A-E3D4-4E27-9CCF-1828A8A8D9BE}"/>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Three different cases of load classification:</a:t>
            </a:r>
          </a:p>
        </p:txBody>
      </p:sp>
      <p:sp>
        <p:nvSpPr>
          <p:cNvPr id="3" name="Content Placeholder 2">
            <a:extLst>
              <a:ext uri="{FF2B5EF4-FFF2-40B4-BE49-F238E27FC236}">
                <a16:creationId xmlns:a16="http://schemas.microsoft.com/office/drawing/2014/main" id="{062507FD-720A-45B7-A610-EF0E8CD02448}"/>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CASE 1:</a:t>
            </a:r>
          </a:p>
          <a:p>
            <a:pPr marL="0" indent="0" algn="ctr">
              <a:buNone/>
            </a:pPr>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In this case 1, initially a new utility is detected so the data base gets updated initially with a message shown as stated above which states, “</a:t>
            </a:r>
            <a:r>
              <a:rPr lang="en-IN" sz="2400" u="sng" dirty="0">
                <a:latin typeface="Times New Roman" panose="02020603050405020304" pitchFamily="18" charset="0"/>
                <a:cs typeface="Times New Roman" panose="02020603050405020304" pitchFamily="18" charset="0"/>
              </a:rPr>
              <a:t>list updated new device found initially</a:t>
            </a:r>
            <a:r>
              <a:rPr lang="en-IN" sz="2400" dirty="0">
                <a:latin typeface="Times New Roman" panose="02020603050405020304" pitchFamily="18" charset="0"/>
                <a:cs typeface="Times New Roman" panose="02020603050405020304" pitchFamily="18" charset="0"/>
              </a:rPr>
              <a:t>”. Thus, our data base updates and thus the classification of load takes place.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EA771A-4D12-4DE8-937F-8EE7FD2A74BD}"/>
              </a:ext>
            </a:extLst>
          </p:cNvPr>
          <p:cNvPicPr/>
          <p:nvPr/>
        </p:nvPicPr>
        <p:blipFill rotWithShape="1">
          <a:blip r:embed="rId2"/>
          <a:srcRect l="55136" t="26644" r="5923" b="57454"/>
          <a:stretch/>
        </p:blipFill>
        <p:spPr bwMode="auto">
          <a:xfrm>
            <a:off x="2547891" y="1917577"/>
            <a:ext cx="8416031" cy="22073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610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502A8-1F96-44A0-B0E9-4426F299B8B8}"/>
              </a:ext>
            </a:extLst>
          </p:cNvPr>
          <p:cNvSpPr txBox="1"/>
          <p:nvPr/>
        </p:nvSpPr>
        <p:spPr>
          <a:xfrm>
            <a:off x="896645" y="639192"/>
            <a:ext cx="1028921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CASE 2:</a:t>
            </a:r>
          </a:p>
          <a:p>
            <a:pPr algn="ct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1AFD08-2904-474C-AE35-8145803CED73}"/>
              </a:ext>
            </a:extLst>
          </p:cNvPr>
          <p:cNvPicPr/>
          <p:nvPr/>
        </p:nvPicPr>
        <p:blipFill rotWithShape="1">
          <a:blip r:embed="rId2"/>
          <a:srcRect l="56768" t="44478" r="6542" b="44281"/>
          <a:stretch/>
        </p:blipFill>
        <p:spPr bwMode="auto">
          <a:xfrm>
            <a:off x="1831759" y="1136341"/>
            <a:ext cx="9268287" cy="196410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4F2154B-89A9-4D09-B564-605CC459F6BE}"/>
              </a:ext>
            </a:extLst>
          </p:cNvPr>
          <p:cNvSpPr txBox="1"/>
          <p:nvPr/>
        </p:nvSpPr>
        <p:spPr>
          <a:xfrm>
            <a:off x="1606858" y="3429000"/>
            <a:ext cx="849593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case 2, the no new device is found initially and the result with no other comment states that all the devices are in ON state so to represent that the actual wattage of the devices are printed out as shown above.</a:t>
            </a:r>
          </a:p>
        </p:txBody>
      </p:sp>
    </p:spTree>
    <p:extLst>
      <p:ext uri="{BB962C8B-B14F-4D97-AF65-F5344CB8AC3E}">
        <p14:creationId xmlns:p14="http://schemas.microsoft.com/office/powerpoint/2010/main" val="293822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908852-A4EF-4EE1-95BB-E83500AC5774}"/>
              </a:ext>
            </a:extLst>
          </p:cNvPr>
          <p:cNvSpPr txBox="1"/>
          <p:nvPr/>
        </p:nvSpPr>
        <p:spPr>
          <a:xfrm>
            <a:off x="861134" y="372862"/>
            <a:ext cx="1040462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CASE 3:</a:t>
            </a:r>
          </a:p>
        </p:txBody>
      </p:sp>
      <p:pic>
        <p:nvPicPr>
          <p:cNvPr id="4" name="Picture 3">
            <a:extLst>
              <a:ext uri="{FF2B5EF4-FFF2-40B4-BE49-F238E27FC236}">
                <a16:creationId xmlns:a16="http://schemas.microsoft.com/office/drawing/2014/main" id="{2E40D8F6-4A03-492A-B6A4-8A43A9A195F6}"/>
              </a:ext>
            </a:extLst>
          </p:cNvPr>
          <p:cNvPicPr/>
          <p:nvPr/>
        </p:nvPicPr>
        <p:blipFill rotWithShape="1">
          <a:blip r:embed="rId2"/>
          <a:srcRect l="57071" t="61024" r="8192" b="24143"/>
          <a:stretch/>
        </p:blipFill>
        <p:spPr bwMode="auto">
          <a:xfrm>
            <a:off x="1633491" y="941032"/>
            <a:ext cx="8859913" cy="198424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EB714D14-0D9F-46C2-8B57-8D30818AAC95}"/>
              </a:ext>
            </a:extLst>
          </p:cNvPr>
          <p:cNvSpPr txBox="1"/>
          <p:nvPr/>
        </p:nvSpPr>
        <p:spPr>
          <a:xfrm>
            <a:off x="1358283" y="2787588"/>
            <a:ext cx="9721049"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case 3, there is a new utility found as shown above so even after executing the </a:t>
            </a:r>
            <a:r>
              <a:rPr lang="en-IN" sz="2400" dirty="0" err="1">
                <a:latin typeface="Times New Roman" panose="02020603050405020304" pitchFamily="18" charset="0"/>
                <a:cs typeface="Times New Roman" panose="02020603050405020304" pitchFamily="18" charset="0"/>
              </a:rPr>
              <a:t>gray</a:t>
            </a:r>
            <a:r>
              <a:rPr lang="en-IN" sz="2400" dirty="0">
                <a:latin typeface="Times New Roman" panose="02020603050405020304" pitchFamily="18" charset="0"/>
                <a:cs typeface="Times New Roman" panose="02020603050405020304" pitchFamily="18" charset="0"/>
              </a:rPr>
              <a:t> code the system detects it and to represent that it is printed as ‘new device found’, with its wattage printed as shown above. Now since the new device is found the system now increments the value of n and the load classification process takes place. </a:t>
            </a:r>
          </a:p>
        </p:txBody>
      </p:sp>
    </p:spTree>
    <p:extLst>
      <p:ext uri="{BB962C8B-B14F-4D97-AF65-F5344CB8AC3E}">
        <p14:creationId xmlns:p14="http://schemas.microsoft.com/office/powerpoint/2010/main" val="4657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14CA-B948-428F-9194-60F11A8B466E}"/>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ASSESSMENT:</a:t>
            </a:r>
          </a:p>
        </p:txBody>
      </p:sp>
      <p:sp>
        <p:nvSpPr>
          <p:cNvPr id="3" name="Content Placeholder 2">
            <a:extLst>
              <a:ext uri="{FF2B5EF4-FFF2-40B4-BE49-F238E27FC236}">
                <a16:creationId xmlns:a16="http://schemas.microsoft.com/office/drawing/2014/main" id="{34ED93E9-8521-4493-A8B7-867AE8E4F74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 The process of gathering and discussing information from multiple and diverse sources in order to develop a deep understanding and to perform a specified task.</a:t>
            </a:r>
          </a:p>
          <a:p>
            <a:pPr marL="0" indent="0" algn="ctr">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520463-77B8-44FA-9F9D-60CED44F7882}"/>
              </a:ext>
            </a:extLst>
          </p:cNvPr>
          <p:cNvPicPr>
            <a:picLocks noChangeAspect="1"/>
          </p:cNvPicPr>
          <p:nvPr/>
        </p:nvPicPr>
        <p:blipFill rotWithShape="1">
          <a:blip r:embed="rId2"/>
          <a:srcRect l="6189" t="34693" r="70218" b="48350"/>
          <a:stretch/>
        </p:blipFill>
        <p:spPr>
          <a:xfrm>
            <a:off x="2438308" y="2707689"/>
            <a:ext cx="7179938" cy="2902998"/>
          </a:xfrm>
          <a:prstGeom prst="rect">
            <a:avLst/>
          </a:prstGeom>
        </p:spPr>
      </p:pic>
      <p:sp>
        <p:nvSpPr>
          <p:cNvPr id="5" name="TextBox 4">
            <a:extLst>
              <a:ext uri="{FF2B5EF4-FFF2-40B4-BE49-F238E27FC236}">
                <a16:creationId xmlns:a16="http://schemas.microsoft.com/office/drawing/2014/main" id="{A9070225-8668-4013-BEAE-736ADCC04688}"/>
              </a:ext>
            </a:extLst>
          </p:cNvPr>
          <p:cNvSpPr txBox="1"/>
          <p:nvPr/>
        </p:nvSpPr>
        <p:spPr>
          <a:xfrm>
            <a:off x="6285390" y="3888419"/>
            <a:ext cx="2902998" cy="1015663"/>
          </a:xfrm>
          <a:prstGeom prst="rect">
            <a:avLst/>
          </a:prstGeom>
          <a:solidFill>
            <a:schemeClr val="bg1"/>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Program to create a data base(An Excel sheet) and to update it accordingly.</a:t>
            </a:r>
          </a:p>
        </p:txBody>
      </p:sp>
    </p:spTree>
    <p:extLst>
      <p:ext uri="{BB962C8B-B14F-4D97-AF65-F5344CB8AC3E}">
        <p14:creationId xmlns:p14="http://schemas.microsoft.com/office/powerpoint/2010/main" val="220868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C700-4CE8-4757-937B-57BA5BA37B55}"/>
              </a:ext>
            </a:extLst>
          </p:cNvPr>
          <p:cNvSpPr>
            <a:spLocks noGrp="1"/>
          </p:cNvSpPr>
          <p:nvPr>
            <p:ph type="title"/>
          </p:nvPr>
        </p:nvSpPr>
        <p:spPr/>
        <p:txBody>
          <a:bodyPr/>
          <a:lstStyle/>
          <a:p>
            <a:r>
              <a:rPr lang="en-US" b="1" u="sng"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OVERVIEW:</a:t>
            </a:r>
            <a:endParaRPr lang="en-IN" u="sng" dirty="0"/>
          </a:p>
        </p:txBody>
      </p:sp>
      <p:sp>
        <p:nvSpPr>
          <p:cNvPr id="3" name="Content Placeholder 2">
            <a:extLst>
              <a:ext uri="{FF2B5EF4-FFF2-40B4-BE49-F238E27FC236}">
                <a16:creationId xmlns:a16="http://schemas.microsoft.com/office/drawing/2014/main" id="{67526C91-C393-4244-8260-D5124DB51A0E}"/>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EXISTING ENERGY AUDITING METHODS</a:t>
            </a:r>
          </a:p>
          <a:p>
            <a:r>
              <a:rPr lang="en-IN" sz="2400" dirty="0">
                <a:latin typeface="Times New Roman" panose="02020603050405020304" pitchFamily="18" charset="0"/>
                <a:cs typeface="Times New Roman" panose="02020603050405020304" pitchFamily="18" charset="0"/>
              </a:rPr>
              <a:t>IMPORTANCE OF ENERGY CONSERVATION</a:t>
            </a:r>
          </a:p>
          <a:p>
            <a:r>
              <a:rPr lang="en-IN" sz="2400" dirty="0">
                <a:latin typeface="Times New Roman" panose="02020603050405020304" pitchFamily="18" charset="0"/>
                <a:cs typeface="Times New Roman" panose="02020603050405020304" pitchFamily="18" charset="0"/>
              </a:rPr>
              <a:t>ROLE OF MACHINE LEARNING</a:t>
            </a:r>
          </a:p>
          <a:p>
            <a:r>
              <a:rPr lang="en-IN" sz="2400" dirty="0">
                <a:latin typeface="Times New Roman" panose="02020603050405020304" pitchFamily="18" charset="0"/>
                <a:cs typeface="Times New Roman" panose="02020603050405020304" pitchFamily="18" charset="0"/>
              </a:rPr>
              <a:t>PROPOSED PROJECT , FLOWCHART</a:t>
            </a:r>
          </a:p>
          <a:p>
            <a:r>
              <a:rPr lang="en-IN" sz="2400" dirty="0">
                <a:latin typeface="Times New Roman" panose="02020603050405020304" pitchFamily="18" charset="0"/>
                <a:cs typeface="Times New Roman" panose="02020603050405020304" pitchFamily="18" charset="0"/>
              </a:rPr>
              <a:t>LOAD CLASSIFICATION</a:t>
            </a:r>
          </a:p>
          <a:p>
            <a:r>
              <a:rPr lang="en-IN" sz="2400" dirty="0">
                <a:latin typeface="Times New Roman" panose="02020603050405020304" pitchFamily="18" charset="0"/>
                <a:cs typeface="Times New Roman" panose="02020603050405020304" pitchFamily="18" charset="0"/>
              </a:rPr>
              <a:t>ASSESSMENT</a:t>
            </a:r>
          </a:p>
          <a:p>
            <a:r>
              <a:rPr lang="en-IN" sz="2400" dirty="0">
                <a:latin typeface="Times New Roman" panose="02020603050405020304" pitchFamily="18" charset="0"/>
                <a:cs typeface="Times New Roman" panose="02020603050405020304" pitchFamily="18" charset="0"/>
              </a:rPr>
              <a:t>RESCHEDULING</a:t>
            </a:r>
          </a:p>
          <a:p>
            <a:r>
              <a:rPr lang="en-IN" sz="2400" dirty="0">
                <a:latin typeface="Times New Roman" panose="02020603050405020304" pitchFamily="18" charset="0"/>
                <a:cs typeface="Times New Roman" panose="02020603050405020304" pitchFamily="18" charset="0"/>
              </a:rPr>
              <a:t>AUDIT REPORT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17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D33E-2044-43E2-97D9-02FE2630F48A}"/>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Database with the utility data stored in an excel sheet:</a:t>
            </a:r>
          </a:p>
        </p:txBody>
      </p:sp>
      <p:pic>
        <p:nvPicPr>
          <p:cNvPr id="5" name="Content Placeholder 4">
            <a:extLst>
              <a:ext uri="{FF2B5EF4-FFF2-40B4-BE49-F238E27FC236}">
                <a16:creationId xmlns:a16="http://schemas.microsoft.com/office/drawing/2014/main" id="{94A24D88-6968-4770-82BB-C3E21D346EAD}"/>
              </a:ext>
            </a:extLst>
          </p:cNvPr>
          <p:cNvPicPr>
            <a:picLocks noGrp="1"/>
          </p:cNvPicPr>
          <p:nvPr>
            <p:ph idx="1"/>
          </p:nvPr>
        </p:nvPicPr>
        <p:blipFill rotWithShape="1">
          <a:blip r:embed="rId2"/>
          <a:srcRect t="25570" r="58897" b="34240"/>
          <a:stretch/>
        </p:blipFill>
        <p:spPr bwMode="auto">
          <a:xfrm>
            <a:off x="2337541" y="1934121"/>
            <a:ext cx="7516917" cy="41343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865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BF2D-CD94-4263-9BB1-BBD8697359F2}"/>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RESCHEDULING:</a:t>
            </a:r>
          </a:p>
        </p:txBody>
      </p:sp>
      <p:sp>
        <p:nvSpPr>
          <p:cNvPr id="3" name="Content Placeholder 2">
            <a:extLst>
              <a:ext uri="{FF2B5EF4-FFF2-40B4-BE49-F238E27FC236}">
                <a16:creationId xmlns:a16="http://schemas.microsoft.com/office/drawing/2014/main" id="{6D10FEBA-BD57-4B9E-BB33-9920E608E494}"/>
              </a:ext>
            </a:extLst>
          </p:cNvPr>
          <p:cNvSpPr>
            <a:spLocks noGrp="1"/>
          </p:cNvSpPr>
          <p:nvPr>
            <p:ph idx="1"/>
          </p:nvPr>
        </p:nvSpPr>
        <p:spPr/>
        <p:txBody>
          <a:bodyPr/>
          <a:lstStyle/>
          <a:p>
            <a:r>
              <a:rPr lang="en-IN" dirty="0"/>
              <a:t>Arranging a plot with the previous data for easy understanding, processing and identification purpose.</a:t>
            </a:r>
          </a:p>
        </p:txBody>
      </p:sp>
      <p:pic>
        <p:nvPicPr>
          <p:cNvPr id="5" name="Picture 4">
            <a:extLst>
              <a:ext uri="{FF2B5EF4-FFF2-40B4-BE49-F238E27FC236}">
                <a16:creationId xmlns:a16="http://schemas.microsoft.com/office/drawing/2014/main" id="{9E4DC9D0-CACA-407F-B2A1-CE06E9BB2713}"/>
              </a:ext>
            </a:extLst>
          </p:cNvPr>
          <p:cNvPicPr>
            <a:picLocks noChangeAspect="1"/>
          </p:cNvPicPr>
          <p:nvPr/>
        </p:nvPicPr>
        <p:blipFill rotWithShape="1">
          <a:blip r:embed="rId2"/>
          <a:srcRect l="45582" t="13980" r="13568" b="47443"/>
          <a:stretch/>
        </p:blipFill>
        <p:spPr>
          <a:xfrm>
            <a:off x="1935332" y="2858609"/>
            <a:ext cx="8256233" cy="3318354"/>
          </a:xfrm>
          <a:prstGeom prst="rect">
            <a:avLst/>
          </a:prstGeom>
        </p:spPr>
      </p:pic>
    </p:spTree>
    <p:extLst>
      <p:ext uri="{BB962C8B-B14F-4D97-AF65-F5344CB8AC3E}">
        <p14:creationId xmlns:p14="http://schemas.microsoft.com/office/powerpoint/2010/main" val="5523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6316-ED53-4C3A-98D8-A35054ABAF5B}"/>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AUDIT REPORT:</a:t>
            </a:r>
          </a:p>
        </p:txBody>
      </p:sp>
      <p:sp>
        <p:nvSpPr>
          <p:cNvPr id="3" name="Content Placeholder 2">
            <a:extLst>
              <a:ext uri="{FF2B5EF4-FFF2-40B4-BE49-F238E27FC236}">
                <a16:creationId xmlns:a16="http://schemas.microsoft.com/office/drawing/2014/main" id="{B458AE08-EDDE-4A84-BAC1-66CB27A24BAB}"/>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An audit report is an overall report outputted for the consumers to output the desired quantity which might include values, plots, graphs or any important data which is useful for the purpose of auditing.</a:t>
            </a:r>
          </a:p>
          <a:p>
            <a:r>
              <a:rPr lang="en-IN" sz="2400" dirty="0">
                <a:latin typeface="Times New Roman" panose="02020603050405020304" pitchFamily="18" charset="0"/>
                <a:cs typeface="Times New Roman" panose="02020603050405020304" pitchFamily="18" charset="0"/>
              </a:rPr>
              <a:t>We can represent the entire system by plotting in a single flowchart as shown below. The below flowchart has both </a:t>
            </a:r>
            <a:r>
              <a:rPr lang="en-IN" sz="2400" dirty="0" err="1">
                <a:latin typeface="Times New Roman" panose="02020603050405020304" pitchFamily="18" charset="0"/>
                <a:cs typeface="Times New Roman" panose="02020603050405020304" pitchFamily="18" charset="0"/>
              </a:rPr>
              <a:t>mathplotlib</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skfuzzy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Skfuzzy</a:t>
            </a:r>
            <a:r>
              <a:rPr lang="en-IN" sz="2400" dirty="0">
                <a:latin typeface="Times New Roman" panose="02020603050405020304" pitchFamily="18" charset="0"/>
                <a:cs typeface="Times New Roman" panose="02020603050405020304" pitchFamily="18" charset="0"/>
              </a:rPr>
              <a:t> is used for the purpose of clustering of data so that for any new data without following the previous steps the system can accurately decide with the help of clustering. </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8FAB5C-1B5F-4F4F-B851-413A002D4D94}"/>
              </a:ext>
            </a:extLst>
          </p:cNvPr>
          <p:cNvPicPr>
            <a:picLocks noChangeAspect="1"/>
          </p:cNvPicPr>
          <p:nvPr/>
        </p:nvPicPr>
        <p:blipFill rotWithShape="1">
          <a:blip r:embed="rId2"/>
          <a:srcRect l="42597" t="74045" b="13787"/>
          <a:stretch/>
        </p:blipFill>
        <p:spPr>
          <a:xfrm>
            <a:off x="1182119" y="4536488"/>
            <a:ext cx="9827762" cy="1640475"/>
          </a:xfrm>
          <a:prstGeom prst="rect">
            <a:avLst/>
          </a:prstGeom>
        </p:spPr>
      </p:pic>
    </p:spTree>
    <p:extLst>
      <p:ext uri="{BB962C8B-B14F-4D97-AF65-F5344CB8AC3E}">
        <p14:creationId xmlns:p14="http://schemas.microsoft.com/office/powerpoint/2010/main" val="80924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DF6C-2E5F-4879-BCDF-555B1872DF4D}"/>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FLOWCHART:</a:t>
            </a:r>
          </a:p>
        </p:txBody>
      </p:sp>
      <p:pic>
        <p:nvPicPr>
          <p:cNvPr id="4" name="Content Placeholder 3">
            <a:extLst>
              <a:ext uri="{FF2B5EF4-FFF2-40B4-BE49-F238E27FC236}">
                <a16:creationId xmlns:a16="http://schemas.microsoft.com/office/drawing/2014/main" id="{2E590C6F-6713-4B96-B8CA-67429D526AFD}"/>
              </a:ext>
            </a:extLst>
          </p:cNvPr>
          <p:cNvPicPr>
            <a:picLocks noGrp="1" noChangeAspect="1"/>
          </p:cNvPicPr>
          <p:nvPr>
            <p:ph idx="1"/>
          </p:nvPr>
        </p:nvPicPr>
        <p:blipFill rotWithShape="1">
          <a:blip r:embed="rId2"/>
          <a:srcRect l="38677" t="11882" r="34239" b="28128"/>
          <a:stretch/>
        </p:blipFill>
        <p:spPr>
          <a:xfrm>
            <a:off x="4572001" y="876986"/>
            <a:ext cx="4332302" cy="5397678"/>
          </a:xfrm>
          <a:prstGeom prst="rect">
            <a:avLst/>
          </a:prstGeom>
        </p:spPr>
      </p:pic>
    </p:spTree>
    <p:extLst>
      <p:ext uri="{BB962C8B-B14F-4D97-AF65-F5344CB8AC3E}">
        <p14:creationId xmlns:p14="http://schemas.microsoft.com/office/powerpoint/2010/main" val="1257783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23719-EBD1-4951-A8C5-374D26D25D3E}"/>
              </a:ext>
            </a:extLst>
          </p:cNvPr>
          <p:cNvPicPr>
            <a:picLocks noChangeAspect="1"/>
          </p:cNvPicPr>
          <p:nvPr/>
        </p:nvPicPr>
        <p:blipFill rotWithShape="1">
          <a:blip r:embed="rId2"/>
          <a:srcRect r="54855" b="56505"/>
          <a:stretch/>
        </p:blipFill>
        <p:spPr>
          <a:xfrm>
            <a:off x="2254928" y="1852571"/>
            <a:ext cx="8266590" cy="4479958"/>
          </a:xfrm>
          <a:prstGeom prst="rect">
            <a:avLst/>
          </a:prstGeom>
        </p:spPr>
      </p:pic>
      <p:sp>
        <p:nvSpPr>
          <p:cNvPr id="4" name="TextBox 3">
            <a:extLst>
              <a:ext uri="{FF2B5EF4-FFF2-40B4-BE49-F238E27FC236}">
                <a16:creationId xmlns:a16="http://schemas.microsoft.com/office/drawing/2014/main" id="{BFEA2880-BF66-4D05-8E66-518DECD9FAC6}"/>
              </a:ext>
            </a:extLst>
          </p:cNvPr>
          <p:cNvSpPr txBox="1"/>
          <p:nvPr/>
        </p:nvSpPr>
        <p:spPr>
          <a:xfrm>
            <a:off x="896645" y="443883"/>
            <a:ext cx="9010835"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Program representing the implementation of both </a:t>
            </a:r>
            <a:r>
              <a:rPr lang="en-IN" sz="3600" dirty="0" err="1">
                <a:latin typeface="Times New Roman" panose="02020603050405020304" pitchFamily="18" charset="0"/>
                <a:cs typeface="Times New Roman" panose="02020603050405020304" pitchFamily="18" charset="0"/>
              </a:rPr>
              <a:t>mathplotlib</a:t>
            </a:r>
            <a:r>
              <a:rPr lang="en-IN" sz="3600" dirty="0">
                <a:latin typeface="Times New Roman" panose="02020603050405020304" pitchFamily="18" charset="0"/>
                <a:cs typeface="Times New Roman" panose="02020603050405020304" pitchFamily="18" charset="0"/>
              </a:rPr>
              <a:t> and </a:t>
            </a:r>
            <a:r>
              <a:rPr lang="en-IN" sz="3600" dirty="0" err="1">
                <a:latin typeface="Times New Roman" panose="02020603050405020304" pitchFamily="18" charset="0"/>
                <a:cs typeface="Times New Roman" panose="02020603050405020304" pitchFamily="18" charset="0"/>
              </a:rPr>
              <a:t>skfuzzy</a:t>
            </a:r>
            <a:r>
              <a:rPr lang="en-IN"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88176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81C4-3136-40BB-8AE6-386D1B53AD5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Clustered output of 3 utilities over a period of time:</a:t>
            </a:r>
          </a:p>
        </p:txBody>
      </p:sp>
      <p:pic>
        <p:nvPicPr>
          <p:cNvPr id="4" name="Content Placeholder 3">
            <a:extLst>
              <a:ext uri="{FF2B5EF4-FFF2-40B4-BE49-F238E27FC236}">
                <a16:creationId xmlns:a16="http://schemas.microsoft.com/office/drawing/2014/main" id="{D781F649-498B-4C9E-A226-DD908A82CAE8}"/>
              </a:ext>
            </a:extLst>
          </p:cNvPr>
          <p:cNvPicPr>
            <a:picLocks noGrp="1"/>
          </p:cNvPicPr>
          <p:nvPr>
            <p:ph idx="1"/>
          </p:nvPr>
        </p:nvPicPr>
        <p:blipFill rotWithShape="1">
          <a:blip r:embed="rId2"/>
          <a:srcRect l="50883" t="13949" r="19375" b="47353"/>
          <a:stretch/>
        </p:blipFill>
        <p:spPr bwMode="auto">
          <a:xfrm>
            <a:off x="2929631" y="1690688"/>
            <a:ext cx="6338656" cy="44615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522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9510EB-59CA-47A5-BACF-2B4AAEEDDA0F}"/>
              </a:ext>
            </a:extLst>
          </p:cNvPr>
          <p:cNvSpPr txBox="1"/>
          <p:nvPr/>
        </p:nvSpPr>
        <p:spPr>
          <a:xfrm>
            <a:off x="1500325" y="3160450"/>
            <a:ext cx="9232777" cy="769441"/>
          </a:xfrm>
          <a:prstGeom prst="rect">
            <a:avLst/>
          </a:prstGeom>
          <a:noFill/>
        </p:spPr>
        <p:txBody>
          <a:bodyPr wrap="square" rtlCol="0">
            <a:spAutoFit/>
          </a:bodyPr>
          <a:lstStyle/>
          <a:p>
            <a:pPr algn="ctr"/>
            <a:r>
              <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7442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CC99-A9D8-443B-8C8A-926BE7BFC7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0749299-55C8-4B4C-BB42-F15E45CEB4E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develop a system which can classify the loads connected, audit energy by clustering the data and gives an overall report. Thus, can efficiently take decisions with the trained data.</a:t>
            </a:r>
          </a:p>
        </p:txBody>
      </p:sp>
    </p:spTree>
    <p:extLst>
      <p:ext uri="{BB962C8B-B14F-4D97-AF65-F5344CB8AC3E}">
        <p14:creationId xmlns:p14="http://schemas.microsoft.com/office/powerpoint/2010/main" val="377275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69BE-FF7B-40AD-96E7-E0B7219F2EFB}"/>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6AAA8DE-12C1-4987-8891-144CFBFBF27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An energy audit is a survey and an analysis of energy flows for energy in a building or a network. It includes a process or system to reduce the amount of energy input into the system without negatively affecting the output.</a:t>
            </a:r>
          </a:p>
          <a:p>
            <a:r>
              <a:rPr lang="en-IN" sz="2400" dirty="0">
                <a:latin typeface="Times New Roman" panose="02020603050405020304" pitchFamily="18" charset="0"/>
                <a:cs typeface="Times New Roman" panose="02020603050405020304" pitchFamily="18" charset="0"/>
              </a:rPr>
              <a:t>An energy audit requires a detailed survey and an analytical understanding of a business operating pattern’s. Energy audits can be characterised </a:t>
            </a:r>
            <a:r>
              <a:rPr lang="en-IN" sz="2400">
                <a:latin typeface="Times New Roman" panose="02020603050405020304" pitchFamily="18" charset="0"/>
                <a:cs typeface="Times New Roman" panose="02020603050405020304" pitchFamily="18" charset="0"/>
              </a:rPr>
              <a:t>into 5 </a:t>
            </a:r>
            <a:r>
              <a:rPr lang="en-IN" sz="2400" dirty="0">
                <a:latin typeface="Times New Roman" panose="02020603050405020304" pitchFamily="18" charset="0"/>
                <a:cs typeface="Times New Roman" panose="02020603050405020304" pitchFamily="18" charset="0"/>
              </a:rPr>
              <a:t>broad types. They are:- </a:t>
            </a:r>
            <a:r>
              <a:rPr lang="en-IN" sz="2400" u="sng" dirty="0">
                <a:latin typeface="Times New Roman" panose="02020603050405020304" pitchFamily="18" charset="0"/>
                <a:cs typeface="Times New Roman" panose="02020603050405020304" pitchFamily="18" charset="0"/>
              </a:rPr>
              <a:t>Bench marking</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Walk-through audit</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Detailed audit</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Investment-grade audit</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Energy diagnosis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45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7B81-1204-405A-B5A3-EF6C45B518CD}"/>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ENERGY AUDITING METHODS:</a:t>
            </a:r>
          </a:p>
        </p:txBody>
      </p:sp>
      <p:sp>
        <p:nvSpPr>
          <p:cNvPr id="3" name="Content Placeholder 2">
            <a:extLst>
              <a:ext uri="{FF2B5EF4-FFF2-40B4-BE49-F238E27FC236}">
                <a16:creationId xmlns:a16="http://schemas.microsoft.com/office/drawing/2014/main" id="{8ADBBD89-33B3-4D1C-B5A2-511021B576A5}"/>
              </a:ext>
            </a:extLst>
          </p:cNvPr>
          <p:cNvSpPr>
            <a:spLocks noGrp="1"/>
          </p:cNvSpPr>
          <p:nvPr>
            <p:ph idx="1"/>
          </p:nvPr>
        </p:nvSpPr>
        <p:spPr/>
        <p:txBody>
          <a:bodyPr>
            <a:normAutofit/>
          </a:bodyPr>
          <a:lstStyle/>
          <a:p>
            <a:pPr marL="457200" indent="-457200">
              <a:buFont typeface="+mj-lt"/>
              <a:buAutoNum type="arabicPeriod"/>
            </a:pPr>
            <a:r>
              <a:rPr lang="en-IN" sz="2400" u="sng" dirty="0">
                <a:latin typeface="Times New Roman" panose="02020603050405020304" pitchFamily="18" charset="0"/>
                <a:cs typeface="Times New Roman" panose="02020603050405020304" pitchFamily="18" charset="0"/>
              </a:rPr>
              <a:t>Bench Marking </a:t>
            </a:r>
            <a:r>
              <a:rPr lang="en-IN" sz="2400" dirty="0">
                <a:latin typeface="Times New Roman" panose="02020603050405020304" pitchFamily="18" charset="0"/>
                <a:cs typeface="Times New Roman" panose="02020603050405020304" pitchFamily="18" charset="0"/>
              </a:rPr>
              <a:t>: - In this method, we consider two identical buildings and based on the historic utility use and cost and the comparisons of the performances of the buildings to those of similar buildings.</a:t>
            </a:r>
          </a:p>
          <a:p>
            <a:pPr marL="457200" indent="-457200">
              <a:buFont typeface="+mj-lt"/>
              <a:buAutoNum type="arabicPeriod"/>
            </a:pPr>
            <a:r>
              <a:rPr lang="en-IN" sz="2400" u="sng" dirty="0">
                <a:latin typeface="Times New Roman" panose="02020603050405020304" pitchFamily="18" charset="0"/>
                <a:cs typeface="Times New Roman" panose="02020603050405020304" pitchFamily="18" charset="0"/>
              </a:rPr>
              <a:t>Walk-Through Audit</a:t>
            </a:r>
            <a:r>
              <a:rPr lang="en-IN" sz="2400" dirty="0">
                <a:latin typeface="Times New Roman" panose="02020603050405020304" pitchFamily="18" charset="0"/>
                <a:cs typeface="Times New Roman" panose="02020603050405020304" pitchFamily="18" charset="0"/>
              </a:rPr>
              <a:t>: - In this method, an analysis of utility billing information, operating data, and building equipment plays a vital role.</a:t>
            </a:r>
          </a:p>
          <a:p>
            <a:pPr marL="457200" indent="-457200">
              <a:buFont typeface="+mj-lt"/>
              <a:buAutoNum type="arabicPeriod"/>
            </a:pPr>
            <a:r>
              <a:rPr lang="en-IN" sz="2400" u="sng" dirty="0">
                <a:latin typeface="Times New Roman" panose="02020603050405020304" pitchFamily="18" charset="0"/>
                <a:cs typeface="Times New Roman" panose="02020603050405020304" pitchFamily="18" charset="0"/>
              </a:rPr>
              <a:t>Detailed Audit</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This Energy audit method deals with the analysis of energy conservation measures and energy saving opportunities.</a:t>
            </a:r>
          </a:p>
          <a:p>
            <a:pPr marL="457200" indent="-457200">
              <a:buFont typeface="+mj-lt"/>
              <a:buAutoNum type="arabicPeriod"/>
            </a:pPr>
            <a:r>
              <a:rPr lang="en-IN" sz="2400" u="sng" dirty="0">
                <a:latin typeface="Times New Roman" panose="02020603050405020304" pitchFamily="18" charset="0"/>
                <a:cs typeface="Times New Roman" panose="02020603050405020304" pitchFamily="18" charset="0"/>
              </a:rPr>
              <a:t>Investment-grade audit</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This type of energy audit involved detailed analysis of capital-intensive improvements and require rigorous engineering analysis.</a:t>
            </a:r>
          </a:p>
          <a:p>
            <a:pPr marL="457200" indent="-457200">
              <a:buFont typeface="+mj-lt"/>
              <a:buAutoNum type="arabicPeriod"/>
            </a:pPr>
            <a:r>
              <a:rPr lang="en-IN" sz="2400" u="sng" dirty="0">
                <a:latin typeface="Times New Roman" panose="02020603050405020304" pitchFamily="18" charset="0"/>
                <a:cs typeface="Times New Roman" panose="02020603050405020304" pitchFamily="18" charset="0"/>
              </a:rPr>
              <a:t>Energy Diagnosis</a:t>
            </a:r>
            <a:r>
              <a:rPr lang="en-IN" sz="2400" dirty="0">
                <a:latin typeface="Times New Roman" panose="02020603050405020304" pitchFamily="18" charset="0"/>
                <a:cs typeface="Times New Roman" panose="02020603050405020304" pitchFamily="18" charset="0"/>
              </a:rPr>
              <a:t>: - This audit includes performing some economic calculations and may include using some metering devices</a:t>
            </a:r>
          </a:p>
        </p:txBody>
      </p:sp>
    </p:spTree>
    <p:extLst>
      <p:ext uri="{BB962C8B-B14F-4D97-AF65-F5344CB8AC3E}">
        <p14:creationId xmlns:p14="http://schemas.microsoft.com/office/powerpoint/2010/main" val="15786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9AF8-248D-4DD5-B2A0-6E463B8EBED7}"/>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IMPORTANCE OF ENERGY CONSERVATION:</a:t>
            </a:r>
          </a:p>
        </p:txBody>
      </p:sp>
      <p:sp>
        <p:nvSpPr>
          <p:cNvPr id="3" name="Content Placeholder 2">
            <a:extLst>
              <a:ext uri="{FF2B5EF4-FFF2-40B4-BE49-F238E27FC236}">
                <a16:creationId xmlns:a16="http://schemas.microsoft.com/office/drawing/2014/main" id="{D4301C02-0420-413C-8F47-04936E871B8A}"/>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earth provides enough to satisfy every man’s needs but not every man’s greed”, said Gandhiji. Hard facts on why energy conservation is a must are outlined below:</a:t>
            </a:r>
          </a:p>
          <a:p>
            <a:r>
              <a:rPr lang="en-IN" sz="2400" dirty="0">
                <a:latin typeface="Times New Roman" panose="02020603050405020304" pitchFamily="18" charset="0"/>
                <a:cs typeface="Times New Roman" panose="02020603050405020304" pitchFamily="18" charset="0"/>
              </a:rPr>
              <a:t>We use energy faster than it can be produced - Coal, oil and natural gas - the most utilised sources take thousands of years for formation.</a:t>
            </a:r>
          </a:p>
          <a:p>
            <a:r>
              <a:rPr lang="en-IN" sz="2400" dirty="0">
                <a:latin typeface="Times New Roman" panose="02020603050405020304" pitchFamily="18" charset="0"/>
                <a:cs typeface="Times New Roman" panose="02020603050405020304" pitchFamily="18" charset="0"/>
              </a:rPr>
              <a:t>Energy resources are limited - India has approximately 1% of world’s energy resources but it has 16% of world population.</a:t>
            </a:r>
          </a:p>
          <a:p>
            <a:r>
              <a:rPr lang="en-IN" sz="2400" dirty="0">
                <a:latin typeface="Times New Roman" panose="02020603050405020304" pitchFamily="18" charset="0"/>
                <a:cs typeface="Times New Roman" panose="02020603050405020304" pitchFamily="18" charset="0"/>
              </a:rPr>
              <a:t>Most of the energy sources we use cannot be reused and renewed - Non renewable energy sources constitute 80% of the fuel use. It is said that our energy resources may last only for another 40 years or so.</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04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69B62-57E4-4D46-9630-76BDF0149194}"/>
              </a:ext>
            </a:extLst>
          </p:cNvPr>
          <p:cNvSpPr txBox="1"/>
          <p:nvPr/>
        </p:nvSpPr>
        <p:spPr>
          <a:xfrm>
            <a:off x="816746" y="674703"/>
            <a:ext cx="10813002" cy="5632311"/>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save the country a lot of money when we save energy - About 75 per cent of our crude oil needs are met from imports which would cost about Rs.1, 50,000 crore a year</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save our money when we save energy - Imagine your savings if your LPG cylinder comes for an extra week or there is a cut in your electricity bills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save our energy when we save energy - When we use fuel wood efficiently, our fuel wood requirements are lower and so is our drudgery for its collection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saved is energy generated - When we save one unit of energy, it is equivalent to 2 units of energy produced</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Save energy to reduce pollution - Energy production and use account to large proportion of air pollution and more than 83 percent of greenhouse gas emissions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An old Indian saying describes it this way – “The earth, water and the air are not a gift to us from our parents but a loan from our children”. Hence we need to make energy conservation a habit.</a:t>
            </a:r>
          </a:p>
        </p:txBody>
      </p:sp>
    </p:spTree>
    <p:extLst>
      <p:ext uri="{BB962C8B-B14F-4D97-AF65-F5344CB8AC3E}">
        <p14:creationId xmlns:p14="http://schemas.microsoft.com/office/powerpoint/2010/main" val="115356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5051-4B37-4758-8D61-5722CCC7ADDE}"/>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ROLE OF MACHINE LEARNING:</a:t>
            </a:r>
          </a:p>
        </p:txBody>
      </p:sp>
      <p:sp>
        <p:nvSpPr>
          <p:cNvPr id="3" name="Content Placeholder 2">
            <a:extLst>
              <a:ext uri="{FF2B5EF4-FFF2-40B4-BE49-F238E27FC236}">
                <a16:creationId xmlns:a16="http://schemas.microsoft.com/office/drawing/2014/main" id="{64C3F7D5-86E3-416B-BC06-406A5931A95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Because of new computing technologies, machine learning today is not like machine learning of the past. It was born from pattern recognition and the theory that computers can learn without being programmed to perform specific tasks; researchers interested in artificial intelligence wanted to see if computers could learn from data. It’s a science that’s not new – but one that has gained fresh momentum.</a:t>
            </a:r>
          </a:p>
          <a:p>
            <a:r>
              <a:rPr lang="en-IN" sz="2400" dirty="0">
                <a:latin typeface="Times New Roman" panose="02020603050405020304" pitchFamily="18" charset="0"/>
                <a:cs typeface="Times New Roman" panose="02020603050405020304" pitchFamily="18" charset="0"/>
              </a:rPr>
              <a:t>This machine learning is broadly classified into 4 types: </a:t>
            </a:r>
            <a:r>
              <a:rPr lang="en-IN" sz="2400" u="sng" dirty="0">
                <a:latin typeface="Times New Roman" panose="02020603050405020304" pitchFamily="18" charset="0"/>
                <a:cs typeface="Times New Roman" panose="02020603050405020304" pitchFamily="18" charset="0"/>
              </a:rPr>
              <a:t>Supervised learning</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Unsupervised learning</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Semi-supervised learning</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rPr>
              <a:t>Reinforcement learning</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37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D28B-3E17-4281-9208-4C05BCA24269}"/>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PROJECT:</a:t>
            </a:r>
          </a:p>
        </p:txBody>
      </p:sp>
      <p:sp>
        <p:nvSpPr>
          <p:cNvPr id="3" name="Content Placeholder 2">
            <a:extLst>
              <a:ext uri="{FF2B5EF4-FFF2-40B4-BE49-F238E27FC236}">
                <a16:creationId xmlns:a16="http://schemas.microsoft.com/office/drawing/2014/main" id="{17F7B379-14EB-4CB9-9D59-EEEC386EAA1F}"/>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Most of the Energy Auditing methods are Theoretically proved and yet need to be proved practically. Hence, A real-time auditing is required that consider weather and other priority factors. In this work, a novel method of energy auditing is proposed that uses machine learning techniques to classify running loads and identify energy wastage. </a:t>
            </a:r>
          </a:p>
          <a:p>
            <a:pPr marL="0" indent="0">
              <a:buNone/>
            </a:pPr>
            <a:r>
              <a:rPr lang="en-IN" sz="2400" dirty="0">
                <a:latin typeface="Times New Roman" panose="02020603050405020304" pitchFamily="18" charset="0"/>
                <a:cs typeface="Times New Roman" panose="02020603050405020304" pitchFamily="18" charset="0"/>
              </a:rPr>
              <a:t>There is an enormous need for Energy Auditing, the following are the reasons which explains the need of Energy conservation:</a:t>
            </a:r>
          </a:p>
          <a:p>
            <a:pPr lvl="0"/>
            <a:r>
              <a:rPr lang="en-IN" sz="2400" dirty="0">
                <a:latin typeface="Times New Roman" panose="02020603050405020304" pitchFamily="18" charset="0"/>
                <a:cs typeface="Times New Roman" panose="02020603050405020304" pitchFamily="18" charset="0"/>
              </a:rPr>
              <a:t>To reduce the Energy Consumption and hence the Electricity Bill.</a:t>
            </a:r>
          </a:p>
          <a:p>
            <a:pPr lvl="0"/>
            <a:r>
              <a:rPr lang="en-IN" sz="2400" dirty="0">
                <a:latin typeface="Times New Roman" panose="02020603050405020304" pitchFamily="18" charset="0"/>
                <a:cs typeface="Times New Roman" panose="02020603050405020304" pitchFamily="18" charset="0"/>
              </a:rPr>
              <a:t>To reduce the transmission and Distribution Losses and to increase the system efficiency.</a:t>
            </a:r>
          </a:p>
          <a:p>
            <a:pPr lvl="0"/>
            <a:r>
              <a:rPr lang="en-IN" sz="2400" dirty="0">
                <a:latin typeface="Times New Roman" panose="02020603050405020304" pitchFamily="18" charset="0"/>
                <a:cs typeface="Times New Roman" panose="02020603050405020304" pitchFamily="18" charset="0"/>
              </a:rPr>
              <a:t>To extend the life of the System utilities for effective life cycle.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25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2791</TotalTime>
  <Words>1415</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RAGHU ENGINEERING COLLEGE (AUTONOMOUS) DEPARTMENT OF ELECTRICAL AND ELECTRONICS ENGINEERING </vt:lpstr>
      <vt:lpstr>OVERVIEW:</vt:lpstr>
      <vt:lpstr>OBJECTIVE:</vt:lpstr>
      <vt:lpstr>ABSTRACT:</vt:lpstr>
      <vt:lpstr>EXISTING ENERGY AUDITING METHODS:</vt:lpstr>
      <vt:lpstr>IMPORTANCE OF ENERGY CONSERVATION:</vt:lpstr>
      <vt:lpstr>PowerPoint Presentation</vt:lpstr>
      <vt:lpstr>ROLE OF MACHINE LEARNING:</vt:lpstr>
      <vt:lpstr>PROPOSED PROJECT:</vt:lpstr>
      <vt:lpstr>PowerPoint Presentation</vt:lpstr>
      <vt:lpstr> </vt:lpstr>
      <vt:lpstr>LOAD CLASSIFICATION:</vt:lpstr>
      <vt:lpstr>PowerPoint Presentation</vt:lpstr>
      <vt:lpstr>PowerPoint Presentation</vt:lpstr>
      <vt:lpstr>PowerPoint Presentation</vt:lpstr>
      <vt:lpstr>Three different cases of load classification:</vt:lpstr>
      <vt:lpstr>PowerPoint Presentation</vt:lpstr>
      <vt:lpstr>PowerPoint Presentation</vt:lpstr>
      <vt:lpstr>ASSESSMENT:</vt:lpstr>
      <vt:lpstr>Database with the utility data stored in an excel sheet:</vt:lpstr>
      <vt:lpstr>RESCHEDULING:</vt:lpstr>
      <vt:lpstr>AUDIT REPORT:</vt:lpstr>
      <vt:lpstr>FLOWCHART:</vt:lpstr>
      <vt:lpstr>PowerPoint Presentation</vt:lpstr>
      <vt:lpstr>Clustered output of 3 utilities over a period of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RAGHU ENGINEERING COLLEGE (AUTONOMOUS) DEPARTMENT OF ELECTRICAL AND ELECTRONICS ENGINEERING</dc:title>
  <dc:creator>Nava Bhargav Gedda</dc:creator>
  <cp:lastModifiedBy>Nava Bhargav Gedda</cp:lastModifiedBy>
  <cp:revision>54</cp:revision>
  <dcterms:created xsi:type="dcterms:W3CDTF">2020-04-16T09:55:12Z</dcterms:created>
  <dcterms:modified xsi:type="dcterms:W3CDTF">2020-07-28T04:00:19Z</dcterms:modified>
</cp:coreProperties>
</file>