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ppt/notesSlides/notesSlide2.xml" ContentType="application/vnd.openxmlformats-officedocument.presentationml.notesSlide+xml"/>
  <Override PartName="/ppt/media/image9.jpg" ContentType="image/jpeg"/>
  <Override PartName="/ppt/media/image10.jpg" ContentType="image/jpeg"/>
  <Override PartName="/ppt/media/image11.jpg" ContentType="image/jpeg"/>
  <Override PartName="/ppt/media/image1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8" r:id="rId3"/>
    <p:sldId id="267" r:id="rId4"/>
    <p:sldId id="287" r:id="rId5"/>
    <p:sldId id="260" r:id="rId6"/>
    <p:sldId id="288" r:id="rId7"/>
    <p:sldId id="289" r:id="rId8"/>
    <p:sldId id="290" r:id="rId9"/>
    <p:sldId id="291" r:id="rId10"/>
    <p:sldId id="292" r:id="rId11"/>
    <p:sldId id="293" r:id="rId12"/>
    <p:sldId id="294" r:id="rId13"/>
    <p:sldId id="295" r:id="rId14"/>
    <p:sldId id="279" r:id="rId15"/>
    <p:sldId id="265" r:id="rId16"/>
    <p:sldId id="297" r:id="rId17"/>
    <p:sldId id="296" r:id="rId18"/>
    <p:sldId id="277" r:id="rId19"/>
    <p:sldId id="298" r:id="rId20"/>
    <p:sldId id="301" r:id="rId21"/>
    <p:sldId id="300" r:id="rId22"/>
    <p:sldId id="299" r:id="rId23"/>
    <p:sldId id="302" r:id="rId24"/>
    <p:sldId id="263" r:id="rId25"/>
    <p:sldId id="264" r:id="rId26"/>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67" d="100"/>
          <a:sy n="67" d="100"/>
        </p:scale>
        <p:origin x="1314" y="24"/>
      </p:cViewPr>
      <p:guideLst>
        <p:guide orient="horz" pos="2880"/>
        <p:guide pos="216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369D025-DD2C-4301-B6BE-DACB1710C648}" type="datetimeFigureOut">
              <a:rPr lang="en-IN" smtClean="0"/>
              <a:t>21-04-2025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003F293-C40A-4C55-9584-7C6B0D2875FC}" type="slidenum">
              <a:rPr lang="en-IN" smtClean="0"/>
              <a:t>‹#›</a:t>
            </a:fld>
            <a:endParaRPr lang="en-IN"/>
          </a:p>
        </p:txBody>
      </p:sp>
    </p:spTree>
    <p:extLst>
      <p:ext uri="{BB962C8B-B14F-4D97-AF65-F5344CB8AC3E}">
        <p14:creationId xmlns:p14="http://schemas.microsoft.com/office/powerpoint/2010/main" val="2575942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03F293-C40A-4C55-9584-7C6B0D2875FC}" type="slidenum">
              <a:rPr lang="en-IN" smtClean="0"/>
              <a:t>2</a:t>
            </a:fld>
            <a:endParaRPr lang="en-IN"/>
          </a:p>
        </p:txBody>
      </p:sp>
    </p:spTree>
    <p:extLst>
      <p:ext uri="{BB962C8B-B14F-4D97-AF65-F5344CB8AC3E}">
        <p14:creationId xmlns:p14="http://schemas.microsoft.com/office/powerpoint/2010/main" val="32149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003F293-C40A-4C55-9584-7C6B0D2875FC}" type="slidenum">
              <a:rPr lang="en-IN" smtClean="0"/>
              <a:t>14</a:t>
            </a:fld>
            <a:endParaRPr lang="en-IN"/>
          </a:p>
        </p:txBody>
      </p:sp>
    </p:spTree>
    <p:extLst>
      <p:ext uri="{BB962C8B-B14F-4D97-AF65-F5344CB8AC3E}">
        <p14:creationId xmlns:p14="http://schemas.microsoft.com/office/powerpoint/2010/main" val="1048692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600" b="1" i="0">
                <a:solidFill>
                  <a:srgbClr val="FF0000"/>
                </a:solidFill>
                <a:latin typeface="Cambria"/>
                <a:cs typeface="Cambri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3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tx1"/>
                </a:solidFill>
                <a:latin typeface="Trebuchet MS"/>
                <a:cs typeface="Trebuchet MS"/>
              </a:defRPr>
            </a:lvl1p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sp>
        <p:nvSpPr>
          <p:cNvPr id="5" name="Holder 5"/>
          <p:cNvSpPr>
            <a:spLocks noGrp="1"/>
          </p:cNvSpPr>
          <p:nvPr>
            <p:ph type="dt" sz="half" idx="6"/>
          </p:nvPr>
        </p:nvSpPr>
        <p:spPr/>
        <p:txBody>
          <a:bodyPr lIns="0" tIns="0" rIns="0" bIns="0"/>
          <a:lstStyle>
            <a:lvl1pPr>
              <a:defRPr sz="1400" b="1" i="0">
                <a:solidFill>
                  <a:schemeClr val="tx1"/>
                </a:solidFill>
                <a:latin typeface="Trebuchet MS"/>
                <a:cs typeface="Trebuchet MS"/>
              </a:defRPr>
            </a:lvl1pPr>
          </a:lstStyle>
          <a:p>
            <a:pPr>
              <a:lnSpc>
                <a:spcPts val="1590"/>
              </a:lnSpc>
            </a:pPr>
            <a:r>
              <a:rPr dirty="0"/>
              <a:t>Department</a:t>
            </a:r>
            <a:r>
              <a:rPr spc="-45" dirty="0"/>
              <a:t> </a:t>
            </a:r>
            <a:r>
              <a:rPr dirty="0"/>
              <a:t>of</a:t>
            </a:r>
            <a:r>
              <a:rPr spc="-45" dirty="0"/>
              <a:t> </a:t>
            </a:r>
            <a:r>
              <a:rPr dirty="0"/>
              <a:t>Computational</a:t>
            </a:r>
            <a:r>
              <a:rPr spc="-40" dirty="0"/>
              <a:t> </a:t>
            </a:r>
            <a:r>
              <a:rPr dirty="0"/>
              <a:t>Intelligence</a:t>
            </a:r>
            <a:r>
              <a:rPr spc="-45" dirty="0"/>
              <a:t> </a:t>
            </a:r>
            <a:r>
              <a:rPr spc="-465" dirty="0"/>
              <a:t>|</a:t>
            </a:r>
            <a:r>
              <a:rPr spc="-45" dirty="0"/>
              <a:t> </a:t>
            </a:r>
            <a:r>
              <a:rPr dirty="0"/>
              <a:t>Mini</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spc="-45" dirty="0"/>
              <a:t> </a:t>
            </a:r>
            <a:r>
              <a:rPr spc="-25" dirty="0"/>
              <a:t>Sem</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00"/>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3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tx1"/>
                </a:solidFill>
                <a:latin typeface="Trebuchet MS"/>
                <a:cs typeface="Trebuchet MS"/>
              </a:defRPr>
            </a:lvl1p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sp>
        <p:nvSpPr>
          <p:cNvPr id="5" name="Holder 5"/>
          <p:cNvSpPr>
            <a:spLocks noGrp="1"/>
          </p:cNvSpPr>
          <p:nvPr>
            <p:ph type="dt" sz="half" idx="6"/>
          </p:nvPr>
        </p:nvSpPr>
        <p:spPr/>
        <p:txBody>
          <a:bodyPr lIns="0" tIns="0" rIns="0" bIns="0"/>
          <a:lstStyle>
            <a:lvl1pPr>
              <a:defRPr sz="1400" b="1" i="0">
                <a:solidFill>
                  <a:schemeClr val="tx1"/>
                </a:solidFill>
                <a:latin typeface="Trebuchet MS"/>
                <a:cs typeface="Trebuchet MS"/>
              </a:defRPr>
            </a:lvl1pPr>
          </a:lstStyle>
          <a:p>
            <a:pPr>
              <a:lnSpc>
                <a:spcPts val="1590"/>
              </a:lnSpc>
            </a:pPr>
            <a:r>
              <a:rPr dirty="0"/>
              <a:t>Department</a:t>
            </a:r>
            <a:r>
              <a:rPr spc="-45" dirty="0"/>
              <a:t> </a:t>
            </a:r>
            <a:r>
              <a:rPr dirty="0"/>
              <a:t>of</a:t>
            </a:r>
            <a:r>
              <a:rPr spc="-45" dirty="0"/>
              <a:t> </a:t>
            </a:r>
            <a:r>
              <a:rPr dirty="0"/>
              <a:t>Computational</a:t>
            </a:r>
            <a:r>
              <a:rPr spc="-40" dirty="0"/>
              <a:t> </a:t>
            </a:r>
            <a:r>
              <a:rPr dirty="0"/>
              <a:t>Intelligence</a:t>
            </a:r>
            <a:r>
              <a:rPr spc="-45" dirty="0"/>
              <a:t> </a:t>
            </a:r>
            <a:r>
              <a:rPr spc="-465" dirty="0"/>
              <a:t>|</a:t>
            </a:r>
            <a:r>
              <a:rPr spc="-45" dirty="0"/>
              <a:t> </a:t>
            </a:r>
            <a:r>
              <a:rPr dirty="0"/>
              <a:t>Mini</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spc="-45" dirty="0"/>
              <a:t> </a:t>
            </a:r>
            <a:r>
              <a:rPr spc="-25" dirty="0"/>
              <a:t>Sem</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00"/>
                </a:solidFill>
                <a:latin typeface="Cambria"/>
                <a:cs typeface="Cambr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chemeClr val="tx1"/>
                </a:solidFill>
                <a:latin typeface="Trebuchet MS"/>
                <a:cs typeface="Trebuchet MS"/>
              </a:defRPr>
            </a:lvl1p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sp>
        <p:nvSpPr>
          <p:cNvPr id="6" name="Holder 6"/>
          <p:cNvSpPr>
            <a:spLocks noGrp="1"/>
          </p:cNvSpPr>
          <p:nvPr>
            <p:ph type="dt" sz="half" idx="6"/>
          </p:nvPr>
        </p:nvSpPr>
        <p:spPr/>
        <p:txBody>
          <a:bodyPr lIns="0" tIns="0" rIns="0" bIns="0"/>
          <a:lstStyle>
            <a:lvl1pPr>
              <a:defRPr sz="1400" b="1" i="0">
                <a:solidFill>
                  <a:schemeClr val="tx1"/>
                </a:solidFill>
                <a:latin typeface="Trebuchet MS"/>
                <a:cs typeface="Trebuchet MS"/>
              </a:defRPr>
            </a:lvl1pPr>
          </a:lstStyle>
          <a:p>
            <a:pPr>
              <a:lnSpc>
                <a:spcPts val="1590"/>
              </a:lnSpc>
            </a:pPr>
            <a:r>
              <a:rPr dirty="0"/>
              <a:t>Department</a:t>
            </a:r>
            <a:r>
              <a:rPr spc="-45" dirty="0"/>
              <a:t> </a:t>
            </a:r>
            <a:r>
              <a:rPr dirty="0"/>
              <a:t>of</a:t>
            </a:r>
            <a:r>
              <a:rPr spc="-45" dirty="0"/>
              <a:t> </a:t>
            </a:r>
            <a:r>
              <a:rPr dirty="0"/>
              <a:t>Computational</a:t>
            </a:r>
            <a:r>
              <a:rPr spc="-40" dirty="0"/>
              <a:t> </a:t>
            </a:r>
            <a:r>
              <a:rPr dirty="0"/>
              <a:t>Intelligence</a:t>
            </a:r>
            <a:r>
              <a:rPr spc="-45" dirty="0"/>
              <a:t> </a:t>
            </a:r>
            <a:r>
              <a:rPr spc="-465" dirty="0"/>
              <a:t>|</a:t>
            </a:r>
            <a:r>
              <a:rPr spc="-45" dirty="0"/>
              <a:t> </a:t>
            </a:r>
            <a:r>
              <a:rPr dirty="0"/>
              <a:t>Mini</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spc="-45" dirty="0"/>
              <a:t> </a:t>
            </a:r>
            <a:r>
              <a:rPr spc="-25" dirty="0"/>
              <a:t>Sem</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0000"/>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defRPr sz="1400" b="1" i="0">
                <a:solidFill>
                  <a:schemeClr val="tx1"/>
                </a:solidFill>
                <a:latin typeface="Trebuchet MS"/>
                <a:cs typeface="Trebuchet MS"/>
              </a:defRPr>
            </a:lvl1p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sp>
        <p:nvSpPr>
          <p:cNvPr id="4" name="Holder 4"/>
          <p:cNvSpPr>
            <a:spLocks noGrp="1"/>
          </p:cNvSpPr>
          <p:nvPr>
            <p:ph type="dt" sz="half" idx="6"/>
          </p:nvPr>
        </p:nvSpPr>
        <p:spPr/>
        <p:txBody>
          <a:bodyPr lIns="0" tIns="0" rIns="0" bIns="0"/>
          <a:lstStyle>
            <a:lvl1pPr>
              <a:defRPr sz="1400" b="1" i="0">
                <a:solidFill>
                  <a:schemeClr val="tx1"/>
                </a:solidFill>
                <a:latin typeface="Trebuchet MS"/>
                <a:cs typeface="Trebuchet MS"/>
              </a:defRPr>
            </a:lvl1pPr>
          </a:lstStyle>
          <a:p>
            <a:pPr>
              <a:lnSpc>
                <a:spcPts val="1590"/>
              </a:lnSpc>
            </a:pPr>
            <a:r>
              <a:rPr dirty="0"/>
              <a:t>Department</a:t>
            </a:r>
            <a:r>
              <a:rPr spc="-45" dirty="0"/>
              <a:t> </a:t>
            </a:r>
            <a:r>
              <a:rPr dirty="0"/>
              <a:t>of</a:t>
            </a:r>
            <a:r>
              <a:rPr spc="-45" dirty="0"/>
              <a:t> </a:t>
            </a:r>
            <a:r>
              <a:rPr dirty="0"/>
              <a:t>Computational</a:t>
            </a:r>
            <a:r>
              <a:rPr spc="-40" dirty="0"/>
              <a:t> </a:t>
            </a:r>
            <a:r>
              <a:rPr dirty="0"/>
              <a:t>Intelligence</a:t>
            </a:r>
            <a:r>
              <a:rPr spc="-45" dirty="0"/>
              <a:t> </a:t>
            </a:r>
            <a:r>
              <a:rPr spc="-465" dirty="0"/>
              <a:t>|</a:t>
            </a:r>
            <a:r>
              <a:rPr spc="-45" dirty="0"/>
              <a:t> </a:t>
            </a:r>
            <a:r>
              <a:rPr dirty="0"/>
              <a:t>Mini</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spc="-45" dirty="0"/>
              <a:t> </a:t>
            </a:r>
            <a:r>
              <a:rPr spc="-25" dirty="0"/>
              <a:t>Sem</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0">
                <a:solidFill>
                  <a:schemeClr val="tx1"/>
                </a:solidFill>
                <a:latin typeface="Trebuchet MS"/>
                <a:cs typeface="Trebuchet MS"/>
              </a:defRPr>
            </a:lvl1p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sp>
        <p:nvSpPr>
          <p:cNvPr id="3" name="Holder 3"/>
          <p:cNvSpPr>
            <a:spLocks noGrp="1"/>
          </p:cNvSpPr>
          <p:nvPr>
            <p:ph type="dt" sz="half" idx="6"/>
          </p:nvPr>
        </p:nvSpPr>
        <p:spPr/>
        <p:txBody>
          <a:bodyPr lIns="0" tIns="0" rIns="0" bIns="0"/>
          <a:lstStyle>
            <a:lvl1pPr>
              <a:defRPr sz="1400" b="1" i="0">
                <a:solidFill>
                  <a:schemeClr val="tx1"/>
                </a:solidFill>
                <a:latin typeface="Trebuchet MS"/>
                <a:cs typeface="Trebuchet MS"/>
              </a:defRPr>
            </a:lvl1pPr>
          </a:lstStyle>
          <a:p>
            <a:pPr>
              <a:lnSpc>
                <a:spcPts val="1590"/>
              </a:lnSpc>
            </a:pPr>
            <a:r>
              <a:rPr dirty="0"/>
              <a:t>Department</a:t>
            </a:r>
            <a:r>
              <a:rPr spc="-45" dirty="0"/>
              <a:t> </a:t>
            </a:r>
            <a:r>
              <a:rPr dirty="0"/>
              <a:t>of</a:t>
            </a:r>
            <a:r>
              <a:rPr spc="-45" dirty="0"/>
              <a:t> </a:t>
            </a:r>
            <a:r>
              <a:rPr dirty="0"/>
              <a:t>Computational</a:t>
            </a:r>
            <a:r>
              <a:rPr spc="-40" dirty="0"/>
              <a:t> </a:t>
            </a:r>
            <a:r>
              <a:rPr dirty="0"/>
              <a:t>Intelligence</a:t>
            </a:r>
            <a:r>
              <a:rPr spc="-45" dirty="0"/>
              <a:t> </a:t>
            </a:r>
            <a:r>
              <a:rPr spc="-465" dirty="0"/>
              <a:t>|</a:t>
            </a:r>
            <a:r>
              <a:rPr spc="-45" dirty="0"/>
              <a:t> </a:t>
            </a:r>
            <a:r>
              <a:rPr dirty="0"/>
              <a:t>Mini</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spc="-45" dirty="0"/>
              <a:t> </a:t>
            </a:r>
            <a:r>
              <a:rPr spc="-25" dirty="0"/>
              <a:t>Sem</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7307" y="443529"/>
            <a:ext cx="3373120" cy="845942"/>
          </a:xfrm>
          <a:prstGeom prst="rect">
            <a:avLst/>
          </a:prstGeom>
        </p:spPr>
        <p:txBody>
          <a:bodyPr wrap="square" lIns="0" tIns="0" rIns="0" bIns="0">
            <a:spAutoFit/>
          </a:bodyPr>
          <a:lstStyle>
            <a:lvl1pPr>
              <a:defRPr sz="3600" b="1" i="0">
                <a:solidFill>
                  <a:srgbClr val="FF0000"/>
                </a:solidFill>
                <a:latin typeface="Cambria"/>
                <a:cs typeface="Cambria"/>
              </a:defRPr>
            </a:lvl1pPr>
          </a:lstStyle>
          <a:p>
            <a:endParaRPr/>
          </a:p>
        </p:txBody>
      </p:sp>
      <p:sp>
        <p:nvSpPr>
          <p:cNvPr id="3" name="Holder 3"/>
          <p:cNvSpPr>
            <a:spLocks noGrp="1"/>
          </p:cNvSpPr>
          <p:nvPr>
            <p:ph type="body" idx="1"/>
          </p:nvPr>
        </p:nvSpPr>
        <p:spPr>
          <a:xfrm>
            <a:off x="787372" y="2299708"/>
            <a:ext cx="7640320" cy="4231640"/>
          </a:xfrm>
          <a:prstGeom prst="rect">
            <a:avLst/>
          </a:prstGeom>
        </p:spPr>
        <p:txBody>
          <a:bodyPr wrap="square" lIns="0" tIns="0" rIns="0" bIns="0">
            <a:spAutoFit/>
          </a:bodyPr>
          <a:lstStyle>
            <a:lvl1pPr>
              <a:defRPr sz="23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1168412" y="6653281"/>
            <a:ext cx="6811009" cy="231140"/>
          </a:xfrm>
          <a:prstGeom prst="rect">
            <a:avLst/>
          </a:prstGeom>
        </p:spPr>
        <p:txBody>
          <a:bodyPr wrap="square" lIns="0" tIns="0" rIns="0" bIns="0">
            <a:spAutoFit/>
          </a:bodyPr>
          <a:lstStyle>
            <a:lvl1pPr>
              <a:defRPr sz="1400" b="1" i="0">
                <a:solidFill>
                  <a:schemeClr val="tx1"/>
                </a:solidFill>
                <a:latin typeface="Trebuchet MS"/>
                <a:cs typeface="Trebuchet MS"/>
              </a:defRPr>
            </a:lvl1p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sp>
        <p:nvSpPr>
          <p:cNvPr id="5" name="Holder 5"/>
          <p:cNvSpPr>
            <a:spLocks noGrp="1"/>
          </p:cNvSpPr>
          <p:nvPr>
            <p:ph type="dt" sz="half" idx="6"/>
          </p:nvPr>
        </p:nvSpPr>
        <p:spPr>
          <a:xfrm>
            <a:off x="1266764" y="6665995"/>
            <a:ext cx="6614159" cy="205740"/>
          </a:xfrm>
          <a:prstGeom prst="rect">
            <a:avLst/>
          </a:prstGeom>
        </p:spPr>
        <p:txBody>
          <a:bodyPr wrap="square" lIns="0" tIns="0" rIns="0" bIns="0">
            <a:spAutoFit/>
          </a:bodyPr>
          <a:lstStyle>
            <a:lvl1pPr>
              <a:defRPr sz="1400" b="1" i="0">
                <a:solidFill>
                  <a:schemeClr val="tx1"/>
                </a:solidFill>
                <a:latin typeface="Trebuchet MS"/>
                <a:cs typeface="Trebuchet MS"/>
              </a:defRPr>
            </a:lvl1pPr>
          </a:lstStyle>
          <a:p>
            <a:pPr>
              <a:lnSpc>
                <a:spcPts val="1590"/>
              </a:lnSpc>
            </a:pPr>
            <a:r>
              <a:rPr dirty="0"/>
              <a:t>Department</a:t>
            </a:r>
            <a:r>
              <a:rPr spc="-45" dirty="0"/>
              <a:t> </a:t>
            </a:r>
            <a:r>
              <a:rPr dirty="0"/>
              <a:t>of</a:t>
            </a:r>
            <a:r>
              <a:rPr spc="-45" dirty="0"/>
              <a:t> </a:t>
            </a:r>
            <a:r>
              <a:rPr dirty="0"/>
              <a:t>Computational</a:t>
            </a:r>
            <a:r>
              <a:rPr spc="-40" dirty="0"/>
              <a:t> </a:t>
            </a:r>
            <a:r>
              <a:rPr dirty="0"/>
              <a:t>Intelligence</a:t>
            </a:r>
            <a:r>
              <a:rPr spc="-45" dirty="0"/>
              <a:t> </a:t>
            </a:r>
            <a:r>
              <a:rPr spc="-465" dirty="0"/>
              <a:t>|</a:t>
            </a:r>
            <a:r>
              <a:rPr spc="-45" dirty="0"/>
              <a:t> </a:t>
            </a:r>
            <a:r>
              <a:rPr dirty="0"/>
              <a:t>Mini</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spc="-45" dirty="0"/>
              <a:t> </a:t>
            </a:r>
            <a:r>
              <a:rPr spc="-25" dirty="0"/>
              <a:t>Sem</a:t>
            </a:r>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90600" y="533400"/>
            <a:ext cx="6536259" cy="636200"/>
          </a:xfrm>
          <a:prstGeom prst="rect">
            <a:avLst/>
          </a:prstGeom>
        </p:spPr>
        <p:txBody>
          <a:bodyPr vert="horz" wrap="square" lIns="0" tIns="11430" rIns="0" bIns="0" rtlCol="0">
            <a:spAutoFit/>
          </a:bodyPr>
          <a:lstStyle/>
          <a:p>
            <a:pPr marL="243840" marR="5080" indent="-231775" algn="ctr">
              <a:lnSpc>
                <a:spcPct val="117700"/>
              </a:lnSpc>
              <a:spcBef>
                <a:spcPts val="90"/>
              </a:spcBef>
            </a:pPr>
            <a:r>
              <a:rPr lang="en-US" b="1" dirty="0">
                <a:latin typeface="Arial"/>
                <a:cs typeface="Arial"/>
              </a:rPr>
              <a:t>FIND ME-AI ASSISTED MISSING CHILD IDENTIFICATION PORTAL(CNN BASED DEEP LEARNING MODEL)</a:t>
            </a:r>
          </a:p>
        </p:txBody>
      </p:sp>
      <p:grpSp>
        <p:nvGrpSpPr>
          <p:cNvPr id="3" name="object 3"/>
          <p:cNvGrpSpPr/>
          <p:nvPr/>
        </p:nvGrpSpPr>
        <p:grpSpPr>
          <a:xfrm>
            <a:off x="0" y="0"/>
            <a:ext cx="9144000" cy="6858000"/>
            <a:chOff x="0" y="0"/>
            <a:chExt cx="9144000" cy="6858000"/>
          </a:xfrm>
        </p:grpSpPr>
        <p:sp>
          <p:nvSpPr>
            <p:cNvPr id="4" name="object 4"/>
            <p:cNvSpPr/>
            <p:nvPr/>
          </p:nvSpPr>
          <p:spPr>
            <a:xfrm>
              <a:off x="0" y="0"/>
              <a:ext cx="9144000" cy="6858000"/>
            </a:xfrm>
            <a:custGeom>
              <a:avLst/>
              <a:gdLst/>
              <a:ahLst/>
              <a:cxnLst/>
              <a:rect l="l" t="t" r="r" b="b"/>
              <a:pathLst>
                <a:path w="9144000" h="6858000">
                  <a:moveTo>
                    <a:pt x="9144000" y="6679184"/>
                  </a:moveTo>
                  <a:lnTo>
                    <a:pt x="0" y="6679184"/>
                  </a:lnTo>
                  <a:lnTo>
                    <a:pt x="0" y="6857974"/>
                  </a:lnTo>
                  <a:lnTo>
                    <a:pt x="9144000" y="6857974"/>
                  </a:lnTo>
                  <a:lnTo>
                    <a:pt x="9144000" y="6679184"/>
                  </a:lnTo>
                  <a:close/>
                </a:path>
                <a:path w="9144000" h="6858000">
                  <a:moveTo>
                    <a:pt x="9144000" y="0"/>
                  </a:moveTo>
                  <a:lnTo>
                    <a:pt x="0" y="0"/>
                  </a:lnTo>
                  <a:lnTo>
                    <a:pt x="0" y="171856"/>
                  </a:lnTo>
                  <a:lnTo>
                    <a:pt x="9144000" y="171856"/>
                  </a:lnTo>
                  <a:lnTo>
                    <a:pt x="9144000" y="0"/>
                  </a:lnTo>
                  <a:close/>
                </a:path>
              </a:pathLst>
            </a:custGeom>
            <a:solidFill>
              <a:srgbClr val="00B0F0"/>
            </a:solidFill>
          </p:spPr>
          <p:txBody>
            <a:bodyPr wrap="square" lIns="0" tIns="0" rIns="0" bIns="0" rtlCol="0"/>
            <a:lstStyle/>
            <a:p>
              <a:endParaRPr/>
            </a:p>
          </p:txBody>
        </p:sp>
        <p:pic>
          <p:nvPicPr>
            <p:cNvPr id="5" name="object 5"/>
            <p:cNvPicPr/>
            <p:nvPr/>
          </p:nvPicPr>
          <p:blipFill>
            <a:blip r:embed="rId2" cstate="print"/>
            <a:stretch>
              <a:fillRect/>
            </a:stretch>
          </p:blipFill>
          <p:spPr>
            <a:xfrm>
              <a:off x="7996109" y="285728"/>
              <a:ext cx="931322" cy="998239"/>
            </a:xfrm>
            <a:prstGeom prst="rect">
              <a:avLst/>
            </a:prstGeom>
          </p:spPr>
        </p:pic>
      </p:grpSp>
      <p:sp>
        <p:nvSpPr>
          <p:cNvPr id="6" name="object 6"/>
          <p:cNvSpPr txBox="1">
            <a:spLocks noGrp="1"/>
          </p:cNvSpPr>
          <p:nvPr>
            <p:ph type="title"/>
          </p:nvPr>
        </p:nvSpPr>
        <p:spPr>
          <a:xfrm>
            <a:off x="3276600" y="1447800"/>
            <a:ext cx="2379980" cy="299720"/>
          </a:xfrm>
          <a:prstGeom prst="rect">
            <a:avLst/>
          </a:prstGeom>
        </p:spPr>
        <p:txBody>
          <a:bodyPr vert="horz" wrap="square" lIns="0" tIns="12700" rIns="0" bIns="0" rtlCol="0">
            <a:spAutoFit/>
          </a:bodyPr>
          <a:lstStyle/>
          <a:p>
            <a:pPr marL="12700">
              <a:lnSpc>
                <a:spcPct val="100000"/>
              </a:lnSpc>
              <a:spcBef>
                <a:spcPts val="100"/>
              </a:spcBef>
            </a:pPr>
            <a:r>
              <a:rPr sz="1800" spc="-25" dirty="0">
                <a:latin typeface="Calibri"/>
                <a:cs typeface="Calibri"/>
              </a:rPr>
              <a:t>Team</a:t>
            </a:r>
            <a:r>
              <a:rPr sz="1800" spc="-65" dirty="0">
                <a:latin typeface="Calibri"/>
                <a:cs typeface="Calibri"/>
              </a:rPr>
              <a:t> </a:t>
            </a:r>
            <a:r>
              <a:rPr sz="1800" dirty="0">
                <a:latin typeface="Calibri"/>
                <a:cs typeface="Calibri"/>
              </a:rPr>
              <a:t>Members</a:t>
            </a:r>
            <a:r>
              <a:rPr sz="1800" spc="-65" dirty="0">
                <a:latin typeface="Calibri"/>
                <a:cs typeface="Calibri"/>
              </a:rPr>
              <a:t> </a:t>
            </a:r>
            <a:r>
              <a:rPr sz="1800" dirty="0">
                <a:latin typeface="Calibri"/>
                <a:cs typeface="Calibri"/>
              </a:rPr>
              <a:t>Details</a:t>
            </a:r>
            <a:r>
              <a:rPr sz="1800" spc="-50" dirty="0">
                <a:latin typeface="Calibri"/>
                <a:cs typeface="Calibri"/>
              </a:rPr>
              <a:t> </a:t>
            </a:r>
            <a:r>
              <a:rPr sz="1800" spc="-25" dirty="0">
                <a:solidFill>
                  <a:srgbClr val="000000"/>
                </a:solidFill>
                <a:latin typeface="Calibri"/>
                <a:cs typeface="Calibri"/>
              </a:rPr>
              <a:t>:-</a:t>
            </a:r>
            <a:endParaRPr sz="1800">
              <a:latin typeface="Calibri"/>
              <a:cs typeface="Calibri"/>
            </a:endParaRPr>
          </a:p>
        </p:txBody>
      </p:sp>
      <p:sp>
        <p:nvSpPr>
          <p:cNvPr id="7" name="object 7"/>
          <p:cNvSpPr txBox="1"/>
          <p:nvPr/>
        </p:nvSpPr>
        <p:spPr>
          <a:xfrm>
            <a:off x="762000" y="2057400"/>
            <a:ext cx="7235825" cy="1313180"/>
          </a:xfrm>
          <a:prstGeom prst="rect">
            <a:avLst/>
          </a:prstGeom>
        </p:spPr>
        <p:txBody>
          <a:bodyPr vert="horz" wrap="square" lIns="0" tIns="12700" rIns="0" bIns="0" rtlCol="0">
            <a:spAutoFit/>
          </a:bodyPr>
          <a:lstStyle/>
          <a:p>
            <a:pPr marL="2064385" indent="-227965">
              <a:lnSpc>
                <a:spcPct val="100000"/>
              </a:lnSpc>
              <a:spcBef>
                <a:spcPts val="100"/>
              </a:spcBef>
              <a:buAutoNum type="arabicPeriod"/>
              <a:tabLst>
                <a:tab pos="2064385" algn="l"/>
              </a:tabLst>
            </a:pPr>
            <a:r>
              <a:rPr lang="en-US" sz="1800" b="1" spc="-40" dirty="0">
                <a:latin typeface="Calibri"/>
                <a:cs typeface="Calibri"/>
              </a:rPr>
              <a:t>NAWAB PRANAY</a:t>
            </a:r>
            <a:r>
              <a:rPr sz="1800" b="1" spc="-40" dirty="0">
                <a:latin typeface="Calibri"/>
                <a:cs typeface="Calibri"/>
              </a:rPr>
              <a:t> </a:t>
            </a:r>
            <a:r>
              <a:rPr lang="en-US" sz="1800" b="1" spc="-40" dirty="0">
                <a:latin typeface="Calibri"/>
                <a:cs typeface="Calibri"/>
              </a:rPr>
              <a:t>                     </a:t>
            </a:r>
            <a:r>
              <a:rPr sz="1800" b="1" dirty="0">
                <a:latin typeface="Calibri"/>
                <a:cs typeface="Calibri"/>
              </a:rPr>
              <a:t>-</a:t>
            </a:r>
            <a:r>
              <a:rPr sz="1800" b="1" spc="-40" dirty="0">
                <a:latin typeface="Calibri"/>
                <a:cs typeface="Calibri"/>
              </a:rPr>
              <a:t> </a:t>
            </a:r>
            <a:r>
              <a:rPr sz="1800" b="1" spc="-10" dirty="0">
                <a:latin typeface="Calibri"/>
                <a:cs typeface="Calibri"/>
              </a:rPr>
              <a:t>21N31A72</a:t>
            </a:r>
            <a:r>
              <a:rPr lang="en-US" sz="1800" b="1" spc="-10" dirty="0">
                <a:latin typeface="Calibri"/>
                <a:cs typeface="Calibri"/>
              </a:rPr>
              <a:t>49</a:t>
            </a:r>
            <a:endParaRPr sz="1800" dirty="0">
              <a:latin typeface="Calibri"/>
              <a:cs typeface="Calibri"/>
            </a:endParaRPr>
          </a:p>
          <a:p>
            <a:pPr marL="2070100" indent="-227965">
              <a:lnSpc>
                <a:spcPct val="100000"/>
              </a:lnSpc>
              <a:buAutoNum type="arabicPeriod"/>
              <a:tabLst>
                <a:tab pos="2070100" algn="l"/>
              </a:tabLst>
            </a:pPr>
            <a:r>
              <a:rPr lang="en-US" sz="1800" b="1" spc="-25" dirty="0">
                <a:latin typeface="Calibri"/>
                <a:cs typeface="Calibri"/>
              </a:rPr>
              <a:t>M</a:t>
            </a:r>
            <a:r>
              <a:rPr lang="en-US" b="1" spc="-25" dirty="0">
                <a:latin typeface="Calibri"/>
                <a:cs typeface="Calibri"/>
              </a:rPr>
              <a:t>OGILI GOPI PRASAD</a:t>
            </a:r>
            <a:r>
              <a:rPr sz="1800" b="1" spc="-25" dirty="0">
                <a:latin typeface="Calibri"/>
                <a:cs typeface="Calibri"/>
              </a:rPr>
              <a:t> </a:t>
            </a:r>
            <a:r>
              <a:rPr lang="en-US" sz="1800" b="1" spc="-25" dirty="0">
                <a:latin typeface="Calibri"/>
                <a:cs typeface="Calibri"/>
              </a:rPr>
              <a:t>          </a:t>
            </a:r>
            <a:r>
              <a:rPr sz="1800" b="1" dirty="0">
                <a:latin typeface="Calibri"/>
                <a:cs typeface="Calibri"/>
              </a:rPr>
              <a:t>-</a:t>
            </a:r>
            <a:r>
              <a:rPr sz="1800" b="1" spc="-25" dirty="0">
                <a:latin typeface="Calibri"/>
                <a:cs typeface="Calibri"/>
              </a:rPr>
              <a:t> </a:t>
            </a:r>
            <a:r>
              <a:rPr sz="1800" b="1" spc="-10" dirty="0">
                <a:latin typeface="Calibri"/>
                <a:cs typeface="Calibri"/>
              </a:rPr>
              <a:t>21N31A72</a:t>
            </a:r>
            <a:r>
              <a:rPr lang="en-US" b="1" spc="-10" dirty="0">
                <a:latin typeface="Calibri"/>
                <a:cs typeface="Calibri"/>
              </a:rPr>
              <a:t>41</a:t>
            </a:r>
            <a:endParaRPr sz="1800" dirty="0">
              <a:latin typeface="Calibri"/>
              <a:cs typeface="Calibri"/>
            </a:endParaRPr>
          </a:p>
          <a:p>
            <a:pPr marL="2054225" indent="-227965">
              <a:lnSpc>
                <a:spcPct val="100000"/>
              </a:lnSpc>
              <a:buAutoNum type="arabicPeriod"/>
              <a:tabLst>
                <a:tab pos="2054225" algn="l"/>
              </a:tabLst>
            </a:pPr>
            <a:r>
              <a:rPr lang="en-US" sz="1800" b="1" spc="-25" dirty="0">
                <a:latin typeface="Calibri"/>
                <a:cs typeface="Calibri"/>
              </a:rPr>
              <a:t>L</a:t>
            </a:r>
            <a:r>
              <a:rPr lang="en-US" b="1" spc="-25" dirty="0">
                <a:latin typeface="Calibri"/>
                <a:cs typeface="Calibri"/>
              </a:rPr>
              <a:t>AVUDYA SIDDHARTH           </a:t>
            </a:r>
            <a:r>
              <a:rPr sz="1800" b="1" dirty="0">
                <a:latin typeface="Calibri"/>
                <a:cs typeface="Calibri"/>
              </a:rPr>
              <a:t>-</a:t>
            </a:r>
            <a:r>
              <a:rPr sz="1800" b="1" spc="-35" dirty="0">
                <a:latin typeface="Calibri"/>
                <a:cs typeface="Calibri"/>
              </a:rPr>
              <a:t> </a:t>
            </a:r>
            <a:r>
              <a:rPr sz="1800" b="1" spc="-10" dirty="0">
                <a:latin typeface="Calibri"/>
                <a:cs typeface="Calibri"/>
              </a:rPr>
              <a:t>21N31A72</a:t>
            </a:r>
            <a:r>
              <a:rPr lang="en-US" b="1" spc="-10" dirty="0">
                <a:latin typeface="Calibri"/>
                <a:cs typeface="Calibri"/>
              </a:rPr>
              <a:t>33</a:t>
            </a:r>
            <a:endParaRPr sz="1800" dirty="0">
              <a:latin typeface="Calibri"/>
              <a:cs typeface="Calibri"/>
            </a:endParaRPr>
          </a:p>
          <a:p>
            <a:pPr>
              <a:lnSpc>
                <a:spcPct val="100000"/>
              </a:lnSpc>
              <a:spcBef>
                <a:spcPts val="1535"/>
              </a:spcBef>
            </a:pPr>
            <a:endParaRPr sz="1800" dirty="0">
              <a:latin typeface="Calibri"/>
              <a:cs typeface="Calibri"/>
            </a:endParaRPr>
          </a:p>
        </p:txBody>
      </p:sp>
      <p:sp>
        <p:nvSpPr>
          <p:cNvPr id="9" name="object 9"/>
          <p:cNvSpPr txBox="1"/>
          <p:nvPr/>
        </p:nvSpPr>
        <p:spPr>
          <a:xfrm>
            <a:off x="2514600" y="3657600"/>
            <a:ext cx="3276600" cy="770083"/>
          </a:xfrm>
          <a:prstGeom prst="rect">
            <a:avLst/>
          </a:prstGeom>
        </p:spPr>
        <p:txBody>
          <a:bodyPr vert="horz" wrap="square" lIns="0" tIns="112395" rIns="0" bIns="0" rtlCol="0">
            <a:spAutoFit/>
          </a:bodyPr>
          <a:lstStyle/>
          <a:p>
            <a:pPr marL="664210">
              <a:lnSpc>
                <a:spcPct val="100000"/>
              </a:lnSpc>
              <a:spcBef>
                <a:spcPts val="885"/>
              </a:spcBef>
            </a:pPr>
            <a:r>
              <a:rPr lang="en-US" b="1" u="sng" dirty="0">
                <a:latin typeface="Calibri"/>
                <a:cs typeface="Calibri"/>
              </a:rPr>
              <a:t>Under the Guidance of</a:t>
            </a:r>
            <a:endParaRPr sz="1800" u="sng" dirty="0">
              <a:latin typeface="Calibri"/>
              <a:cs typeface="Calibri"/>
            </a:endParaRPr>
          </a:p>
          <a:p>
            <a:pPr marL="12700">
              <a:lnSpc>
                <a:spcPct val="100000"/>
              </a:lnSpc>
              <a:spcBef>
                <a:spcPts val="780"/>
              </a:spcBef>
            </a:pPr>
            <a:r>
              <a:rPr lang="en-US" b="1" dirty="0">
                <a:solidFill>
                  <a:srgbClr val="FF0000"/>
                </a:solidFill>
                <a:latin typeface="Cambria"/>
                <a:cs typeface="Cambria"/>
              </a:rPr>
              <a:t>                 Dr. </a:t>
            </a:r>
            <a:r>
              <a:rPr lang="en-US" b="1" dirty="0" err="1">
                <a:solidFill>
                  <a:srgbClr val="FF0000"/>
                </a:solidFill>
                <a:latin typeface="Cambria"/>
                <a:cs typeface="Cambria"/>
              </a:rPr>
              <a:t>Kannaiah</a:t>
            </a:r>
            <a:r>
              <a:rPr lang="en-US" b="1" dirty="0">
                <a:solidFill>
                  <a:srgbClr val="FF0000"/>
                </a:solidFill>
                <a:latin typeface="Cambria"/>
                <a:cs typeface="Cambria"/>
              </a:rPr>
              <a:t> </a:t>
            </a:r>
            <a:r>
              <a:rPr lang="en-US" b="1" dirty="0" err="1">
                <a:solidFill>
                  <a:srgbClr val="FF0000"/>
                </a:solidFill>
                <a:latin typeface="Cambria"/>
                <a:cs typeface="Cambria"/>
              </a:rPr>
              <a:t>chattu</a:t>
            </a:r>
            <a:endParaRPr sz="1800" dirty="0">
              <a:latin typeface="Cambria"/>
              <a:cs typeface="Cambria"/>
            </a:endParaRPr>
          </a:p>
        </p:txBody>
      </p:sp>
      <p:sp>
        <p:nvSpPr>
          <p:cNvPr id="10" name="object 10"/>
          <p:cNvSpPr txBox="1"/>
          <p:nvPr/>
        </p:nvSpPr>
        <p:spPr>
          <a:xfrm>
            <a:off x="1941352" y="4370336"/>
            <a:ext cx="5145248" cy="1095172"/>
          </a:xfrm>
          <a:prstGeom prst="rect">
            <a:avLst/>
          </a:prstGeom>
        </p:spPr>
        <p:txBody>
          <a:bodyPr vert="horz" wrap="square" lIns="0" tIns="99060" rIns="0" bIns="0" rtlCol="0">
            <a:spAutoFit/>
          </a:bodyPr>
          <a:lstStyle/>
          <a:p>
            <a:pPr algn="ctr">
              <a:lnSpc>
                <a:spcPct val="100000"/>
              </a:lnSpc>
              <a:spcBef>
                <a:spcPts val="780"/>
              </a:spcBef>
            </a:pPr>
            <a:r>
              <a:rPr lang="en-IN" sz="1800" spc="-30" dirty="0">
                <a:latin typeface="Calibri"/>
                <a:cs typeface="Calibri"/>
              </a:rPr>
              <a:t>Associate</a:t>
            </a:r>
            <a:r>
              <a:rPr sz="1800" spc="-30" dirty="0">
                <a:latin typeface="Calibri"/>
                <a:cs typeface="Calibri"/>
              </a:rPr>
              <a:t> </a:t>
            </a:r>
            <a:r>
              <a:rPr sz="1800" spc="-10" dirty="0">
                <a:latin typeface="Calibri"/>
                <a:cs typeface="Calibri"/>
              </a:rPr>
              <a:t>Professor</a:t>
            </a:r>
            <a:r>
              <a:rPr sz="1800" spc="-30" dirty="0">
                <a:latin typeface="Calibri"/>
                <a:cs typeface="Calibri"/>
              </a:rPr>
              <a:t> </a:t>
            </a:r>
            <a:r>
              <a:rPr sz="1800" dirty="0">
                <a:latin typeface="Calibri"/>
                <a:cs typeface="Calibri"/>
              </a:rPr>
              <a:t>&amp;</a:t>
            </a:r>
            <a:r>
              <a:rPr sz="1800" spc="-30" dirty="0">
                <a:latin typeface="Calibri"/>
                <a:cs typeface="Calibri"/>
              </a:rPr>
              <a:t> </a:t>
            </a:r>
            <a:r>
              <a:rPr sz="1800" dirty="0">
                <a:latin typeface="Calibri"/>
                <a:cs typeface="Calibri"/>
              </a:rPr>
              <a:t>Dept.</a:t>
            </a:r>
            <a:r>
              <a:rPr sz="1800" spc="-30" dirty="0">
                <a:latin typeface="Calibri"/>
                <a:cs typeface="Calibri"/>
              </a:rPr>
              <a:t> </a:t>
            </a:r>
            <a:r>
              <a:rPr sz="1800" dirty="0">
                <a:latin typeface="Calibri"/>
                <a:cs typeface="Calibri"/>
              </a:rPr>
              <a:t>of</a:t>
            </a:r>
            <a:r>
              <a:rPr sz="1800" spc="-30" dirty="0">
                <a:latin typeface="Calibri"/>
                <a:cs typeface="Calibri"/>
              </a:rPr>
              <a:t> </a:t>
            </a:r>
            <a:r>
              <a:rPr sz="1800" spc="-25" dirty="0">
                <a:latin typeface="Calibri"/>
                <a:cs typeface="Calibri"/>
              </a:rPr>
              <a:t>CI</a:t>
            </a:r>
            <a:endParaRPr sz="1800" dirty="0">
              <a:latin typeface="Calibri"/>
              <a:cs typeface="Calibri"/>
            </a:endParaRPr>
          </a:p>
          <a:p>
            <a:pPr algn="ctr">
              <a:lnSpc>
                <a:spcPct val="100000"/>
              </a:lnSpc>
              <a:spcBef>
                <a:spcPts val="755"/>
              </a:spcBef>
            </a:pPr>
            <a:r>
              <a:rPr sz="2000" b="1" dirty="0">
                <a:solidFill>
                  <a:srgbClr val="FF0000"/>
                </a:solidFill>
                <a:latin typeface="Calibri"/>
                <a:cs typeface="Calibri"/>
              </a:rPr>
              <a:t>MRCET</a:t>
            </a:r>
            <a:r>
              <a:rPr sz="2000" b="1" spc="-80" dirty="0">
                <a:solidFill>
                  <a:srgbClr val="FF0000"/>
                </a:solidFill>
                <a:latin typeface="Calibri"/>
                <a:cs typeface="Calibri"/>
              </a:rPr>
              <a:t> </a:t>
            </a:r>
            <a:r>
              <a:rPr sz="2000" b="1" dirty="0">
                <a:solidFill>
                  <a:srgbClr val="FF0000"/>
                </a:solidFill>
                <a:latin typeface="Calibri"/>
                <a:cs typeface="Calibri"/>
              </a:rPr>
              <a:t>CAMPUS</a:t>
            </a:r>
            <a:r>
              <a:rPr sz="2000" b="1" spc="-80" dirty="0">
                <a:solidFill>
                  <a:srgbClr val="FF0000"/>
                </a:solidFill>
                <a:latin typeface="Calibri"/>
                <a:cs typeface="Calibri"/>
              </a:rPr>
              <a:t> </a:t>
            </a:r>
            <a:r>
              <a:rPr sz="2000" b="1" dirty="0">
                <a:solidFill>
                  <a:srgbClr val="FF0000"/>
                </a:solidFill>
                <a:latin typeface="Calibri"/>
                <a:cs typeface="Calibri"/>
              </a:rPr>
              <a:t>(UGC</a:t>
            </a:r>
            <a:r>
              <a:rPr sz="2000" b="1" spc="-75" dirty="0">
                <a:solidFill>
                  <a:srgbClr val="FF0000"/>
                </a:solidFill>
                <a:latin typeface="Calibri"/>
                <a:cs typeface="Calibri"/>
              </a:rPr>
              <a:t> </a:t>
            </a:r>
            <a:r>
              <a:rPr sz="2000" b="1" spc="-10" dirty="0">
                <a:solidFill>
                  <a:srgbClr val="FF0000"/>
                </a:solidFill>
                <a:latin typeface="Calibri"/>
                <a:cs typeface="Calibri"/>
              </a:rPr>
              <a:t>AUTONOMOUS</a:t>
            </a:r>
            <a:r>
              <a:rPr sz="2000" b="1" spc="-80" dirty="0">
                <a:solidFill>
                  <a:srgbClr val="FF0000"/>
                </a:solidFill>
                <a:latin typeface="Calibri"/>
                <a:cs typeface="Calibri"/>
              </a:rPr>
              <a:t> </a:t>
            </a:r>
            <a:r>
              <a:rPr sz="2000" b="1" spc="-10" dirty="0">
                <a:solidFill>
                  <a:srgbClr val="FF0000"/>
                </a:solidFill>
                <a:latin typeface="Calibri"/>
                <a:cs typeface="Calibri"/>
              </a:rPr>
              <a:t>INSTITUTION)</a:t>
            </a:r>
            <a:endParaRPr sz="2000" dirty="0">
              <a:latin typeface="Calibri"/>
              <a:cs typeface="Calibri"/>
            </a:endParaRPr>
          </a:p>
        </p:txBody>
      </p:sp>
      <p:sp>
        <p:nvSpPr>
          <p:cNvPr id="11" name="object 11"/>
          <p:cNvSpPr txBox="1"/>
          <p:nvPr/>
        </p:nvSpPr>
        <p:spPr>
          <a:xfrm>
            <a:off x="638147" y="5853129"/>
            <a:ext cx="7868284" cy="348615"/>
          </a:xfrm>
          <a:prstGeom prst="rect">
            <a:avLst/>
          </a:prstGeom>
          <a:solidFill>
            <a:srgbClr val="FFC000"/>
          </a:solidFill>
          <a:ln w="3175">
            <a:solidFill>
              <a:srgbClr val="FFC000"/>
            </a:solidFill>
          </a:ln>
        </p:spPr>
        <p:txBody>
          <a:bodyPr vert="horz" wrap="square" lIns="0" tIns="34290" rIns="0" bIns="0" rtlCol="0">
            <a:spAutoFit/>
          </a:bodyPr>
          <a:lstStyle/>
          <a:p>
            <a:pPr algn="ctr">
              <a:lnSpc>
                <a:spcPct val="100000"/>
              </a:lnSpc>
              <a:spcBef>
                <a:spcPts val="270"/>
              </a:spcBef>
            </a:pPr>
            <a:r>
              <a:rPr sz="1600" b="1" dirty="0">
                <a:latin typeface="Arial"/>
                <a:cs typeface="Arial"/>
              </a:rPr>
              <a:t>B.Tech</a:t>
            </a:r>
            <a:r>
              <a:rPr sz="1600" b="1" spc="50" dirty="0">
                <a:latin typeface="Arial"/>
                <a:cs typeface="Arial"/>
              </a:rPr>
              <a:t> </a:t>
            </a:r>
            <a:r>
              <a:rPr sz="1600" b="1" dirty="0">
                <a:latin typeface="Arial"/>
                <a:cs typeface="Arial"/>
              </a:rPr>
              <a:t>IV</a:t>
            </a:r>
            <a:r>
              <a:rPr sz="1600" b="1" spc="50" dirty="0">
                <a:latin typeface="Arial"/>
                <a:cs typeface="Arial"/>
              </a:rPr>
              <a:t> </a:t>
            </a:r>
            <a:r>
              <a:rPr sz="1600" b="1" dirty="0">
                <a:latin typeface="Arial"/>
                <a:cs typeface="Arial"/>
              </a:rPr>
              <a:t>Year</a:t>
            </a:r>
            <a:r>
              <a:rPr sz="1600" b="1" spc="55" dirty="0">
                <a:latin typeface="Arial"/>
                <a:cs typeface="Arial"/>
              </a:rPr>
              <a:t> </a:t>
            </a:r>
            <a:r>
              <a:rPr sz="1600" b="1" dirty="0">
                <a:latin typeface="Arial"/>
                <a:cs typeface="Arial"/>
              </a:rPr>
              <a:t>–</a:t>
            </a:r>
            <a:r>
              <a:rPr sz="1600" b="1" spc="50" dirty="0">
                <a:latin typeface="Arial"/>
                <a:cs typeface="Arial"/>
              </a:rPr>
              <a:t> </a:t>
            </a:r>
            <a:r>
              <a:rPr sz="1600" b="1" dirty="0">
                <a:latin typeface="Arial"/>
                <a:cs typeface="Arial"/>
              </a:rPr>
              <a:t>II</a:t>
            </a:r>
            <a:r>
              <a:rPr sz="1600" b="1" spc="50" dirty="0">
                <a:latin typeface="Arial"/>
                <a:cs typeface="Arial"/>
              </a:rPr>
              <a:t> </a:t>
            </a:r>
            <a:r>
              <a:rPr sz="1600" b="1" dirty="0">
                <a:latin typeface="Arial"/>
                <a:cs typeface="Arial"/>
              </a:rPr>
              <a:t>Sem</a:t>
            </a:r>
            <a:r>
              <a:rPr sz="1600" b="1" spc="55" dirty="0">
                <a:latin typeface="Arial"/>
                <a:cs typeface="Arial"/>
              </a:rPr>
              <a:t> </a:t>
            </a:r>
            <a:r>
              <a:rPr sz="1600" b="1" dirty="0">
                <a:latin typeface="Arial"/>
                <a:cs typeface="Arial"/>
              </a:rPr>
              <a:t>|</a:t>
            </a:r>
            <a:r>
              <a:rPr sz="1600" b="1" spc="50" dirty="0">
                <a:latin typeface="Arial"/>
                <a:cs typeface="Arial"/>
              </a:rPr>
              <a:t> </a:t>
            </a:r>
            <a:r>
              <a:rPr sz="1600" b="1" dirty="0">
                <a:latin typeface="Arial"/>
                <a:cs typeface="Arial"/>
              </a:rPr>
              <a:t>Major</a:t>
            </a:r>
            <a:r>
              <a:rPr sz="1600" b="1" spc="55" dirty="0">
                <a:latin typeface="Arial"/>
                <a:cs typeface="Arial"/>
              </a:rPr>
              <a:t> </a:t>
            </a:r>
            <a:r>
              <a:rPr sz="1600" b="1" dirty="0">
                <a:latin typeface="Arial"/>
                <a:cs typeface="Arial"/>
              </a:rPr>
              <a:t>Project</a:t>
            </a:r>
            <a:r>
              <a:rPr sz="1600" b="1" spc="50" dirty="0">
                <a:latin typeface="Arial"/>
                <a:cs typeface="Arial"/>
              </a:rPr>
              <a:t> </a:t>
            </a:r>
            <a:r>
              <a:rPr sz="1600" b="1" spc="-10" dirty="0">
                <a:latin typeface="Arial"/>
                <a:cs typeface="Arial"/>
              </a:rPr>
              <a:t>Review</a:t>
            </a:r>
            <a:endParaRPr sz="1600">
              <a:latin typeface="Arial"/>
              <a:cs typeface="Arial"/>
            </a:endParaRPr>
          </a:p>
        </p:txBody>
      </p:sp>
      <p:sp>
        <p:nvSpPr>
          <p:cNvPr id="12" name="object 12"/>
          <p:cNvSpPr/>
          <p:nvPr/>
        </p:nvSpPr>
        <p:spPr>
          <a:xfrm>
            <a:off x="76201" y="152401"/>
            <a:ext cx="8925528" cy="6491264"/>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sp>
        <p:nvSpPr>
          <p:cNvPr id="15" name="TextBox 14">
            <a:extLst>
              <a:ext uri="{FF2B5EF4-FFF2-40B4-BE49-F238E27FC236}">
                <a16:creationId xmlns:a16="http://schemas.microsoft.com/office/drawing/2014/main" id="{E8D9464C-4401-01A0-8092-75F44E494BB5}"/>
              </a:ext>
            </a:extLst>
          </p:cNvPr>
          <p:cNvSpPr txBox="1"/>
          <p:nvPr/>
        </p:nvSpPr>
        <p:spPr>
          <a:xfrm>
            <a:off x="990600" y="3200400"/>
            <a:ext cx="8001000" cy="369332"/>
          </a:xfrm>
          <a:prstGeom prst="rect">
            <a:avLst/>
          </a:prstGeom>
          <a:noFill/>
        </p:spPr>
        <p:txBody>
          <a:bodyPr wrap="square">
            <a:spAutoFit/>
          </a:bodyPr>
          <a:lstStyle/>
          <a:p>
            <a:pPr marL="12700">
              <a:lnSpc>
                <a:spcPct val="100000"/>
              </a:lnSpc>
            </a:pPr>
            <a:r>
              <a:rPr lang="en-US" sz="1800" dirty="0">
                <a:latin typeface="Calibri"/>
                <a:cs typeface="Calibri"/>
              </a:rPr>
              <a:t>IV</a:t>
            </a:r>
            <a:r>
              <a:rPr lang="en-US" sz="1800" spc="-40" dirty="0">
                <a:latin typeface="Calibri"/>
                <a:cs typeface="Calibri"/>
              </a:rPr>
              <a:t> </a:t>
            </a:r>
            <a:r>
              <a:rPr lang="en-US" sz="1800" spc="-20" dirty="0">
                <a:latin typeface="Calibri"/>
                <a:cs typeface="Calibri"/>
              </a:rPr>
              <a:t>Year</a:t>
            </a:r>
            <a:r>
              <a:rPr lang="en-US" sz="1800" spc="-40" dirty="0">
                <a:latin typeface="Calibri"/>
                <a:cs typeface="Calibri"/>
              </a:rPr>
              <a:t> </a:t>
            </a:r>
            <a:r>
              <a:rPr lang="en-US" sz="1800" spc="-55" dirty="0" err="1">
                <a:latin typeface="Calibri"/>
                <a:cs typeface="Calibri"/>
              </a:rPr>
              <a:t>B.Tech</a:t>
            </a:r>
            <a:r>
              <a:rPr lang="en-US" sz="1800" spc="-55" dirty="0">
                <a:latin typeface="Calibri"/>
                <a:cs typeface="Calibri"/>
              </a:rPr>
              <a:t>-</a:t>
            </a:r>
            <a:r>
              <a:rPr lang="en-US" sz="1800" dirty="0">
                <a:latin typeface="Calibri"/>
                <a:cs typeface="Calibri"/>
              </a:rPr>
              <a:t>II</a:t>
            </a:r>
            <a:r>
              <a:rPr lang="en-US" sz="1800" spc="-40" dirty="0">
                <a:latin typeface="Calibri"/>
                <a:cs typeface="Calibri"/>
              </a:rPr>
              <a:t> </a:t>
            </a:r>
            <a:r>
              <a:rPr lang="en-US" sz="1800" spc="-10" dirty="0">
                <a:latin typeface="Calibri"/>
                <a:cs typeface="Calibri"/>
              </a:rPr>
              <a:t>Semester</a:t>
            </a:r>
            <a:r>
              <a:rPr lang="en-US" sz="1800" spc="-35" dirty="0">
                <a:latin typeface="Calibri"/>
                <a:cs typeface="Calibri"/>
              </a:rPr>
              <a:t> </a:t>
            </a:r>
            <a:r>
              <a:rPr lang="en-US" sz="1800" dirty="0">
                <a:latin typeface="Calibri"/>
                <a:cs typeface="Calibri"/>
              </a:rPr>
              <a:t>–</a:t>
            </a:r>
            <a:r>
              <a:rPr lang="en-US" sz="1800" spc="-40" dirty="0">
                <a:latin typeface="Calibri"/>
                <a:cs typeface="Calibri"/>
              </a:rPr>
              <a:t> </a:t>
            </a:r>
            <a:r>
              <a:rPr lang="en-US" sz="1800" dirty="0">
                <a:latin typeface="Calibri"/>
                <a:cs typeface="Calibri"/>
              </a:rPr>
              <a:t>AI&amp;DS</a:t>
            </a:r>
            <a:r>
              <a:rPr lang="en-US" sz="1800" spc="-40" dirty="0">
                <a:latin typeface="Calibri"/>
                <a:cs typeface="Calibri"/>
              </a:rPr>
              <a:t> </a:t>
            </a:r>
            <a:r>
              <a:rPr lang="en-US" sz="1800" dirty="0">
                <a:latin typeface="Calibri"/>
                <a:cs typeface="Calibri"/>
              </a:rPr>
              <a:t>(Artificial</a:t>
            </a:r>
            <a:r>
              <a:rPr lang="en-US" sz="1800" spc="-35" dirty="0">
                <a:latin typeface="Calibri"/>
                <a:cs typeface="Calibri"/>
              </a:rPr>
              <a:t> </a:t>
            </a:r>
            <a:r>
              <a:rPr lang="en-US" sz="1800" spc="-10" dirty="0">
                <a:latin typeface="Calibri"/>
                <a:cs typeface="Calibri"/>
              </a:rPr>
              <a:t>Intelligence</a:t>
            </a:r>
            <a:r>
              <a:rPr lang="en-US" sz="1800" spc="-40" dirty="0">
                <a:latin typeface="Calibri"/>
                <a:cs typeface="Calibri"/>
              </a:rPr>
              <a:t> </a:t>
            </a:r>
            <a:r>
              <a:rPr lang="en-US" sz="1800" dirty="0">
                <a:latin typeface="Calibri"/>
                <a:cs typeface="Calibri"/>
              </a:rPr>
              <a:t>and</a:t>
            </a:r>
            <a:r>
              <a:rPr lang="en-US" sz="1800" spc="-40" dirty="0">
                <a:latin typeface="Calibri"/>
                <a:cs typeface="Calibri"/>
              </a:rPr>
              <a:t> </a:t>
            </a:r>
            <a:r>
              <a:rPr lang="en-US" sz="1800" dirty="0">
                <a:latin typeface="Calibri"/>
                <a:cs typeface="Calibri"/>
              </a:rPr>
              <a:t>Data</a:t>
            </a:r>
            <a:r>
              <a:rPr lang="en-US" sz="1800" spc="-35" dirty="0">
                <a:latin typeface="Calibri"/>
                <a:cs typeface="Calibri"/>
              </a:rPr>
              <a:t> </a:t>
            </a:r>
            <a:r>
              <a:rPr lang="en-US" sz="1800" spc="-10" dirty="0">
                <a:latin typeface="Calibri"/>
                <a:cs typeface="Calibri"/>
              </a:rPr>
              <a:t>Science)</a:t>
            </a:r>
            <a:endParaRPr lang="en-US" sz="18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8474A-B269-C03D-FD11-CEB6497FDAA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3878DEF-B888-2C39-049D-F821ADDB1509}"/>
              </a:ext>
            </a:extLst>
          </p:cNvPr>
          <p:cNvSpPr txBox="1">
            <a:spLocks noGrp="1"/>
          </p:cNvSpPr>
          <p:nvPr>
            <p:ph type="title"/>
          </p:nvPr>
        </p:nvSpPr>
        <p:spPr>
          <a:xfrm>
            <a:off x="381000" y="609600"/>
            <a:ext cx="6553200" cy="566432"/>
          </a:xfrm>
          <a:prstGeom prst="rect">
            <a:avLst/>
          </a:prstGeom>
        </p:spPr>
        <p:txBody>
          <a:bodyPr vert="horz" wrap="square" lIns="0" tIns="73274" rIns="0" bIns="0" rtlCol="0">
            <a:spAutoFit/>
          </a:bodyPr>
          <a:lstStyle/>
          <a:p>
            <a:pPr marL="12700">
              <a:lnSpc>
                <a:spcPct val="100000"/>
              </a:lnSpc>
              <a:spcBef>
                <a:spcPts val="100"/>
              </a:spcBef>
            </a:pPr>
            <a:r>
              <a:rPr lang="en-IN" sz="3200" dirty="0"/>
              <a:t>Activity Diagram</a:t>
            </a:r>
            <a:endParaRPr sz="3200" dirty="0"/>
          </a:p>
        </p:txBody>
      </p:sp>
      <p:grpSp>
        <p:nvGrpSpPr>
          <p:cNvPr id="3" name="object 3">
            <a:extLst>
              <a:ext uri="{FF2B5EF4-FFF2-40B4-BE49-F238E27FC236}">
                <a16:creationId xmlns:a16="http://schemas.microsoft.com/office/drawing/2014/main" id="{BB7A7C33-4599-EA09-0D0A-8AE3A508757B}"/>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B85AFBAB-3E95-89DA-ED7E-E75275F7EE47}"/>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D1635E80-1B3A-B700-7BAC-9676EE256A06}"/>
                </a:ext>
              </a:extLst>
            </p:cNvPr>
            <p:cNvPicPr/>
            <p:nvPr/>
          </p:nvPicPr>
          <p:blipFill>
            <a:blip r:embed="rId2" cstate="print"/>
            <a:stretch>
              <a:fillRect/>
            </a:stretch>
          </p:blipFill>
          <p:spPr>
            <a:xfrm>
              <a:off x="7924590" y="285728"/>
              <a:ext cx="992486" cy="999783"/>
            </a:xfrm>
            <a:prstGeom prst="rect">
              <a:avLst/>
            </a:prstGeom>
          </p:spPr>
        </p:pic>
      </p:grpSp>
      <p:grpSp>
        <p:nvGrpSpPr>
          <p:cNvPr id="8" name="object 8">
            <a:extLst>
              <a:ext uri="{FF2B5EF4-FFF2-40B4-BE49-F238E27FC236}">
                <a16:creationId xmlns:a16="http://schemas.microsoft.com/office/drawing/2014/main" id="{CF42429C-9F92-44E6-6512-AFE545F43AD0}"/>
              </a:ext>
            </a:extLst>
          </p:cNvPr>
          <p:cNvGrpSpPr/>
          <p:nvPr/>
        </p:nvGrpSpPr>
        <p:grpSpPr>
          <a:xfrm>
            <a:off x="0" y="201589"/>
            <a:ext cx="9144000" cy="6656705"/>
            <a:chOff x="0" y="201589"/>
            <a:chExt cx="9144000" cy="6656705"/>
          </a:xfrm>
        </p:grpSpPr>
        <p:sp>
          <p:nvSpPr>
            <p:cNvPr id="9" name="object 9">
              <a:extLst>
                <a:ext uri="{FF2B5EF4-FFF2-40B4-BE49-F238E27FC236}">
                  <a16:creationId xmlns:a16="http://schemas.microsoft.com/office/drawing/2014/main" id="{C03C7119-3F23-D036-E864-28DDCBA12FFC}"/>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sp>
          <p:nvSpPr>
            <p:cNvPr id="10" name="object 10">
              <a:extLst>
                <a:ext uri="{FF2B5EF4-FFF2-40B4-BE49-F238E27FC236}">
                  <a16:creationId xmlns:a16="http://schemas.microsoft.com/office/drawing/2014/main" id="{9D74A7E0-7D81-0769-9668-91E5051FE79F}"/>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grpSp>
      <p:sp>
        <p:nvSpPr>
          <p:cNvPr id="12" name="object 12">
            <a:extLst>
              <a:ext uri="{FF2B5EF4-FFF2-40B4-BE49-F238E27FC236}">
                <a16:creationId xmlns:a16="http://schemas.microsoft.com/office/drawing/2014/main" id="{BF90A246-B6B9-1690-ABA8-1825798A6761}"/>
              </a:ext>
            </a:extLst>
          </p:cNvPr>
          <p:cNvSpPr txBox="1">
            <a:spLocks noGrp="1"/>
          </p:cNvSpPr>
          <p:nvPr>
            <p:ph type="ftr" sz="quarter" idx="5"/>
          </p:nvPr>
        </p:nvSpPr>
        <p:spPr>
          <a:xfrm>
            <a:off x="1166495" y="6653137"/>
            <a:ext cx="6811009" cy="231140"/>
          </a:xfrm>
          <a:prstGeom prst="rect">
            <a:avLst/>
          </a:prstGeom>
        </p:spPr>
        <p:txBody>
          <a:bodyPr vert="horz" wrap="square" lIns="0" tIns="1270" rIns="0" bIns="0" rtlCol="0">
            <a:spAutoFit/>
          </a:body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pic>
        <p:nvPicPr>
          <p:cNvPr id="11" name="Picture 10">
            <a:extLst>
              <a:ext uri="{FF2B5EF4-FFF2-40B4-BE49-F238E27FC236}">
                <a16:creationId xmlns:a16="http://schemas.microsoft.com/office/drawing/2014/main" id="{2632D025-7FFC-F757-1CF5-256B176CC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524000"/>
            <a:ext cx="6096000" cy="4724401"/>
          </a:xfrm>
          <a:prstGeom prst="rect">
            <a:avLst/>
          </a:prstGeom>
        </p:spPr>
      </p:pic>
    </p:spTree>
    <p:extLst>
      <p:ext uri="{BB962C8B-B14F-4D97-AF65-F5344CB8AC3E}">
        <p14:creationId xmlns:p14="http://schemas.microsoft.com/office/powerpoint/2010/main" val="1388145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F073D-2CD6-239A-4174-11EF9E2B7F7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EEC47EB-45BC-3B9C-295A-4152C6F4BA3D}"/>
              </a:ext>
            </a:extLst>
          </p:cNvPr>
          <p:cNvSpPr txBox="1">
            <a:spLocks noGrp="1"/>
          </p:cNvSpPr>
          <p:nvPr>
            <p:ph type="title"/>
          </p:nvPr>
        </p:nvSpPr>
        <p:spPr>
          <a:xfrm>
            <a:off x="381000" y="609600"/>
            <a:ext cx="6553200" cy="566432"/>
          </a:xfrm>
          <a:prstGeom prst="rect">
            <a:avLst/>
          </a:prstGeom>
        </p:spPr>
        <p:txBody>
          <a:bodyPr vert="horz" wrap="square" lIns="0" tIns="73274" rIns="0" bIns="0" rtlCol="0">
            <a:spAutoFit/>
          </a:bodyPr>
          <a:lstStyle/>
          <a:p>
            <a:pPr marL="12700">
              <a:lnSpc>
                <a:spcPct val="100000"/>
              </a:lnSpc>
              <a:spcBef>
                <a:spcPts val="100"/>
              </a:spcBef>
            </a:pPr>
            <a:r>
              <a:rPr lang="en-IN" sz="3200" dirty="0"/>
              <a:t>Class Diagram</a:t>
            </a:r>
            <a:endParaRPr sz="3200" dirty="0"/>
          </a:p>
        </p:txBody>
      </p:sp>
      <p:grpSp>
        <p:nvGrpSpPr>
          <p:cNvPr id="3" name="object 3">
            <a:extLst>
              <a:ext uri="{FF2B5EF4-FFF2-40B4-BE49-F238E27FC236}">
                <a16:creationId xmlns:a16="http://schemas.microsoft.com/office/drawing/2014/main" id="{0D3B658E-5862-7CCF-59F5-9B6973835DF5}"/>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978AE38E-1BDA-F3EC-F069-F7EE29D4F3EF}"/>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339E7D0E-9377-1C9C-738D-BAE21C928CF5}"/>
                </a:ext>
              </a:extLst>
            </p:cNvPr>
            <p:cNvPicPr/>
            <p:nvPr/>
          </p:nvPicPr>
          <p:blipFill>
            <a:blip r:embed="rId2" cstate="print"/>
            <a:stretch>
              <a:fillRect/>
            </a:stretch>
          </p:blipFill>
          <p:spPr>
            <a:xfrm>
              <a:off x="7924590" y="285728"/>
              <a:ext cx="992486" cy="999783"/>
            </a:xfrm>
            <a:prstGeom prst="rect">
              <a:avLst/>
            </a:prstGeom>
          </p:spPr>
        </p:pic>
      </p:grpSp>
      <p:grpSp>
        <p:nvGrpSpPr>
          <p:cNvPr id="8" name="object 8">
            <a:extLst>
              <a:ext uri="{FF2B5EF4-FFF2-40B4-BE49-F238E27FC236}">
                <a16:creationId xmlns:a16="http://schemas.microsoft.com/office/drawing/2014/main" id="{D2AC5F05-68E0-7200-A161-D1364B4A91DC}"/>
              </a:ext>
            </a:extLst>
          </p:cNvPr>
          <p:cNvGrpSpPr/>
          <p:nvPr/>
        </p:nvGrpSpPr>
        <p:grpSpPr>
          <a:xfrm>
            <a:off x="0" y="201589"/>
            <a:ext cx="9144000" cy="6656705"/>
            <a:chOff x="0" y="201589"/>
            <a:chExt cx="9144000" cy="6656705"/>
          </a:xfrm>
        </p:grpSpPr>
        <p:sp>
          <p:nvSpPr>
            <p:cNvPr id="9" name="object 9">
              <a:extLst>
                <a:ext uri="{FF2B5EF4-FFF2-40B4-BE49-F238E27FC236}">
                  <a16:creationId xmlns:a16="http://schemas.microsoft.com/office/drawing/2014/main" id="{4DB99ECF-4D88-A09E-687C-8FE6A4E880DC}"/>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sp>
          <p:nvSpPr>
            <p:cNvPr id="10" name="object 10">
              <a:extLst>
                <a:ext uri="{FF2B5EF4-FFF2-40B4-BE49-F238E27FC236}">
                  <a16:creationId xmlns:a16="http://schemas.microsoft.com/office/drawing/2014/main" id="{0451B497-D6F7-7559-F2D7-AD7D849F1C68}"/>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grpSp>
      <p:sp>
        <p:nvSpPr>
          <p:cNvPr id="12" name="object 12">
            <a:extLst>
              <a:ext uri="{FF2B5EF4-FFF2-40B4-BE49-F238E27FC236}">
                <a16:creationId xmlns:a16="http://schemas.microsoft.com/office/drawing/2014/main" id="{26362584-2B17-4DA1-6EA6-1D322D2E704F}"/>
              </a:ext>
            </a:extLst>
          </p:cNvPr>
          <p:cNvSpPr txBox="1">
            <a:spLocks noGrp="1"/>
          </p:cNvSpPr>
          <p:nvPr>
            <p:ph type="ftr" sz="quarter" idx="5"/>
          </p:nvPr>
        </p:nvSpPr>
        <p:spPr>
          <a:xfrm>
            <a:off x="1166495" y="6653137"/>
            <a:ext cx="6811009" cy="231140"/>
          </a:xfrm>
          <a:prstGeom prst="rect">
            <a:avLst/>
          </a:prstGeom>
        </p:spPr>
        <p:txBody>
          <a:bodyPr vert="horz" wrap="square" lIns="0" tIns="1270" rIns="0" bIns="0" rtlCol="0">
            <a:spAutoFit/>
          </a:body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pic>
        <p:nvPicPr>
          <p:cNvPr id="7" name="Picture 6">
            <a:extLst>
              <a:ext uri="{FF2B5EF4-FFF2-40B4-BE49-F238E27FC236}">
                <a16:creationId xmlns:a16="http://schemas.microsoft.com/office/drawing/2014/main" id="{6F91CABA-1389-792D-1B80-508A99931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447800"/>
            <a:ext cx="6096000" cy="4724400"/>
          </a:xfrm>
          <a:prstGeom prst="rect">
            <a:avLst/>
          </a:prstGeom>
        </p:spPr>
      </p:pic>
    </p:spTree>
    <p:extLst>
      <p:ext uri="{BB962C8B-B14F-4D97-AF65-F5344CB8AC3E}">
        <p14:creationId xmlns:p14="http://schemas.microsoft.com/office/powerpoint/2010/main" val="3119732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4FAB3-9F06-6066-03C2-C43FD77D77F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359567A-668B-FB12-6C53-6F12FE5F5978}"/>
              </a:ext>
            </a:extLst>
          </p:cNvPr>
          <p:cNvSpPr txBox="1">
            <a:spLocks noGrp="1"/>
          </p:cNvSpPr>
          <p:nvPr>
            <p:ph type="title"/>
          </p:nvPr>
        </p:nvSpPr>
        <p:spPr>
          <a:xfrm>
            <a:off x="381000" y="609600"/>
            <a:ext cx="6553200" cy="566432"/>
          </a:xfrm>
          <a:prstGeom prst="rect">
            <a:avLst/>
          </a:prstGeom>
        </p:spPr>
        <p:txBody>
          <a:bodyPr vert="horz" wrap="square" lIns="0" tIns="73274" rIns="0" bIns="0" rtlCol="0">
            <a:spAutoFit/>
          </a:bodyPr>
          <a:lstStyle/>
          <a:p>
            <a:pPr marL="12700">
              <a:lnSpc>
                <a:spcPct val="100000"/>
              </a:lnSpc>
              <a:spcBef>
                <a:spcPts val="100"/>
              </a:spcBef>
            </a:pPr>
            <a:r>
              <a:rPr lang="en-IN" sz="3200" dirty="0"/>
              <a:t>Sequence Diagram</a:t>
            </a:r>
            <a:endParaRPr sz="3200" dirty="0"/>
          </a:p>
        </p:txBody>
      </p:sp>
      <p:grpSp>
        <p:nvGrpSpPr>
          <p:cNvPr id="3" name="object 3">
            <a:extLst>
              <a:ext uri="{FF2B5EF4-FFF2-40B4-BE49-F238E27FC236}">
                <a16:creationId xmlns:a16="http://schemas.microsoft.com/office/drawing/2014/main" id="{2FC557EB-AAC0-C7FE-3F17-8193A68B4616}"/>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AF5806E8-0820-2E7A-E55A-2DB564F3C19D}"/>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491437F7-AEAD-D753-5818-74026459F4D5}"/>
                </a:ext>
              </a:extLst>
            </p:cNvPr>
            <p:cNvPicPr/>
            <p:nvPr/>
          </p:nvPicPr>
          <p:blipFill>
            <a:blip r:embed="rId2" cstate="print"/>
            <a:stretch>
              <a:fillRect/>
            </a:stretch>
          </p:blipFill>
          <p:spPr>
            <a:xfrm>
              <a:off x="7924590" y="285728"/>
              <a:ext cx="992486" cy="999783"/>
            </a:xfrm>
            <a:prstGeom prst="rect">
              <a:avLst/>
            </a:prstGeom>
          </p:spPr>
        </p:pic>
      </p:grpSp>
      <p:grpSp>
        <p:nvGrpSpPr>
          <p:cNvPr id="8" name="object 8">
            <a:extLst>
              <a:ext uri="{FF2B5EF4-FFF2-40B4-BE49-F238E27FC236}">
                <a16:creationId xmlns:a16="http://schemas.microsoft.com/office/drawing/2014/main" id="{4EBD9054-9545-B25F-FB32-914390948C32}"/>
              </a:ext>
            </a:extLst>
          </p:cNvPr>
          <p:cNvGrpSpPr/>
          <p:nvPr/>
        </p:nvGrpSpPr>
        <p:grpSpPr>
          <a:xfrm>
            <a:off x="0" y="201589"/>
            <a:ext cx="9144000" cy="6656705"/>
            <a:chOff x="0" y="201589"/>
            <a:chExt cx="9144000" cy="6656705"/>
          </a:xfrm>
        </p:grpSpPr>
        <p:sp>
          <p:nvSpPr>
            <p:cNvPr id="9" name="object 9">
              <a:extLst>
                <a:ext uri="{FF2B5EF4-FFF2-40B4-BE49-F238E27FC236}">
                  <a16:creationId xmlns:a16="http://schemas.microsoft.com/office/drawing/2014/main" id="{76D55F17-5678-2257-750D-5678187FD0E3}"/>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sp>
          <p:nvSpPr>
            <p:cNvPr id="10" name="object 10">
              <a:extLst>
                <a:ext uri="{FF2B5EF4-FFF2-40B4-BE49-F238E27FC236}">
                  <a16:creationId xmlns:a16="http://schemas.microsoft.com/office/drawing/2014/main" id="{1F443D57-F7DD-FBAD-6B2E-42F5E7F68ADD}"/>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grpSp>
      <p:sp>
        <p:nvSpPr>
          <p:cNvPr id="12" name="object 12">
            <a:extLst>
              <a:ext uri="{FF2B5EF4-FFF2-40B4-BE49-F238E27FC236}">
                <a16:creationId xmlns:a16="http://schemas.microsoft.com/office/drawing/2014/main" id="{B6D5EF18-1AC0-0800-9443-DCF1DB6C40B9}"/>
              </a:ext>
            </a:extLst>
          </p:cNvPr>
          <p:cNvSpPr txBox="1">
            <a:spLocks noGrp="1"/>
          </p:cNvSpPr>
          <p:nvPr>
            <p:ph type="ftr" sz="quarter" idx="5"/>
          </p:nvPr>
        </p:nvSpPr>
        <p:spPr>
          <a:xfrm>
            <a:off x="1166495" y="6653137"/>
            <a:ext cx="6811009" cy="231140"/>
          </a:xfrm>
          <a:prstGeom prst="rect">
            <a:avLst/>
          </a:prstGeom>
        </p:spPr>
        <p:txBody>
          <a:bodyPr vert="horz" wrap="square" lIns="0" tIns="1270" rIns="0" bIns="0" rtlCol="0">
            <a:spAutoFit/>
          </a:body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pic>
        <p:nvPicPr>
          <p:cNvPr id="11" name="Picture 10">
            <a:extLst>
              <a:ext uri="{FF2B5EF4-FFF2-40B4-BE49-F238E27FC236}">
                <a16:creationId xmlns:a16="http://schemas.microsoft.com/office/drawing/2014/main" id="{8A91FBD7-D2F1-5E39-1B57-E7EA2CE8A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600200"/>
            <a:ext cx="7620000" cy="4495801"/>
          </a:xfrm>
          <a:prstGeom prst="rect">
            <a:avLst/>
          </a:prstGeom>
        </p:spPr>
      </p:pic>
    </p:spTree>
    <p:extLst>
      <p:ext uri="{BB962C8B-B14F-4D97-AF65-F5344CB8AC3E}">
        <p14:creationId xmlns:p14="http://schemas.microsoft.com/office/powerpoint/2010/main" val="1586672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37AC6-595D-45AF-D5C5-A4BC505835F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6B55419-6386-9AEA-BAC6-15AE1864A0AF}"/>
              </a:ext>
            </a:extLst>
          </p:cNvPr>
          <p:cNvSpPr txBox="1">
            <a:spLocks noGrp="1"/>
          </p:cNvSpPr>
          <p:nvPr>
            <p:ph type="title"/>
          </p:nvPr>
        </p:nvSpPr>
        <p:spPr>
          <a:xfrm>
            <a:off x="381000" y="609600"/>
            <a:ext cx="6553200" cy="566432"/>
          </a:xfrm>
          <a:prstGeom prst="rect">
            <a:avLst/>
          </a:prstGeom>
        </p:spPr>
        <p:txBody>
          <a:bodyPr vert="horz" wrap="square" lIns="0" tIns="73274" rIns="0" bIns="0" rtlCol="0">
            <a:spAutoFit/>
          </a:bodyPr>
          <a:lstStyle/>
          <a:p>
            <a:pPr marL="12700">
              <a:lnSpc>
                <a:spcPct val="100000"/>
              </a:lnSpc>
              <a:spcBef>
                <a:spcPts val="100"/>
              </a:spcBef>
            </a:pPr>
            <a:r>
              <a:rPr lang="en-IN" sz="3200" dirty="0" err="1"/>
              <a:t>Usecase</a:t>
            </a:r>
            <a:r>
              <a:rPr lang="en-IN" sz="3200" dirty="0"/>
              <a:t> Diagram</a:t>
            </a:r>
            <a:endParaRPr sz="3200" dirty="0"/>
          </a:p>
        </p:txBody>
      </p:sp>
      <p:grpSp>
        <p:nvGrpSpPr>
          <p:cNvPr id="3" name="object 3">
            <a:extLst>
              <a:ext uri="{FF2B5EF4-FFF2-40B4-BE49-F238E27FC236}">
                <a16:creationId xmlns:a16="http://schemas.microsoft.com/office/drawing/2014/main" id="{BEE31A4E-DA12-4E49-8394-915EA142745D}"/>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69185899-AF86-423E-F62C-AC1A57F4A208}"/>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A706B87E-80EA-E197-C2A1-CE669F0CF02C}"/>
                </a:ext>
              </a:extLst>
            </p:cNvPr>
            <p:cNvPicPr/>
            <p:nvPr/>
          </p:nvPicPr>
          <p:blipFill>
            <a:blip r:embed="rId2" cstate="print"/>
            <a:stretch>
              <a:fillRect/>
            </a:stretch>
          </p:blipFill>
          <p:spPr>
            <a:xfrm>
              <a:off x="7924590" y="285728"/>
              <a:ext cx="992486" cy="999783"/>
            </a:xfrm>
            <a:prstGeom prst="rect">
              <a:avLst/>
            </a:prstGeom>
          </p:spPr>
        </p:pic>
      </p:grpSp>
      <p:grpSp>
        <p:nvGrpSpPr>
          <p:cNvPr id="8" name="object 8">
            <a:extLst>
              <a:ext uri="{FF2B5EF4-FFF2-40B4-BE49-F238E27FC236}">
                <a16:creationId xmlns:a16="http://schemas.microsoft.com/office/drawing/2014/main" id="{2C41243D-13C3-20CC-4D1B-4702326C6CB7}"/>
              </a:ext>
            </a:extLst>
          </p:cNvPr>
          <p:cNvGrpSpPr/>
          <p:nvPr/>
        </p:nvGrpSpPr>
        <p:grpSpPr>
          <a:xfrm>
            <a:off x="0" y="201589"/>
            <a:ext cx="9144000" cy="6656705"/>
            <a:chOff x="0" y="201589"/>
            <a:chExt cx="9144000" cy="6656705"/>
          </a:xfrm>
        </p:grpSpPr>
        <p:sp>
          <p:nvSpPr>
            <p:cNvPr id="9" name="object 9">
              <a:extLst>
                <a:ext uri="{FF2B5EF4-FFF2-40B4-BE49-F238E27FC236}">
                  <a16:creationId xmlns:a16="http://schemas.microsoft.com/office/drawing/2014/main" id="{F7CAF7C2-D7A9-140F-62D3-926FD3A27EBE}"/>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sp>
          <p:nvSpPr>
            <p:cNvPr id="10" name="object 10">
              <a:extLst>
                <a:ext uri="{FF2B5EF4-FFF2-40B4-BE49-F238E27FC236}">
                  <a16:creationId xmlns:a16="http://schemas.microsoft.com/office/drawing/2014/main" id="{8613916D-8E52-D4F6-7BAD-F8DC0A228AFA}"/>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grpSp>
      <p:sp>
        <p:nvSpPr>
          <p:cNvPr id="12" name="object 12">
            <a:extLst>
              <a:ext uri="{FF2B5EF4-FFF2-40B4-BE49-F238E27FC236}">
                <a16:creationId xmlns:a16="http://schemas.microsoft.com/office/drawing/2014/main" id="{E5BF8817-9036-EB68-3CF8-B9FE40ADF3F0}"/>
              </a:ext>
            </a:extLst>
          </p:cNvPr>
          <p:cNvSpPr txBox="1">
            <a:spLocks noGrp="1"/>
          </p:cNvSpPr>
          <p:nvPr>
            <p:ph type="ftr" sz="quarter" idx="5"/>
          </p:nvPr>
        </p:nvSpPr>
        <p:spPr>
          <a:xfrm>
            <a:off x="1166495" y="6653137"/>
            <a:ext cx="6811009" cy="231140"/>
          </a:xfrm>
          <a:prstGeom prst="rect">
            <a:avLst/>
          </a:prstGeom>
        </p:spPr>
        <p:txBody>
          <a:bodyPr vert="horz" wrap="square" lIns="0" tIns="1270" rIns="0" bIns="0" rtlCol="0">
            <a:spAutoFit/>
          </a:body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pic>
        <p:nvPicPr>
          <p:cNvPr id="7" name="Picture 6">
            <a:extLst>
              <a:ext uri="{FF2B5EF4-FFF2-40B4-BE49-F238E27FC236}">
                <a16:creationId xmlns:a16="http://schemas.microsoft.com/office/drawing/2014/main" id="{96A64526-3514-1119-A52D-86B793AB6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981200"/>
            <a:ext cx="8153400" cy="1800225"/>
          </a:xfrm>
          <a:prstGeom prst="rect">
            <a:avLst/>
          </a:prstGeom>
        </p:spPr>
      </p:pic>
    </p:spTree>
    <p:extLst>
      <p:ext uri="{BB962C8B-B14F-4D97-AF65-F5344CB8AC3E}">
        <p14:creationId xmlns:p14="http://schemas.microsoft.com/office/powerpoint/2010/main" val="1480019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0920C-01FC-CDE4-01F5-3ED1F752B5C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C061E5A-8E3C-137B-D3A0-AAAE06E613FA}"/>
              </a:ext>
            </a:extLst>
          </p:cNvPr>
          <p:cNvSpPr txBox="1">
            <a:spLocks noGrp="1"/>
          </p:cNvSpPr>
          <p:nvPr>
            <p:ph type="title"/>
          </p:nvPr>
        </p:nvSpPr>
        <p:spPr>
          <a:xfrm>
            <a:off x="287307" y="443529"/>
            <a:ext cx="3522694" cy="718269"/>
          </a:xfrm>
          <a:prstGeom prst="rect">
            <a:avLst/>
          </a:prstGeom>
        </p:spPr>
        <p:txBody>
          <a:bodyPr vert="horz" wrap="square" lIns="0" tIns="284602" rIns="0" bIns="0" rtlCol="0">
            <a:spAutoFit/>
          </a:bodyPr>
          <a:lstStyle/>
          <a:p>
            <a:pPr marL="12700">
              <a:lnSpc>
                <a:spcPct val="100000"/>
              </a:lnSpc>
              <a:spcBef>
                <a:spcPts val="100"/>
              </a:spcBef>
            </a:pPr>
            <a:r>
              <a:rPr lang="en-US" sz="2800" spc="-20" dirty="0"/>
              <a:t>Sample Code:</a:t>
            </a:r>
            <a:endParaRPr sz="2800" spc="-20" dirty="0"/>
          </a:p>
        </p:txBody>
      </p:sp>
      <p:grpSp>
        <p:nvGrpSpPr>
          <p:cNvPr id="3" name="object 3">
            <a:extLst>
              <a:ext uri="{FF2B5EF4-FFF2-40B4-BE49-F238E27FC236}">
                <a16:creationId xmlns:a16="http://schemas.microsoft.com/office/drawing/2014/main" id="{A888FA1D-3B36-C29B-ADBF-F9594BB789C4}"/>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381EE1BC-65D8-075C-3804-923007C6FEE0}"/>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E2EA8B91-05B6-3CC1-1A95-932511CF547C}"/>
                </a:ext>
              </a:extLst>
            </p:cNvPr>
            <p:cNvPicPr/>
            <p:nvPr/>
          </p:nvPicPr>
          <p:blipFill>
            <a:blip r:embed="rId3" cstate="print"/>
            <a:stretch>
              <a:fillRect/>
            </a:stretch>
          </p:blipFill>
          <p:spPr>
            <a:xfrm>
              <a:off x="7924590" y="285728"/>
              <a:ext cx="992486" cy="999783"/>
            </a:xfrm>
            <a:prstGeom prst="rect">
              <a:avLst/>
            </a:prstGeom>
          </p:spPr>
        </p:pic>
      </p:grpSp>
      <p:grpSp>
        <p:nvGrpSpPr>
          <p:cNvPr id="7" name="object 7">
            <a:extLst>
              <a:ext uri="{FF2B5EF4-FFF2-40B4-BE49-F238E27FC236}">
                <a16:creationId xmlns:a16="http://schemas.microsoft.com/office/drawing/2014/main" id="{85C95D5A-D785-2A5C-B0CA-FA7750E813DD}"/>
              </a:ext>
            </a:extLst>
          </p:cNvPr>
          <p:cNvGrpSpPr/>
          <p:nvPr/>
        </p:nvGrpSpPr>
        <p:grpSpPr>
          <a:xfrm>
            <a:off x="0" y="201589"/>
            <a:ext cx="9144000" cy="6656705"/>
            <a:chOff x="0" y="201589"/>
            <a:chExt cx="9144000" cy="6656705"/>
          </a:xfrm>
        </p:grpSpPr>
        <p:sp>
          <p:nvSpPr>
            <p:cNvPr id="8" name="object 8">
              <a:extLst>
                <a:ext uri="{FF2B5EF4-FFF2-40B4-BE49-F238E27FC236}">
                  <a16:creationId xmlns:a16="http://schemas.microsoft.com/office/drawing/2014/main" id="{CC6DCCAA-CAA5-DFA8-D1D5-1CC617C9AC71}"/>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sp>
          <p:nvSpPr>
            <p:cNvPr id="9" name="object 9">
              <a:extLst>
                <a:ext uri="{FF2B5EF4-FFF2-40B4-BE49-F238E27FC236}">
                  <a16:creationId xmlns:a16="http://schemas.microsoft.com/office/drawing/2014/main" id="{661E0AF1-47DB-CBC9-4C5D-6EFA6741B94F}"/>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grpSp>
      <p:sp>
        <p:nvSpPr>
          <p:cNvPr id="6" name="object 11">
            <a:extLst>
              <a:ext uri="{FF2B5EF4-FFF2-40B4-BE49-F238E27FC236}">
                <a16:creationId xmlns:a16="http://schemas.microsoft.com/office/drawing/2014/main" id="{A3A960D0-FF28-BF9D-0423-E9ED0B7E08B4}"/>
              </a:ext>
            </a:extLst>
          </p:cNvPr>
          <p:cNvSpPr txBox="1">
            <a:spLocks noGrp="1"/>
          </p:cNvSpPr>
          <p:nvPr>
            <p:ph type="ftr" sz="quarter" idx="5"/>
          </p:nvPr>
        </p:nvSpPr>
        <p:spPr>
          <a:xfrm>
            <a:off x="1371600" y="6629400"/>
            <a:ext cx="6858000" cy="216726"/>
          </a:xfrm>
          <a:prstGeom prst="rect">
            <a:avLst/>
          </a:prstGeom>
        </p:spPr>
        <p:txBody>
          <a:bodyPr vert="horz" wrap="square" lIns="0" tIns="1270" rIns="0" bIns="0" rtlCol="0">
            <a:spAutoFit/>
          </a:bodyPr>
          <a:lstStyle/>
          <a:p>
            <a:pPr marL="12700">
              <a:lnSpc>
                <a:spcPct val="100000"/>
              </a:lnSpc>
              <a:spcBef>
                <a:spcPts val="10"/>
              </a:spcBef>
            </a:pPr>
            <a:r>
              <a:rPr lang="en-IN" dirty="0"/>
              <a:t>Depa</a:t>
            </a:r>
            <a:r>
              <a:rPr dirty="0" err="1"/>
              <a:t>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a:t>
            </a:r>
            <a:r>
              <a:rPr lang="en-US" spc="-25" dirty="0"/>
              <a:t>em</a:t>
            </a:r>
            <a:endParaRPr spc="-25" dirty="0"/>
          </a:p>
        </p:txBody>
      </p:sp>
      <p:sp>
        <p:nvSpPr>
          <p:cNvPr id="15" name="TextBox 14">
            <a:extLst>
              <a:ext uri="{FF2B5EF4-FFF2-40B4-BE49-F238E27FC236}">
                <a16:creationId xmlns:a16="http://schemas.microsoft.com/office/drawing/2014/main" id="{D74187CB-B5EA-542E-44F9-EBB8A2608478}"/>
              </a:ext>
            </a:extLst>
          </p:cNvPr>
          <p:cNvSpPr txBox="1"/>
          <p:nvPr/>
        </p:nvSpPr>
        <p:spPr>
          <a:xfrm>
            <a:off x="609600" y="1295400"/>
            <a:ext cx="8229600" cy="4888518"/>
          </a:xfrm>
          <a:prstGeom prst="rect">
            <a:avLst/>
          </a:prstGeom>
          <a:noFill/>
        </p:spPr>
        <p:txBody>
          <a:bodyPr wrap="square" rtlCol="0">
            <a:spAutoFit/>
          </a:bodyPr>
          <a:lstStyle/>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a:solidFill>
                  <a:srgbClr val="00E8C6"/>
                </a:solidFill>
                <a:effectLst/>
                <a:latin typeface="Consolas" panose="020B0609020204030204" pitchFamily="49" charset="0"/>
              </a:rPr>
              <a:t>express</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require</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'express'</a:t>
            </a:r>
            <a:r>
              <a:rPr lang="en-IN" sz="1600" b="0" dirty="0">
                <a:solidFill>
                  <a:srgbClr val="D5CED9"/>
                </a:solidFill>
                <a:effectLst/>
                <a:latin typeface="Consolas" panose="020B0609020204030204" pitchFamily="49" charset="0"/>
              </a:rPr>
              <a:t>);</a:t>
            </a:r>
          </a:p>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a:solidFill>
                  <a:srgbClr val="00E8C6"/>
                </a:solidFill>
                <a:effectLst/>
                <a:latin typeface="Consolas" panose="020B0609020204030204" pitchFamily="49" charset="0"/>
              </a:rPr>
              <a:t>path</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require</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'path'</a:t>
            </a:r>
            <a:r>
              <a:rPr lang="en-IN" sz="1600" b="0" dirty="0">
                <a:solidFill>
                  <a:srgbClr val="D5CED9"/>
                </a:solidFill>
                <a:effectLst/>
                <a:latin typeface="Consolas" panose="020B0609020204030204" pitchFamily="49" charset="0"/>
              </a:rPr>
              <a:t>);</a:t>
            </a:r>
          </a:p>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err="1">
                <a:solidFill>
                  <a:srgbClr val="00E8C6"/>
                </a:solidFill>
                <a:effectLst/>
                <a:latin typeface="Consolas" panose="020B0609020204030204" pitchFamily="49" charset="0"/>
              </a:rPr>
              <a:t>mysql</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require</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'mysql2'</a:t>
            </a:r>
            <a:r>
              <a:rPr lang="en-IN" sz="1600" b="0" dirty="0">
                <a:solidFill>
                  <a:srgbClr val="D5CED9"/>
                </a:solidFill>
                <a:effectLst/>
                <a:latin typeface="Consolas" panose="020B0609020204030204" pitchFamily="49" charset="0"/>
              </a:rPr>
              <a:t>);</a:t>
            </a:r>
          </a:p>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err="1">
                <a:solidFill>
                  <a:srgbClr val="00E8C6"/>
                </a:solidFill>
                <a:effectLst/>
                <a:latin typeface="Consolas" panose="020B0609020204030204" pitchFamily="49" charset="0"/>
              </a:rPr>
              <a:t>bcrypt</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require</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a:t>
            </a:r>
            <a:r>
              <a:rPr lang="en-IN" sz="1600" b="0" dirty="0" err="1">
                <a:solidFill>
                  <a:srgbClr val="96E072"/>
                </a:solidFill>
                <a:effectLst/>
                <a:latin typeface="Consolas" panose="020B0609020204030204" pitchFamily="49" charset="0"/>
              </a:rPr>
              <a:t>bcryptjs</a:t>
            </a:r>
            <a:r>
              <a:rPr lang="en-IN" sz="1600" b="0" dirty="0">
                <a:solidFill>
                  <a:srgbClr val="96E072"/>
                </a:solidFill>
                <a:effectLst/>
                <a:latin typeface="Consolas" panose="020B0609020204030204" pitchFamily="49" charset="0"/>
              </a:rPr>
              <a:t>'</a:t>
            </a:r>
            <a:r>
              <a:rPr lang="en-IN" sz="1600" b="0" dirty="0">
                <a:solidFill>
                  <a:srgbClr val="D5CED9"/>
                </a:solidFill>
                <a:effectLst/>
                <a:latin typeface="Consolas" panose="020B0609020204030204" pitchFamily="49" charset="0"/>
              </a:rPr>
              <a:t>);</a:t>
            </a:r>
          </a:p>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err="1">
                <a:solidFill>
                  <a:srgbClr val="00E8C6"/>
                </a:solidFill>
                <a:effectLst/>
                <a:latin typeface="Consolas" panose="020B0609020204030204" pitchFamily="49" charset="0"/>
              </a:rPr>
              <a:t>bodyParser</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require</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'body-parser'</a:t>
            </a:r>
            <a:r>
              <a:rPr lang="en-IN" sz="1600" b="0" dirty="0">
                <a:solidFill>
                  <a:srgbClr val="D5CED9"/>
                </a:solidFill>
                <a:effectLst/>
                <a:latin typeface="Consolas" panose="020B0609020204030204" pitchFamily="49" charset="0"/>
              </a:rPr>
              <a:t>);</a:t>
            </a:r>
          </a:p>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a:solidFill>
                  <a:srgbClr val="00E8C6"/>
                </a:solidFill>
                <a:effectLst/>
                <a:latin typeface="Consolas" panose="020B0609020204030204" pitchFamily="49" charset="0"/>
              </a:rPr>
              <a:t>session</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require</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'express-session'</a:t>
            </a:r>
            <a:r>
              <a:rPr lang="en-IN" sz="1600" b="0" dirty="0">
                <a:solidFill>
                  <a:srgbClr val="D5CED9"/>
                </a:solidFill>
                <a:effectLst/>
                <a:latin typeface="Consolas" panose="020B0609020204030204" pitchFamily="49" charset="0"/>
              </a:rPr>
              <a:t>);</a:t>
            </a:r>
          </a:p>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err="1">
                <a:solidFill>
                  <a:srgbClr val="00E8C6"/>
                </a:solidFill>
                <a:effectLst/>
                <a:latin typeface="Consolas" panose="020B0609020204030204" pitchFamily="49" charset="0"/>
              </a:rPr>
              <a:t>multer</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require</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a:t>
            </a:r>
            <a:r>
              <a:rPr lang="en-IN" sz="1600" b="0" dirty="0" err="1">
                <a:solidFill>
                  <a:srgbClr val="96E072"/>
                </a:solidFill>
                <a:effectLst/>
                <a:latin typeface="Consolas" panose="020B0609020204030204" pitchFamily="49" charset="0"/>
              </a:rPr>
              <a:t>multer</a:t>
            </a:r>
            <a:r>
              <a:rPr lang="en-IN" sz="1600" b="0" dirty="0">
                <a:solidFill>
                  <a:srgbClr val="96E072"/>
                </a:solidFill>
                <a:effectLst/>
                <a:latin typeface="Consolas" panose="020B0609020204030204" pitchFamily="49" charset="0"/>
              </a:rPr>
              <a:t>'</a:t>
            </a:r>
            <a:r>
              <a:rPr lang="en-IN" sz="1600" b="0" dirty="0">
                <a:solidFill>
                  <a:srgbClr val="D5CED9"/>
                </a:solidFill>
                <a:effectLst/>
                <a:latin typeface="Consolas" panose="020B0609020204030204" pitchFamily="49" charset="0"/>
              </a:rPr>
              <a:t>);</a:t>
            </a:r>
          </a:p>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a:solidFill>
                  <a:srgbClr val="00E8C6"/>
                </a:solidFill>
                <a:effectLst/>
                <a:latin typeface="Consolas" panose="020B0609020204030204" pitchFamily="49" charset="0"/>
              </a:rPr>
              <a:t>fs</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require</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'fs'</a:t>
            </a:r>
            <a:r>
              <a:rPr lang="en-IN" sz="1600" b="0" dirty="0">
                <a:solidFill>
                  <a:srgbClr val="D5CED9"/>
                </a:solidFill>
                <a:effectLst/>
                <a:latin typeface="Consolas" panose="020B0609020204030204" pitchFamily="49" charset="0"/>
              </a:rPr>
              <a:t>);</a:t>
            </a:r>
          </a:p>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 </a:t>
            </a:r>
            <a:r>
              <a:rPr lang="en-IN" sz="1600" b="0" dirty="0">
                <a:solidFill>
                  <a:srgbClr val="00E8C6"/>
                </a:solidFill>
                <a:effectLst/>
                <a:latin typeface="Consolas" panose="020B0609020204030204" pitchFamily="49" charset="0"/>
              </a:rPr>
              <a:t>spawn</a:t>
            </a:r>
            <a:r>
              <a:rPr lang="en-IN" sz="1600" b="0" dirty="0">
                <a:solidFill>
                  <a:srgbClr val="D5CED9"/>
                </a:solidFill>
                <a:effectLst/>
                <a:latin typeface="Consolas" panose="020B0609020204030204" pitchFamily="49" charset="0"/>
              </a:rPr>
              <a:t> }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require</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a:t>
            </a:r>
            <a:r>
              <a:rPr lang="en-IN" sz="1600" b="0" dirty="0" err="1">
                <a:solidFill>
                  <a:srgbClr val="96E072"/>
                </a:solidFill>
                <a:effectLst/>
                <a:latin typeface="Consolas" panose="020B0609020204030204" pitchFamily="49" charset="0"/>
              </a:rPr>
              <a:t>child_process</a:t>
            </a:r>
            <a:r>
              <a:rPr lang="en-IN" sz="1600" b="0" dirty="0">
                <a:solidFill>
                  <a:srgbClr val="96E072"/>
                </a:solidFill>
                <a:effectLst/>
                <a:latin typeface="Consolas" panose="020B0609020204030204" pitchFamily="49" charset="0"/>
              </a:rPr>
              <a:t>'</a:t>
            </a:r>
            <a:r>
              <a:rPr lang="en-IN" sz="1600" b="0" dirty="0">
                <a:solidFill>
                  <a:srgbClr val="D5CED9"/>
                </a:solidFill>
                <a:effectLst/>
                <a:latin typeface="Consolas" panose="020B0609020204030204" pitchFamily="49" charset="0"/>
              </a:rPr>
              <a:t>);</a:t>
            </a:r>
          </a:p>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err="1">
                <a:solidFill>
                  <a:srgbClr val="00E8C6"/>
                </a:solidFill>
                <a:effectLst/>
                <a:latin typeface="Consolas" panose="020B0609020204030204" pitchFamily="49" charset="0"/>
              </a:rPr>
              <a:t>nodemailer</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require</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a:t>
            </a:r>
            <a:r>
              <a:rPr lang="en-IN" sz="1600" b="0" dirty="0" err="1">
                <a:solidFill>
                  <a:srgbClr val="96E072"/>
                </a:solidFill>
                <a:effectLst/>
                <a:latin typeface="Consolas" panose="020B0609020204030204" pitchFamily="49" charset="0"/>
              </a:rPr>
              <a:t>nodemailer</a:t>
            </a:r>
            <a:r>
              <a:rPr lang="en-IN" sz="1600" b="0" dirty="0">
                <a:solidFill>
                  <a:srgbClr val="96E072"/>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A0A1A7"/>
                </a:solidFill>
                <a:effectLst/>
                <a:latin typeface="Consolas" panose="020B0609020204030204" pitchFamily="49" charset="0"/>
              </a:rPr>
              <a:t>// For sending emails</a:t>
            </a:r>
            <a:endParaRPr lang="en-IN" sz="1600" b="0" dirty="0">
              <a:solidFill>
                <a:srgbClr val="D5CED9"/>
              </a:solidFill>
              <a:effectLst/>
              <a:latin typeface="Consolas" panose="020B0609020204030204" pitchFamily="49" charset="0"/>
            </a:endParaRPr>
          </a:p>
          <a:p>
            <a:pPr>
              <a:lnSpc>
                <a:spcPts val="1650"/>
              </a:lnSpc>
              <a:buNone/>
            </a:pPr>
            <a:r>
              <a:rPr lang="en-IN" sz="1600" b="0" dirty="0">
                <a:solidFill>
                  <a:srgbClr val="FFE66D"/>
                </a:solidFill>
                <a:effectLst/>
                <a:latin typeface="Consolas" panose="020B0609020204030204" pitchFamily="49" charset="0"/>
              </a:rPr>
              <a:t>require</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a:t>
            </a:r>
            <a:r>
              <a:rPr lang="en-IN" sz="1600" b="0" dirty="0" err="1">
                <a:solidFill>
                  <a:srgbClr val="96E072"/>
                </a:solidFill>
                <a:effectLst/>
                <a:latin typeface="Consolas" panose="020B0609020204030204" pitchFamily="49" charset="0"/>
              </a:rPr>
              <a:t>dotenv</a:t>
            </a:r>
            <a:r>
              <a:rPr lang="en-IN" sz="1600" b="0" dirty="0">
                <a:solidFill>
                  <a:srgbClr val="96E072"/>
                </a:solidFill>
                <a:effectLst/>
                <a:latin typeface="Consolas" panose="020B0609020204030204" pitchFamily="49" charset="0"/>
              </a:rPr>
              <a:t>'</a:t>
            </a:r>
            <a:r>
              <a:rPr lang="en-IN" sz="1600" b="0" dirty="0">
                <a:solidFill>
                  <a:srgbClr val="D5CED9"/>
                </a:solidFill>
                <a:effectLst/>
                <a:latin typeface="Consolas" panose="020B0609020204030204" pitchFamily="49" charset="0"/>
              </a:rPr>
              <a:t>).</a:t>
            </a:r>
            <a:r>
              <a:rPr lang="en-IN" sz="1600" b="0" dirty="0">
                <a:solidFill>
                  <a:srgbClr val="FFE66D"/>
                </a:solidFill>
                <a:effectLst/>
                <a:latin typeface="Consolas" panose="020B0609020204030204" pitchFamily="49" charset="0"/>
              </a:rPr>
              <a:t>config</a:t>
            </a:r>
            <a:r>
              <a:rPr lang="en-IN" sz="1600" b="0" dirty="0">
                <a:solidFill>
                  <a:srgbClr val="D5CED9"/>
                </a:solidFill>
                <a:effectLst/>
                <a:latin typeface="Consolas" panose="020B0609020204030204" pitchFamily="49" charset="0"/>
              </a:rPr>
              <a:t>();</a:t>
            </a:r>
          </a:p>
          <a:p>
            <a:pPr>
              <a:lnSpc>
                <a:spcPts val="1650"/>
              </a:lnSpc>
              <a:buNone/>
            </a:pPr>
            <a:br>
              <a:rPr lang="en-IN" sz="1600" b="0" dirty="0">
                <a:solidFill>
                  <a:srgbClr val="D5CED9"/>
                </a:solidFill>
                <a:effectLst/>
                <a:latin typeface="Consolas" panose="020B0609020204030204" pitchFamily="49" charset="0"/>
              </a:rPr>
            </a:b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a:solidFill>
                  <a:srgbClr val="00E8C6"/>
                </a:solidFill>
                <a:effectLst/>
                <a:latin typeface="Consolas" panose="020B0609020204030204" pitchFamily="49" charset="0"/>
              </a:rPr>
              <a:t>app</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express</a:t>
            </a:r>
            <a:r>
              <a:rPr lang="en-IN" sz="1600" b="0" dirty="0">
                <a:solidFill>
                  <a:srgbClr val="D5CED9"/>
                </a:solidFill>
                <a:effectLst/>
                <a:latin typeface="Consolas" panose="020B0609020204030204" pitchFamily="49" charset="0"/>
              </a:rPr>
              <a:t>();</a:t>
            </a:r>
          </a:p>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a:solidFill>
                  <a:srgbClr val="00E8C6"/>
                </a:solidFill>
                <a:effectLst/>
                <a:latin typeface="Consolas" panose="020B0609020204030204" pitchFamily="49" charset="0"/>
              </a:rPr>
              <a:t>port</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39C12"/>
                </a:solidFill>
                <a:effectLst/>
                <a:latin typeface="Consolas" panose="020B0609020204030204" pitchFamily="49" charset="0"/>
              </a:rPr>
              <a:t>3000</a:t>
            </a:r>
            <a:r>
              <a:rPr lang="en-IN" sz="1600" b="0" dirty="0">
                <a:solidFill>
                  <a:srgbClr val="D5CED9"/>
                </a:solidFill>
                <a:effectLst/>
                <a:latin typeface="Consolas" panose="020B0609020204030204" pitchFamily="49" charset="0"/>
              </a:rPr>
              <a:t>;</a:t>
            </a:r>
          </a:p>
          <a:p>
            <a:pPr>
              <a:lnSpc>
                <a:spcPts val="1650"/>
              </a:lnSpc>
              <a:buNone/>
            </a:pPr>
            <a:br>
              <a:rPr lang="en-IN" sz="1600" b="0" dirty="0">
                <a:solidFill>
                  <a:srgbClr val="D5CED9"/>
                </a:solidFill>
                <a:effectLst/>
                <a:latin typeface="Consolas" panose="020B0609020204030204" pitchFamily="49" charset="0"/>
              </a:rPr>
            </a:br>
            <a:r>
              <a:rPr lang="en-IN" sz="1600" b="0" dirty="0" err="1">
                <a:solidFill>
                  <a:srgbClr val="F39C12"/>
                </a:solidFill>
                <a:effectLst/>
                <a:latin typeface="Consolas" panose="020B0609020204030204" pitchFamily="49" charset="0"/>
              </a:rPr>
              <a:t>app</a:t>
            </a:r>
            <a:r>
              <a:rPr lang="en-IN" sz="1600" b="0" dirty="0" err="1">
                <a:solidFill>
                  <a:srgbClr val="D5CED9"/>
                </a:solidFill>
                <a:effectLst/>
                <a:latin typeface="Consolas" panose="020B0609020204030204" pitchFamily="49" charset="0"/>
              </a:rPr>
              <a:t>.</a:t>
            </a:r>
            <a:r>
              <a:rPr lang="en-IN" sz="1600" b="0" dirty="0" err="1">
                <a:solidFill>
                  <a:srgbClr val="FFE66D"/>
                </a:solidFill>
                <a:effectLst/>
                <a:latin typeface="Consolas" panose="020B0609020204030204" pitchFamily="49" charset="0"/>
              </a:rPr>
              <a:t>set</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'view engine'</a:t>
            </a:r>
            <a:r>
              <a:rPr lang="en-IN" sz="1600" b="0" dirty="0">
                <a:solidFill>
                  <a:srgbClr val="D5CED9"/>
                </a:solidFill>
                <a:effectLst/>
                <a:latin typeface="Consolas" panose="020B0609020204030204" pitchFamily="49" charset="0"/>
              </a:rPr>
              <a:t>, </a:t>
            </a:r>
            <a:r>
              <a:rPr lang="en-IN" sz="1600" b="0" dirty="0">
                <a:solidFill>
                  <a:srgbClr val="96E072"/>
                </a:solidFill>
                <a:effectLst/>
                <a:latin typeface="Consolas" panose="020B0609020204030204" pitchFamily="49" charset="0"/>
              </a:rPr>
              <a:t>'</a:t>
            </a:r>
            <a:r>
              <a:rPr lang="en-IN" sz="1600" b="0" dirty="0" err="1">
                <a:solidFill>
                  <a:srgbClr val="96E072"/>
                </a:solidFill>
                <a:effectLst/>
                <a:latin typeface="Consolas" panose="020B0609020204030204" pitchFamily="49" charset="0"/>
              </a:rPr>
              <a:t>ejs</a:t>
            </a:r>
            <a:r>
              <a:rPr lang="en-IN" sz="1600" b="0" dirty="0">
                <a:solidFill>
                  <a:srgbClr val="96E072"/>
                </a:solidFill>
                <a:effectLst/>
                <a:latin typeface="Consolas" panose="020B0609020204030204" pitchFamily="49" charset="0"/>
              </a:rPr>
              <a:t>'</a:t>
            </a:r>
            <a:r>
              <a:rPr lang="en-IN" sz="1600" b="0" dirty="0">
                <a:solidFill>
                  <a:srgbClr val="D5CED9"/>
                </a:solidFill>
                <a:effectLst/>
                <a:latin typeface="Consolas" panose="020B0609020204030204" pitchFamily="49" charset="0"/>
              </a:rPr>
              <a:t>);</a:t>
            </a:r>
          </a:p>
          <a:p>
            <a:pPr>
              <a:lnSpc>
                <a:spcPts val="1650"/>
              </a:lnSpc>
              <a:buNone/>
            </a:pPr>
            <a:r>
              <a:rPr lang="en-IN" sz="1600" b="0" dirty="0" err="1">
                <a:solidFill>
                  <a:srgbClr val="F39C12"/>
                </a:solidFill>
                <a:effectLst/>
                <a:latin typeface="Consolas" panose="020B0609020204030204" pitchFamily="49" charset="0"/>
              </a:rPr>
              <a:t>app</a:t>
            </a:r>
            <a:r>
              <a:rPr lang="en-IN" sz="1600" b="0" dirty="0" err="1">
                <a:solidFill>
                  <a:srgbClr val="D5CED9"/>
                </a:solidFill>
                <a:effectLst/>
                <a:latin typeface="Consolas" panose="020B0609020204030204" pitchFamily="49" charset="0"/>
              </a:rPr>
              <a:t>.</a:t>
            </a:r>
            <a:r>
              <a:rPr lang="en-IN" sz="1600" b="0" dirty="0" err="1">
                <a:solidFill>
                  <a:srgbClr val="FFE66D"/>
                </a:solidFill>
                <a:effectLst/>
                <a:latin typeface="Consolas" panose="020B0609020204030204" pitchFamily="49" charset="0"/>
              </a:rPr>
              <a:t>set</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'views'</a:t>
            </a:r>
            <a:r>
              <a:rPr lang="en-IN" sz="1600" b="0" dirty="0">
                <a:solidFill>
                  <a:srgbClr val="D5CED9"/>
                </a:solidFill>
                <a:effectLst/>
                <a:latin typeface="Consolas" panose="020B0609020204030204" pitchFamily="49" charset="0"/>
              </a:rPr>
              <a:t>, </a:t>
            </a:r>
            <a:r>
              <a:rPr lang="en-IN" sz="1600" b="0" dirty="0" err="1">
                <a:solidFill>
                  <a:srgbClr val="F39C12"/>
                </a:solidFill>
                <a:effectLst/>
                <a:latin typeface="Consolas" panose="020B0609020204030204" pitchFamily="49" charset="0"/>
              </a:rPr>
              <a:t>path</a:t>
            </a:r>
            <a:r>
              <a:rPr lang="en-IN" sz="1600" b="0" dirty="0" err="1">
                <a:solidFill>
                  <a:srgbClr val="D5CED9"/>
                </a:solidFill>
                <a:effectLst/>
                <a:latin typeface="Consolas" panose="020B0609020204030204" pitchFamily="49" charset="0"/>
              </a:rPr>
              <a:t>.</a:t>
            </a:r>
            <a:r>
              <a:rPr lang="en-IN" sz="1600" b="0" dirty="0" err="1">
                <a:solidFill>
                  <a:srgbClr val="FFE66D"/>
                </a:solidFill>
                <a:effectLst/>
                <a:latin typeface="Consolas" panose="020B0609020204030204" pitchFamily="49" charset="0"/>
              </a:rPr>
              <a:t>join</a:t>
            </a:r>
            <a:r>
              <a:rPr lang="en-IN" sz="1600" b="0" dirty="0">
                <a:solidFill>
                  <a:srgbClr val="D5CED9"/>
                </a:solidFill>
                <a:effectLst/>
                <a:latin typeface="Consolas" panose="020B0609020204030204" pitchFamily="49" charset="0"/>
              </a:rPr>
              <a:t>(</a:t>
            </a:r>
            <a:r>
              <a:rPr lang="en-IN" sz="1600" b="0" dirty="0">
                <a:solidFill>
                  <a:srgbClr val="00E8C6"/>
                </a:solidFill>
                <a:effectLst/>
                <a:latin typeface="Consolas" panose="020B0609020204030204" pitchFamily="49" charset="0"/>
              </a:rPr>
              <a:t>__</a:t>
            </a:r>
            <a:r>
              <a:rPr lang="en-IN" sz="1600" b="0" dirty="0" err="1">
                <a:solidFill>
                  <a:srgbClr val="00E8C6"/>
                </a:solidFill>
                <a:effectLst/>
                <a:latin typeface="Consolas" panose="020B0609020204030204" pitchFamily="49" charset="0"/>
              </a:rPr>
              <a:t>dirname</a:t>
            </a:r>
            <a:r>
              <a:rPr lang="en-IN" sz="1600" b="0" dirty="0">
                <a:solidFill>
                  <a:srgbClr val="D5CED9"/>
                </a:solidFill>
                <a:effectLst/>
                <a:latin typeface="Consolas" panose="020B0609020204030204" pitchFamily="49" charset="0"/>
              </a:rPr>
              <a:t>, </a:t>
            </a:r>
            <a:r>
              <a:rPr lang="en-IN" sz="1600" b="0" dirty="0">
                <a:solidFill>
                  <a:srgbClr val="96E072"/>
                </a:solidFill>
                <a:effectLst/>
                <a:latin typeface="Consolas" panose="020B0609020204030204" pitchFamily="49" charset="0"/>
              </a:rPr>
              <a:t>'views'</a:t>
            </a:r>
            <a:r>
              <a:rPr lang="en-IN" sz="1600" b="0" dirty="0">
                <a:solidFill>
                  <a:srgbClr val="D5CED9"/>
                </a:solidFill>
                <a:effectLst/>
                <a:latin typeface="Consolas" panose="020B0609020204030204" pitchFamily="49" charset="0"/>
              </a:rPr>
              <a:t>));</a:t>
            </a:r>
          </a:p>
          <a:p>
            <a:pPr>
              <a:lnSpc>
                <a:spcPts val="1650"/>
              </a:lnSpc>
              <a:buNone/>
            </a:pPr>
            <a:br>
              <a:rPr lang="en-IN" sz="1600" b="0" dirty="0">
                <a:solidFill>
                  <a:srgbClr val="D5CED9"/>
                </a:solidFill>
                <a:effectLst/>
                <a:latin typeface="Consolas" panose="020B0609020204030204" pitchFamily="49" charset="0"/>
              </a:rPr>
            </a:br>
            <a:br>
              <a:rPr lang="en-IN" sz="1600" b="0" dirty="0">
                <a:solidFill>
                  <a:srgbClr val="D5CED9"/>
                </a:solidFill>
                <a:effectLst/>
                <a:latin typeface="Consolas" panose="020B0609020204030204" pitchFamily="49" charset="0"/>
              </a:rPr>
            </a:br>
            <a:r>
              <a:rPr lang="en-IN" sz="1600" b="0" dirty="0">
                <a:solidFill>
                  <a:srgbClr val="A0A1A7"/>
                </a:solidFill>
                <a:effectLst/>
                <a:latin typeface="Consolas" panose="020B0609020204030204" pitchFamily="49" charset="0"/>
              </a:rPr>
              <a:t>// Set up </a:t>
            </a:r>
            <a:r>
              <a:rPr lang="en-IN" sz="1600" b="0" dirty="0" err="1">
                <a:solidFill>
                  <a:srgbClr val="A0A1A7"/>
                </a:solidFill>
                <a:effectLst/>
                <a:latin typeface="Consolas" panose="020B0609020204030204" pitchFamily="49" charset="0"/>
              </a:rPr>
              <a:t>multer</a:t>
            </a:r>
            <a:r>
              <a:rPr lang="en-IN" sz="1600" b="0" dirty="0">
                <a:solidFill>
                  <a:srgbClr val="A0A1A7"/>
                </a:solidFill>
                <a:effectLst/>
                <a:latin typeface="Consolas" panose="020B0609020204030204" pitchFamily="49" charset="0"/>
              </a:rPr>
              <a:t> for file uploads</a:t>
            </a:r>
            <a:endParaRPr lang="en-IN" sz="1600" b="0" dirty="0">
              <a:solidFill>
                <a:srgbClr val="D5CED9"/>
              </a:solidFill>
              <a:effectLst/>
              <a:latin typeface="Consolas" panose="020B0609020204030204" pitchFamily="49" charset="0"/>
            </a:endParaRPr>
          </a:p>
          <a:p>
            <a:pPr>
              <a:lnSpc>
                <a:spcPts val="1650"/>
              </a:lnSpc>
              <a:buNone/>
            </a:pPr>
            <a:r>
              <a:rPr lang="en-IN" sz="1600" b="0" dirty="0">
                <a:solidFill>
                  <a:srgbClr val="A0A1A7"/>
                </a:solidFill>
                <a:effectLst/>
                <a:latin typeface="Consolas" panose="020B0609020204030204" pitchFamily="49" charset="0"/>
              </a:rPr>
              <a:t>// Set up </a:t>
            </a:r>
            <a:r>
              <a:rPr lang="en-IN" sz="1600" b="0" dirty="0" err="1">
                <a:solidFill>
                  <a:srgbClr val="A0A1A7"/>
                </a:solidFill>
                <a:effectLst/>
                <a:latin typeface="Consolas" panose="020B0609020204030204" pitchFamily="49" charset="0"/>
              </a:rPr>
              <a:t>multer</a:t>
            </a:r>
            <a:r>
              <a:rPr lang="en-IN" sz="1600" b="0" dirty="0">
                <a:solidFill>
                  <a:srgbClr val="A0A1A7"/>
                </a:solidFill>
                <a:effectLst/>
                <a:latin typeface="Consolas" panose="020B0609020204030204" pitchFamily="49" charset="0"/>
              </a:rPr>
              <a:t> for file uploads with correct extensions</a:t>
            </a:r>
            <a:endParaRPr lang="en-IN" sz="1600" b="0" dirty="0">
              <a:solidFill>
                <a:srgbClr val="D5CED9"/>
              </a:solidFill>
              <a:effectLst/>
              <a:latin typeface="Consolas" panose="020B0609020204030204" pitchFamily="49" charset="0"/>
            </a:endParaRPr>
          </a:p>
          <a:p>
            <a:pPr>
              <a:lnSpc>
                <a:spcPts val="1650"/>
              </a:lnSpc>
              <a:buNone/>
            </a:pPr>
            <a:r>
              <a:rPr lang="en-IN" sz="1600" b="0" dirty="0">
                <a:solidFill>
                  <a:srgbClr val="A0A1A7"/>
                </a:solidFill>
                <a:effectLst/>
                <a:latin typeface="Consolas" panose="020B0609020204030204" pitchFamily="49" charset="0"/>
              </a:rPr>
              <a:t>// Set up </a:t>
            </a:r>
            <a:r>
              <a:rPr lang="en-IN" sz="1600" b="0" dirty="0" err="1">
                <a:solidFill>
                  <a:srgbClr val="A0A1A7"/>
                </a:solidFill>
                <a:effectLst/>
                <a:latin typeface="Consolas" panose="020B0609020204030204" pitchFamily="49" charset="0"/>
              </a:rPr>
              <a:t>multer</a:t>
            </a:r>
            <a:r>
              <a:rPr lang="en-IN" sz="1600" b="0" dirty="0">
                <a:solidFill>
                  <a:srgbClr val="A0A1A7"/>
                </a:solidFill>
                <a:effectLst/>
                <a:latin typeface="Consolas" panose="020B0609020204030204" pitchFamily="49" charset="0"/>
              </a:rPr>
              <a:t> for file uploads with the original filename</a:t>
            </a:r>
            <a:endParaRPr lang="en-IN" sz="1600" b="0" dirty="0">
              <a:solidFill>
                <a:srgbClr val="D5CED9"/>
              </a:solidFill>
              <a:effectLst/>
              <a:latin typeface="Consolas" panose="020B0609020204030204" pitchFamily="49" charset="0"/>
            </a:endParaRPr>
          </a:p>
        </p:txBody>
      </p:sp>
    </p:spTree>
    <p:extLst>
      <p:ext uri="{BB962C8B-B14F-4D97-AF65-F5344CB8AC3E}">
        <p14:creationId xmlns:p14="http://schemas.microsoft.com/office/powerpoint/2010/main" val="387071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3FC18-9805-85A9-1165-F3F023FE223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93F949F-608B-CDEC-CD9A-16EF88BF1929}"/>
              </a:ext>
            </a:extLst>
          </p:cNvPr>
          <p:cNvSpPr txBox="1">
            <a:spLocks noGrp="1"/>
          </p:cNvSpPr>
          <p:nvPr>
            <p:ph type="title"/>
          </p:nvPr>
        </p:nvSpPr>
        <p:spPr>
          <a:xfrm>
            <a:off x="381000" y="152400"/>
            <a:ext cx="1084294" cy="718269"/>
          </a:xfrm>
          <a:prstGeom prst="rect">
            <a:avLst/>
          </a:prstGeom>
        </p:spPr>
        <p:txBody>
          <a:bodyPr vert="horz" wrap="square" lIns="0" tIns="284602" rIns="0" bIns="0" rtlCol="0">
            <a:spAutoFit/>
          </a:bodyPr>
          <a:lstStyle/>
          <a:p>
            <a:pPr marL="12700">
              <a:lnSpc>
                <a:spcPct val="100000"/>
              </a:lnSpc>
              <a:spcBef>
                <a:spcPts val="100"/>
              </a:spcBef>
            </a:pPr>
            <a:r>
              <a:rPr lang="en-US" sz="2800" spc="-20" dirty="0"/>
              <a:t>Code</a:t>
            </a:r>
            <a:endParaRPr sz="2800" spc="-20" dirty="0"/>
          </a:p>
        </p:txBody>
      </p:sp>
      <p:grpSp>
        <p:nvGrpSpPr>
          <p:cNvPr id="3" name="object 3">
            <a:extLst>
              <a:ext uri="{FF2B5EF4-FFF2-40B4-BE49-F238E27FC236}">
                <a16:creationId xmlns:a16="http://schemas.microsoft.com/office/drawing/2014/main" id="{F8E440B1-71AD-5F25-04D1-DD65E2D074F4}"/>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0AE9BD62-26A6-591B-6207-3D3971219103}"/>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0B0FABC6-5246-658C-6BD2-8042EAF40267}"/>
                </a:ext>
              </a:extLst>
            </p:cNvPr>
            <p:cNvPicPr/>
            <p:nvPr/>
          </p:nvPicPr>
          <p:blipFill>
            <a:blip r:embed="rId2" cstate="print"/>
            <a:stretch>
              <a:fillRect/>
            </a:stretch>
          </p:blipFill>
          <p:spPr>
            <a:xfrm>
              <a:off x="7924590" y="285728"/>
              <a:ext cx="992486" cy="999783"/>
            </a:xfrm>
            <a:prstGeom prst="rect">
              <a:avLst/>
            </a:prstGeom>
          </p:spPr>
        </p:pic>
      </p:grpSp>
      <p:grpSp>
        <p:nvGrpSpPr>
          <p:cNvPr id="7" name="object 7">
            <a:extLst>
              <a:ext uri="{FF2B5EF4-FFF2-40B4-BE49-F238E27FC236}">
                <a16:creationId xmlns:a16="http://schemas.microsoft.com/office/drawing/2014/main" id="{F4729A91-5D7B-80E1-478B-5F27D143BB8A}"/>
              </a:ext>
            </a:extLst>
          </p:cNvPr>
          <p:cNvGrpSpPr/>
          <p:nvPr/>
        </p:nvGrpSpPr>
        <p:grpSpPr>
          <a:xfrm>
            <a:off x="0" y="201589"/>
            <a:ext cx="9144000" cy="6656705"/>
            <a:chOff x="0" y="201589"/>
            <a:chExt cx="9144000" cy="6656705"/>
          </a:xfrm>
        </p:grpSpPr>
        <p:sp>
          <p:nvSpPr>
            <p:cNvPr id="8" name="object 8">
              <a:extLst>
                <a:ext uri="{FF2B5EF4-FFF2-40B4-BE49-F238E27FC236}">
                  <a16:creationId xmlns:a16="http://schemas.microsoft.com/office/drawing/2014/main" id="{9336A719-59EA-485C-E2AB-2A4C543F63B1}"/>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sp>
          <p:nvSpPr>
            <p:cNvPr id="9" name="object 9">
              <a:extLst>
                <a:ext uri="{FF2B5EF4-FFF2-40B4-BE49-F238E27FC236}">
                  <a16:creationId xmlns:a16="http://schemas.microsoft.com/office/drawing/2014/main" id="{961A1D50-60B7-D65D-2AC5-ACBAD3DD522E}"/>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4E8498A4-0D2A-2B42-3261-47F8C5EF7CFF}"/>
              </a:ext>
            </a:extLst>
          </p:cNvPr>
          <p:cNvSpPr txBox="1">
            <a:spLocks noGrp="1"/>
          </p:cNvSpPr>
          <p:nvPr>
            <p:ph type="dt" sz="half" idx="6"/>
          </p:nvPr>
        </p:nvSpPr>
        <p:spPr>
          <a:xfrm>
            <a:off x="1266764" y="6665995"/>
            <a:ext cx="6810436" cy="205184"/>
          </a:xfrm>
          <a:prstGeom prst="rect">
            <a:avLst/>
          </a:prstGeom>
        </p:spPr>
        <p:txBody>
          <a:bodyPr vert="horz" wrap="square" lIns="0" tIns="0" rIns="0" bIns="0" rtlCol="0">
            <a:spAutoFit/>
          </a:bodyPr>
          <a:lstStyle/>
          <a:p>
            <a:pPr>
              <a:lnSpc>
                <a:spcPts val="1590"/>
              </a:lnSpc>
            </a:pPr>
            <a:r>
              <a:rPr dirty="0"/>
              <a:t>Department</a:t>
            </a:r>
            <a:r>
              <a:rPr spc="-45" dirty="0"/>
              <a:t> </a:t>
            </a:r>
            <a:r>
              <a:rPr dirty="0"/>
              <a:t>of</a:t>
            </a:r>
            <a:r>
              <a:rPr spc="-45" dirty="0"/>
              <a:t> </a:t>
            </a:r>
            <a:r>
              <a:rPr dirty="0"/>
              <a:t>Compu</a:t>
            </a:r>
            <a:r>
              <a:rPr lang="en-IN" dirty="0" err="1"/>
              <a:t>ation</a:t>
            </a:r>
            <a:r>
              <a:rPr dirty="0"/>
              <a:t>al</a:t>
            </a:r>
            <a:r>
              <a:rPr spc="-40" dirty="0"/>
              <a:t> </a:t>
            </a:r>
            <a:r>
              <a:rPr dirty="0"/>
              <a:t>Intelligence</a:t>
            </a:r>
            <a:r>
              <a:rPr spc="-45" dirty="0"/>
              <a:t> </a:t>
            </a:r>
            <a:r>
              <a:rPr spc="-465" dirty="0"/>
              <a:t>|</a:t>
            </a:r>
            <a:r>
              <a:rPr spc="-45" dirty="0"/>
              <a:t> </a:t>
            </a:r>
            <a:r>
              <a:rPr dirty="0"/>
              <a:t>M</a:t>
            </a:r>
            <a:r>
              <a:rPr lang="en-US" dirty="0"/>
              <a:t>ajor</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lang="en-US" dirty="0"/>
              <a:t>I</a:t>
            </a:r>
            <a:r>
              <a:rPr spc="-45" dirty="0"/>
              <a:t> </a:t>
            </a:r>
            <a:r>
              <a:rPr spc="-25" dirty="0"/>
              <a:t>S</a:t>
            </a:r>
            <a:r>
              <a:rPr lang="en-US" spc="-25" dirty="0"/>
              <a:t>em</a:t>
            </a:r>
            <a:endParaRPr spc="-25" dirty="0"/>
          </a:p>
        </p:txBody>
      </p:sp>
      <p:sp>
        <p:nvSpPr>
          <p:cNvPr id="11" name="TextBox 10">
            <a:extLst>
              <a:ext uri="{FF2B5EF4-FFF2-40B4-BE49-F238E27FC236}">
                <a16:creationId xmlns:a16="http://schemas.microsoft.com/office/drawing/2014/main" id="{39B7BBA9-F2F0-467B-0749-6B5A2B36EF10}"/>
              </a:ext>
            </a:extLst>
          </p:cNvPr>
          <p:cNvSpPr txBox="1"/>
          <p:nvPr/>
        </p:nvSpPr>
        <p:spPr>
          <a:xfrm>
            <a:off x="533400" y="1066800"/>
            <a:ext cx="6705600" cy="5324535"/>
          </a:xfrm>
          <a:prstGeom prst="rect">
            <a:avLst/>
          </a:prstGeom>
          <a:noFill/>
        </p:spPr>
        <p:txBody>
          <a:bodyPr wrap="square" rtlCol="0">
            <a:spAutoFit/>
          </a:bodyPr>
          <a:lstStyle/>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a:solidFill>
                  <a:srgbClr val="00E8C6"/>
                </a:solidFill>
                <a:effectLst/>
                <a:latin typeface="Consolas" panose="020B0609020204030204" pitchFamily="49" charset="0"/>
              </a:rPr>
              <a:t>storage</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err="1">
                <a:solidFill>
                  <a:srgbClr val="F39C12"/>
                </a:solidFill>
                <a:effectLst/>
                <a:latin typeface="Consolas" panose="020B0609020204030204" pitchFamily="49" charset="0"/>
              </a:rPr>
              <a:t>multer</a:t>
            </a:r>
            <a:r>
              <a:rPr lang="en-IN" sz="1600" b="0" dirty="0" err="1">
                <a:solidFill>
                  <a:srgbClr val="D5CED9"/>
                </a:solidFill>
                <a:effectLst/>
                <a:latin typeface="Consolas" panose="020B0609020204030204" pitchFamily="49" charset="0"/>
              </a:rPr>
              <a:t>.</a:t>
            </a:r>
            <a:r>
              <a:rPr lang="en-IN" sz="1600" b="0" dirty="0" err="1">
                <a:solidFill>
                  <a:srgbClr val="FFE66D"/>
                </a:solidFill>
                <a:effectLst/>
                <a:latin typeface="Consolas" panose="020B0609020204030204" pitchFamily="49" charset="0"/>
              </a:rPr>
              <a:t>diskStorage</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destination</a:t>
            </a:r>
            <a:r>
              <a:rPr lang="en-IN" sz="1600" b="0" dirty="0">
                <a:solidFill>
                  <a:srgbClr val="D5CED9"/>
                </a:solidFill>
                <a:effectLst/>
                <a:latin typeface="Consolas" panose="020B0609020204030204" pitchFamily="49" charset="0"/>
              </a:rPr>
              <a:t>: (</a:t>
            </a:r>
            <a:r>
              <a:rPr lang="en-IN" sz="1600" b="0" dirty="0" err="1">
                <a:solidFill>
                  <a:srgbClr val="00E8C6"/>
                </a:solidFill>
                <a:effectLst/>
                <a:latin typeface="Consolas" panose="020B0609020204030204" pitchFamily="49" charset="0"/>
              </a:rPr>
              <a:t>req</a:t>
            </a:r>
            <a:r>
              <a:rPr lang="en-IN" sz="1600" b="0" dirty="0">
                <a:solidFill>
                  <a:srgbClr val="D5CED9"/>
                </a:solidFill>
                <a:effectLst/>
                <a:latin typeface="Consolas" panose="020B0609020204030204" pitchFamily="49" charset="0"/>
              </a:rPr>
              <a:t>, </a:t>
            </a:r>
            <a:r>
              <a:rPr lang="en-IN" sz="1600" b="0" dirty="0">
                <a:solidFill>
                  <a:srgbClr val="00E8C6"/>
                </a:solidFill>
                <a:effectLst/>
                <a:latin typeface="Consolas" panose="020B0609020204030204" pitchFamily="49" charset="0"/>
              </a:rPr>
              <a:t>file</a:t>
            </a:r>
            <a:r>
              <a:rPr lang="en-IN" sz="1600" b="0" dirty="0">
                <a:solidFill>
                  <a:srgbClr val="D5CED9"/>
                </a:solidFill>
                <a:effectLst/>
                <a:latin typeface="Consolas" panose="020B0609020204030204" pitchFamily="49" charset="0"/>
              </a:rPr>
              <a:t>, </a:t>
            </a:r>
            <a:r>
              <a:rPr lang="en-IN" sz="1600" b="0" dirty="0" err="1">
                <a:solidFill>
                  <a:srgbClr val="00E8C6"/>
                </a:solidFill>
                <a:effectLst/>
                <a:latin typeface="Consolas" panose="020B0609020204030204" pitchFamily="49" charset="0"/>
              </a:rPr>
              <a:t>cb</a:t>
            </a:r>
            <a:r>
              <a:rPr lang="en-IN" sz="1600" b="0" dirty="0">
                <a:solidFill>
                  <a:srgbClr val="D5CED9"/>
                </a:solidFill>
                <a:effectLst/>
                <a:latin typeface="Consolas" panose="020B0609020204030204" pitchFamily="49" charset="0"/>
              </a:rPr>
              <a:t>) </a:t>
            </a:r>
            <a:r>
              <a:rPr lang="en-IN" sz="1600" b="0" dirty="0">
                <a:solidFill>
                  <a:srgbClr val="C74DED"/>
                </a:solidFill>
                <a:effectLst/>
                <a:latin typeface="Consolas" panose="020B0609020204030204" pitchFamily="49" charset="0"/>
              </a:rPr>
              <a:t>=&gt;</a:t>
            </a: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t>
            </a:r>
            <a:r>
              <a:rPr lang="en-IN" sz="1600" b="0" dirty="0" err="1">
                <a:solidFill>
                  <a:srgbClr val="FFE66D"/>
                </a:solidFill>
                <a:effectLst/>
                <a:latin typeface="Consolas" panose="020B0609020204030204" pitchFamily="49" charset="0"/>
              </a:rPr>
              <a:t>cb</a:t>
            </a:r>
            <a:r>
              <a:rPr lang="en-IN" sz="1600" b="0" dirty="0">
                <a:solidFill>
                  <a:srgbClr val="D5CED9"/>
                </a:solidFill>
                <a:effectLst/>
                <a:latin typeface="Consolas" panose="020B0609020204030204" pitchFamily="49" charset="0"/>
              </a:rPr>
              <a:t>(</a:t>
            </a:r>
            <a:r>
              <a:rPr lang="en-IN" sz="1600" b="0" dirty="0">
                <a:solidFill>
                  <a:srgbClr val="EE5D43"/>
                </a:solidFill>
                <a:effectLst/>
                <a:latin typeface="Consolas" panose="020B0609020204030204" pitchFamily="49" charset="0"/>
              </a:rPr>
              <a:t>null</a:t>
            </a:r>
            <a:r>
              <a:rPr lang="en-IN" sz="1600" b="0" dirty="0">
                <a:solidFill>
                  <a:srgbClr val="D5CED9"/>
                </a:solidFill>
                <a:effectLst/>
                <a:latin typeface="Consolas" panose="020B0609020204030204" pitchFamily="49" charset="0"/>
              </a:rPr>
              <a:t>, </a:t>
            </a:r>
            <a:r>
              <a:rPr lang="en-IN" sz="1600" b="0" dirty="0">
                <a:solidFill>
                  <a:srgbClr val="96E072"/>
                </a:solidFill>
                <a:effectLst/>
                <a:latin typeface="Consolas" panose="020B0609020204030204" pitchFamily="49" charset="0"/>
              </a:rPr>
              <a:t>'public/uploads/'</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filename</a:t>
            </a:r>
            <a:r>
              <a:rPr lang="en-IN" sz="1600" b="0" dirty="0">
                <a:solidFill>
                  <a:srgbClr val="D5CED9"/>
                </a:solidFill>
                <a:effectLst/>
                <a:latin typeface="Consolas" panose="020B0609020204030204" pitchFamily="49" charset="0"/>
              </a:rPr>
              <a:t>: (</a:t>
            </a:r>
            <a:r>
              <a:rPr lang="en-IN" sz="1600" b="0" dirty="0" err="1">
                <a:solidFill>
                  <a:srgbClr val="00E8C6"/>
                </a:solidFill>
                <a:effectLst/>
                <a:latin typeface="Consolas" panose="020B0609020204030204" pitchFamily="49" charset="0"/>
              </a:rPr>
              <a:t>req</a:t>
            </a:r>
            <a:r>
              <a:rPr lang="en-IN" sz="1600" b="0" dirty="0">
                <a:solidFill>
                  <a:srgbClr val="D5CED9"/>
                </a:solidFill>
                <a:effectLst/>
                <a:latin typeface="Consolas" panose="020B0609020204030204" pitchFamily="49" charset="0"/>
              </a:rPr>
              <a:t>, </a:t>
            </a:r>
            <a:r>
              <a:rPr lang="en-IN" sz="1600" b="0" dirty="0">
                <a:solidFill>
                  <a:srgbClr val="00E8C6"/>
                </a:solidFill>
                <a:effectLst/>
                <a:latin typeface="Consolas" panose="020B0609020204030204" pitchFamily="49" charset="0"/>
              </a:rPr>
              <a:t>file</a:t>
            </a:r>
            <a:r>
              <a:rPr lang="en-IN" sz="1600" b="0" dirty="0">
                <a:solidFill>
                  <a:srgbClr val="D5CED9"/>
                </a:solidFill>
                <a:effectLst/>
                <a:latin typeface="Consolas" panose="020B0609020204030204" pitchFamily="49" charset="0"/>
              </a:rPr>
              <a:t>, </a:t>
            </a:r>
            <a:r>
              <a:rPr lang="en-IN" sz="1600" b="0" dirty="0" err="1">
                <a:solidFill>
                  <a:srgbClr val="00E8C6"/>
                </a:solidFill>
                <a:effectLst/>
                <a:latin typeface="Consolas" panose="020B0609020204030204" pitchFamily="49" charset="0"/>
              </a:rPr>
              <a:t>cb</a:t>
            </a:r>
            <a:r>
              <a:rPr lang="en-IN" sz="1600" b="0" dirty="0">
                <a:solidFill>
                  <a:srgbClr val="D5CED9"/>
                </a:solidFill>
                <a:effectLst/>
                <a:latin typeface="Consolas" panose="020B0609020204030204" pitchFamily="49" charset="0"/>
              </a:rPr>
              <a:t>) </a:t>
            </a:r>
            <a:r>
              <a:rPr lang="en-IN" sz="1600" b="0" dirty="0">
                <a:solidFill>
                  <a:srgbClr val="C74DED"/>
                </a:solidFill>
                <a:effectLst/>
                <a:latin typeface="Consolas" panose="020B0609020204030204" pitchFamily="49" charset="0"/>
              </a:rPr>
              <a:t>=&gt;</a:t>
            </a: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t>
            </a:r>
            <a:r>
              <a:rPr lang="en-IN" sz="1600" b="0" dirty="0" err="1">
                <a:solidFill>
                  <a:srgbClr val="FFE66D"/>
                </a:solidFill>
                <a:effectLst/>
                <a:latin typeface="Consolas" panose="020B0609020204030204" pitchFamily="49" charset="0"/>
              </a:rPr>
              <a:t>cb</a:t>
            </a:r>
            <a:r>
              <a:rPr lang="en-IN" sz="1600" b="0" dirty="0">
                <a:solidFill>
                  <a:srgbClr val="D5CED9"/>
                </a:solidFill>
                <a:effectLst/>
                <a:latin typeface="Consolas" panose="020B0609020204030204" pitchFamily="49" charset="0"/>
              </a:rPr>
              <a:t>(</a:t>
            </a:r>
            <a:r>
              <a:rPr lang="en-IN" sz="1600" b="0" dirty="0">
                <a:solidFill>
                  <a:srgbClr val="EE5D43"/>
                </a:solidFill>
                <a:effectLst/>
                <a:latin typeface="Consolas" panose="020B0609020204030204" pitchFamily="49" charset="0"/>
              </a:rPr>
              <a:t>null</a:t>
            </a:r>
            <a:r>
              <a:rPr lang="en-IN" sz="1600" b="0" dirty="0">
                <a:solidFill>
                  <a:srgbClr val="D5CED9"/>
                </a:solidFill>
                <a:effectLst/>
                <a:latin typeface="Consolas" panose="020B0609020204030204" pitchFamily="49" charset="0"/>
              </a:rPr>
              <a:t>, </a:t>
            </a:r>
            <a:r>
              <a:rPr lang="en-IN" sz="1600" b="0" dirty="0" err="1">
                <a:solidFill>
                  <a:srgbClr val="F39C12"/>
                </a:solidFill>
                <a:effectLst/>
                <a:latin typeface="Consolas" panose="020B0609020204030204" pitchFamily="49" charset="0"/>
              </a:rPr>
              <a:t>file</a:t>
            </a:r>
            <a:r>
              <a:rPr lang="en-IN" sz="1600" b="0" dirty="0" err="1">
                <a:solidFill>
                  <a:srgbClr val="D5CED9"/>
                </a:solidFill>
                <a:effectLst/>
                <a:latin typeface="Consolas" panose="020B0609020204030204" pitchFamily="49" charset="0"/>
              </a:rPr>
              <a:t>.</a:t>
            </a:r>
            <a:r>
              <a:rPr lang="en-IN" sz="1600" b="0" dirty="0" err="1">
                <a:solidFill>
                  <a:srgbClr val="00E8C6"/>
                </a:solidFill>
                <a:effectLst/>
                <a:latin typeface="Consolas" panose="020B0609020204030204" pitchFamily="49" charset="0"/>
              </a:rPr>
              <a:t>originalname</a:t>
            </a: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a:t>
            </a:r>
          </a:p>
          <a:p>
            <a:pPr>
              <a:lnSpc>
                <a:spcPts val="1650"/>
              </a:lnSpc>
              <a:buNone/>
            </a:pPr>
            <a:br>
              <a:rPr lang="en-IN" sz="1600" b="0" dirty="0">
                <a:solidFill>
                  <a:srgbClr val="D5CED9"/>
                </a:solidFill>
                <a:effectLst/>
                <a:latin typeface="Consolas" panose="020B0609020204030204" pitchFamily="49" charset="0"/>
              </a:rPr>
            </a:b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a:solidFill>
                  <a:srgbClr val="00E8C6"/>
                </a:solidFill>
                <a:effectLst/>
                <a:latin typeface="Consolas" panose="020B0609020204030204" pitchFamily="49" charset="0"/>
              </a:rPr>
              <a:t>upload</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err="1">
                <a:solidFill>
                  <a:srgbClr val="FFE66D"/>
                </a:solidFill>
                <a:effectLst/>
                <a:latin typeface="Consolas" panose="020B0609020204030204" pitchFamily="49" charset="0"/>
              </a:rPr>
              <a:t>multer</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    storage: </a:t>
            </a:r>
            <a:r>
              <a:rPr lang="en-IN" sz="1600" b="0" dirty="0">
                <a:solidFill>
                  <a:srgbClr val="00E8C6"/>
                </a:solidFill>
                <a:effectLst/>
                <a:latin typeface="Consolas" panose="020B0609020204030204" pitchFamily="49" charset="0"/>
              </a:rPr>
              <a:t>storage</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    </a:t>
            </a:r>
            <a:r>
              <a:rPr lang="en-IN" sz="1600" b="0" dirty="0" err="1">
                <a:solidFill>
                  <a:srgbClr val="FFE66D"/>
                </a:solidFill>
                <a:effectLst/>
                <a:latin typeface="Consolas" panose="020B0609020204030204" pitchFamily="49" charset="0"/>
              </a:rPr>
              <a:t>fileFilter</a:t>
            </a:r>
            <a:r>
              <a:rPr lang="en-IN" sz="1600" b="0" dirty="0">
                <a:solidFill>
                  <a:srgbClr val="D5CED9"/>
                </a:solidFill>
                <a:effectLst/>
                <a:latin typeface="Consolas" panose="020B0609020204030204" pitchFamily="49" charset="0"/>
              </a:rPr>
              <a:t>: (</a:t>
            </a:r>
            <a:r>
              <a:rPr lang="en-IN" sz="1600" b="0" dirty="0" err="1">
                <a:solidFill>
                  <a:srgbClr val="00E8C6"/>
                </a:solidFill>
                <a:effectLst/>
                <a:latin typeface="Consolas" panose="020B0609020204030204" pitchFamily="49" charset="0"/>
              </a:rPr>
              <a:t>req</a:t>
            </a:r>
            <a:r>
              <a:rPr lang="en-IN" sz="1600" b="0" dirty="0">
                <a:solidFill>
                  <a:srgbClr val="D5CED9"/>
                </a:solidFill>
                <a:effectLst/>
                <a:latin typeface="Consolas" panose="020B0609020204030204" pitchFamily="49" charset="0"/>
              </a:rPr>
              <a:t>, </a:t>
            </a:r>
            <a:r>
              <a:rPr lang="en-IN" sz="1600" b="0" dirty="0">
                <a:solidFill>
                  <a:srgbClr val="00E8C6"/>
                </a:solidFill>
                <a:effectLst/>
                <a:latin typeface="Consolas" panose="020B0609020204030204" pitchFamily="49" charset="0"/>
              </a:rPr>
              <a:t>file</a:t>
            </a:r>
            <a:r>
              <a:rPr lang="en-IN" sz="1600" b="0" dirty="0">
                <a:solidFill>
                  <a:srgbClr val="D5CED9"/>
                </a:solidFill>
                <a:effectLst/>
                <a:latin typeface="Consolas" panose="020B0609020204030204" pitchFamily="49" charset="0"/>
              </a:rPr>
              <a:t>, </a:t>
            </a:r>
            <a:r>
              <a:rPr lang="en-IN" sz="1600" b="0" dirty="0" err="1">
                <a:solidFill>
                  <a:srgbClr val="00E8C6"/>
                </a:solidFill>
                <a:effectLst/>
                <a:latin typeface="Consolas" panose="020B0609020204030204" pitchFamily="49" charset="0"/>
              </a:rPr>
              <a:t>cb</a:t>
            </a:r>
            <a:r>
              <a:rPr lang="en-IN" sz="1600" b="0" dirty="0">
                <a:solidFill>
                  <a:srgbClr val="D5CED9"/>
                </a:solidFill>
                <a:effectLst/>
                <a:latin typeface="Consolas" panose="020B0609020204030204" pitchFamily="49" charset="0"/>
              </a:rPr>
              <a:t>) </a:t>
            </a:r>
            <a:r>
              <a:rPr lang="en-IN" sz="1600" b="0" dirty="0">
                <a:solidFill>
                  <a:srgbClr val="C74DED"/>
                </a:solidFill>
                <a:effectLst/>
                <a:latin typeface="Consolas" panose="020B0609020204030204" pitchFamily="49" charset="0"/>
              </a:rPr>
              <a:t>=&gt;</a:t>
            </a: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t>
            </a:r>
            <a:r>
              <a:rPr lang="en-IN" sz="1600" b="0" dirty="0">
                <a:solidFill>
                  <a:srgbClr val="C74DED"/>
                </a:solidFill>
                <a:effectLst/>
                <a:latin typeface="Consolas" panose="020B0609020204030204" pitchFamily="49" charset="0"/>
              </a:rPr>
              <a:t>if</a:t>
            </a:r>
            <a:r>
              <a:rPr lang="en-IN" sz="1600" b="0" dirty="0">
                <a:solidFill>
                  <a:srgbClr val="D5CED9"/>
                </a:solidFill>
                <a:effectLst/>
                <a:latin typeface="Consolas" panose="020B0609020204030204" pitchFamily="49" charset="0"/>
              </a:rPr>
              <a:t> (</a:t>
            </a:r>
            <a:r>
              <a:rPr lang="en-IN" sz="1600" b="0" dirty="0" err="1">
                <a:solidFill>
                  <a:srgbClr val="F39C12"/>
                </a:solidFill>
                <a:effectLst/>
                <a:latin typeface="Consolas" panose="020B0609020204030204" pitchFamily="49" charset="0"/>
              </a:rPr>
              <a:t>file</a:t>
            </a:r>
            <a:r>
              <a:rPr lang="en-IN" sz="1600" b="0" dirty="0" err="1">
                <a:solidFill>
                  <a:srgbClr val="D5CED9"/>
                </a:solidFill>
                <a:effectLst/>
                <a:latin typeface="Consolas" panose="020B0609020204030204" pitchFamily="49" charset="0"/>
              </a:rPr>
              <a:t>.</a:t>
            </a:r>
            <a:r>
              <a:rPr lang="en-IN" sz="1600" b="0" dirty="0" err="1">
                <a:solidFill>
                  <a:srgbClr val="00E8C6"/>
                </a:solidFill>
                <a:effectLst/>
                <a:latin typeface="Consolas" panose="020B0609020204030204" pitchFamily="49" charset="0"/>
              </a:rPr>
              <a:t>mimetype</a:t>
            </a:r>
            <a:r>
              <a:rPr lang="en-IN" sz="1600" b="0" dirty="0" err="1">
                <a:solidFill>
                  <a:srgbClr val="D5CED9"/>
                </a:solidFill>
                <a:effectLst/>
                <a:latin typeface="Consolas" panose="020B0609020204030204" pitchFamily="49" charset="0"/>
              </a:rPr>
              <a:t>.</a:t>
            </a:r>
            <a:r>
              <a:rPr lang="en-IN" sz="1600" b="0" dirty="0" err="1">
                <a:solidFill>
                  <a:srgbClr val="FFE66D"/>
                </a:solidFill>
                <a:effectLst/>
                <a:latin typeface="Consolas" panose="020B0609020204030204" pitchFamily="49" charset="0"/>
              </a:rPr>
              <a:t>startsWith</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'image/'</a:t>
            </a: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t>
            </a:r>
            <a:r>
              <a:rPr lang="en-IN" sz="1600" b="0" dirty="0" err="1">
                <a:solidFill>
                  <a:srgbClr val="FFE66D"/>
                </a:solidFill>
                <a:effectLst/>
                <a:latin typeface="Consolas" panose="020B0609020204030204" pitchFamily="49" charset="0"/>
              </a:rPr>
              <a:t>cb</a:t>
            </a:r>
            <a:r>
              <a:rPr lang="en-IN" sz="1600" b="0" dirty="0">
                <a:solidFill>
                  <a:srgbClr val="D5CED9"/>
                </a:solidFill>
                <a:effectLst/>
                <a:latin typeface="Consolas" panose="020B0609020204030204" pitchFamily="49" charset="0"/>
              </a:rPr>
              <a:t>(</a:t>
            </a:r>
            <a:r>
              <a:rPr lang="en-IN" sz="1600" b="0" dirty="0">
                <a:solidFill>
                  <a:srgbClr val="EE5D43"/>
                </a:solidFill>
                <a:effectLst/>
                <a:latin typeface="Consolas" panose="020B0609020204030204" pitchFamily="49" charset="0"/>
              </a:rPr>
              <a:t>null</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true</a:t>
            </a: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 </a:t>
            </a:r>
            <a:r>
              <a:rPr lang="en-IN" sz="1600" b="0" dirty="0">
                <a:solidFill>
                  <a:srgbClr val="C74DED"/>
                </a:solidFill>
                <a:effectLst/>
                <a:latin typeface="Consolas" panose="020B0609020204030204" pitchFamily="49" charset="0"/>
              </a:rPr>
              <a:t>else</a:t>
            </a: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t>
            </a:r>
            <a:r>
              <a:rPr lang="en-IN" sz="1600" b="0" dirty="0" err="1">
                <a:solidFill>
                  <a:srgbClr val="FFE66D"/>
                </a:solidFill>
                <a:effectLst/>
                <a:latin typeface="Consolas" panose="020B0609020204030204" pitchFamily="49" charset="0"/>
              </a:rPr>
              <a:t>cb</a:t>
            </a:r>
            <a:r>
              <a:rPr lang="en-IN" sz="1600" b="0" dirty="0">
                <a:solidFill>
                  <a:srgbClr val="D5CED9"/>
                </a:solidFill>
                <a:effectLst/>
                <a:latin typeface="Consolas" panose="020B0609020204030204" pitchFamily="49" charset="0"/>
              </a:rPr>
              <a:t>(</a:t>
            </a:r>
            <a:r>
              <a:rPr lang="en-IN" sz="1600" b="0" dirty="0">
                <a:solidFill>
                  <a:srgbClr val="EE5D43"/>
                </a:solidFill>
                <a:effectLst/>
                <a:latin typeface="Consolas" panose="020B0609020204030204" pitchFamily="49" charset="0"/>
              </a:rPr>
              <a:t>new</a:t>
            </a:r>
            <a:r>
              <a:rPr lang="en-IN" sz="1600" b="0" dirty="0">
                <a:solidFill>
                  <a:srgbClr val="D5CED9"/>
                </a:solidFill>
                <a:effectLst/>
                <a:latin typeface="Consolas" panose="020B0609020204030204" pitchFamily="49" charset="0"/>
              </a:rPr>
              <a:t> </a:t>
            </a:r>
            <a:r>
              <a:rPr lang="en-IN" sz="1600" b="0" dirty="0">
                <a:solidFill>
                  <a:srgbClr val="FFE66D"/>
                </a:solidFill>
                <a:effectLst/>
                <a:latin typeface="Consolas" panose="020B0609020204030204" pitchFamily="49" charset="0"/>
              </a:rPr>
              <a:t>Error</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'Only images are allowed'</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false</a:t>
            </a: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limits: { </a:t>
            </a:r>
            <a:r>
              <a:rPr lang="en-IN" sz="1600" b="0" dirty="0" err="1">
                <a:solidFill>
                  <a:srgbClr val="D5CED9"/>
                </a:solidFill>
                <a:effectLst/>
                <a:latin typeface="Consolas" panose="020B0609020204030204" pitchFamily="49" charset="0"/>
              </a:rPr>
              <a:t>fileSize</a:t>
            </a:r>
            <a:r>
              <a:rPr lang="en-IN" sz="1600" b="0" dirty="0">
                <a:solidFill>
                  <a:srgbClr val="D5CED9"/>
                </a:solidFill>
                <a:effectLst/>
                <a:latin typeface="Consolas" panose="020B0609020204030204" pitchFamily="49" charset="0"/>
              </a:rPr>
              <a:t>: </a:t>
            </a:r>
            <a:r>
              <a:rPr lang="en-IN" sz="1600" b="0" dirty="0">
                <a:solidFill>
                  <a:srgbClr val="F39C12"/>
                </a:solidFill>
                <a:effectLst/>
                <a:latin typeface="Consolas" panose="020B0609020204030204" pitchFamily="49" charset="0"/>
              </a:rPr>
              <a:t>2</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39C12"/>
                </a:solidFill>
                <a:effectLst/>
                <a:latin typeface="Consolas" panose="020B0609020204030204" pitchFamily="49" charset="0"/>
              </a:rPr>
              <a:t>1024</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a:solidFill>
                  <a:srgbClr val="F39C12"/>
                </a:solidFill>
                <a:effectLst/>
                <a:latin typeface="Consolas" panose="020B0609020204030204" pitchFamily="49" charset="0"/>
              </a:rPr>
              <a:t>1024</a:t>
            </a:r>
            <a:r>
              <a:rPr lang="en-IN" sz="1600" b="0" dirty="0">
                <a:solidFill>
                  <a:srgbClr val="D5CED9"/>
                </a:solidFill>
                <a:effectLst/>
                <a:latin typeface="Consolas" panose="020B0609020204030204" pitchFamily="49" charset="0"/>
              </a:rPr>
              <a:t> } </a:t>
            </a:r>
            <a:r>
              <a:rPr lang="en-IN" sz="1600" b="0" dirty="0">
                <a:solidFill>
                  <a:srgbClr val="A0A1A7"/>
                </a:solidFill>
                <a:effectLst/>
                <a:latin typeface="Consolas" panose="020B0609020204030204" pitchFamily="49" charset="0"/>
              </a:rPr>
              <a:t>// 2MB limit</a:t>
            </a:r>
            <a:endParaRPr lang="en-IN" sz="1600" b="0" dirty="0">
              <a:solidFill>
                <a:srgbClr val="D5CED9"/>
              </a:solidFill>
              <a:effectLst/>
              <a:latin typeface="Consolas" panose="020B0609020204030204" pitchFamily="49" charset="0"/>
            </a:endParaRPr>
          </a:p>
          <a:p>
            <a:pPr>
              <a:lnSpc>
                <a:spcPts val="1650"/>
              </a:lnSpc>
              <a:buNone/>
            </a:pPr>
            <a:r>
              <a:rPr lang="en-IN" sz="1600" b="0" dirty="0">
                <a:solidFill>
                  <a:srgbClr val="D5CED9"/>
                </a:solidFill>
                <a:effectLst/>
                <a:latin typeface="Consolas" panose="020B0609020204030204" pitchFamily="49" charset="0"/>
              </a:rPr>
              <a:t>});</a:t>
            </a:r>
          </a:p>
          <a:p>
            <a:pPr>
              <a:lnSpc>
                <a:spcPts val="1650"/>
              </a:lnSpc>
              <a:buNone/>
            </a:pPr>
            <a:br>
              <a:rPr lang="en-IN" sz="1600" b="0" dirty="0">
                <a:solidFill>
                  <a:srgbClr val="D5CED9"/>
                </a:solidFill>
                <a:effectLst/>
                <a:latin typeface="Consolas" panose="020B0609020204030204" pitchFamily="49" charset="0"/>
              </a:rPr>
            </a:br>
            <a:br>
              <a:rPr lang="en-IN" sz="1600" b="0" dirty="0">
                <a:solidFill>
                  <a:srgbClr val="D5CED9"/>
                </a:solidFill>
                <a:effectLst/>
                <a:latin typeface="Consolas" panose="020B0609020204030204" pitchFamily="49" charset="0"/>
              </a:rPr>
            </a:br>
            <a:endParaRPr lang="en-IN" sz="1600" b="0" dirty="0">
              <a:solidFill>
                <a:srgbClr val="D5CED9"/>
              </a:solidFill>
              <a:effectLst/>
              <a:latin typeface="Consolas" panose="020B0609020204030204" pitchFamily="49" charset="0"/>
            </a:endParaRPr>
          </a:p>
        </p:txBody>
      </p:sp>
    </p:spTree>
    <p:extLst>
      <p:ext uri="{BB962C8B-B14F-4D97-AF65-F5344CB8AC3E}">
        <p14:creationId xmlns:p14="http://schemas.microsoft.com/office/powerpoint/2010/main" val="1361537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6A771-C41B-8BCB-C51E-06DB59E5411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83DF99A-4F32-8E57-C004-B6ED40714BB1}"/>
              </a:ext>
            </a:extLst>
          </p:cNvPr>
          <p:cNvSpPr txBox="1">
            <a:spLocks noGrp="1"/>
          </p:cNvSpPr>
          <p:nvPr>
            <p:ph type="title"/>
          </p:nvPr>
        </p:nvSpPr>
        <p:spPr>
          <a:xfrm>
            <a:off x="304800" y="35719"/>
            <a:ext cx="4800600" cy="718269"/>
          </a:xfrm>
          <a:prstGeom prst="rect">
            <a:avLst/>
          </a:prstGeom>
        </p:spPr>
        <p:txBody>
          <a:bodyPr vert="horz" wrap="square" lIns="0" tIns="284602" rIns="0" bIns="0" rtlCol="0">
            <a:spAutoFit/>
          </a:bodyPr>
          <a:lstStyle/>
          <a:p>
            <a:pPr marL="12700">
              <a:lnSpc>
                <a:spcPct val="100000"/>
              </a:lnSpc>
              <a:spcBef>
                <a:spcPts val="100"/>
              </a:spcBef>
            </a:pPr>
            <a:r>
              <a:rPr lang="en-US" sz="2800" spc="-20" dirty="0"/>
              <a:t>Connecting to data base</a:t>
            </a:r>
            <a:endParaRPr sz="2800" spc="-20" dirty="0"/>
          </a:p>
        </p:txBody>
      </p:sp>
      <p:grpSp>
        <p:nvGrpSpPr>
          <p:cNvPr id="3" name="object 3">
            <a:extLst>
              <a:ext uri="{FF2B5EF4-FFF2-40B4-BE49-F238E27FC236}">
                <a16:creationId xmlns:a16="http://schemas.microsoft.com/office/drawing/2014/main" id="{CED10C24-1D54-EBD0-FA5C-B2778B6EBE53}"/>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9D63E318-DF79-F50B-4F55-F0415B77D817}"/>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1A5E935A-B5C4-F469-4E0D-9505B31DF431}"/>
                </a:ext>
              </a:extLst>
            </p:cNvPr>
            <p:cNvPicPr/>
            <p:nvPr/>
          </p:nvPicPr>
          <p:blipFill>
            <a:blip r:embed="rId2" cstate="print"/>
            <a:stretch>
              <a:fillRect/>
            </a:stretch>
          </p:blipFill>
          <p:spPr>
            <a:xfrm>
              <a:off x="7924590" y="285728"/>
              <a:ext cx="992486" cy="999783"/>
            </a:xfrm>
            <a:prstGeom prst="rect">
              <a:avLst/>
            </a:prstGeom>
          </p:spPr>
        </p:pic>
      </p:grpSp>
      <p:grpSp>
        <p:nvGrpSpPr>
          <p:cNvPr id="7" name="object 7">
            <a:extLst>
              <a:ext uri="{FF2B5EF4-FFF2-40B4-BE49-F238E27FC236}">
                <a16:creationId xmlns:a16="http://schemas.microsoft.com/office/drawing/2014/main" id="{D4C237DE-D3AE-D327-8D22-ACD0FFFA04A1}"/>
              </a:ext>
            </a:extLst>
          </p:cNvPr>
          <p:cNvGrpSpPr/>
          <p:nvPr/>
        </p:nvGrpSpPr>
        <p:grpSpPr>
          <a:xfrm>
            <a:off x="0" y="201589"/>
            <a:ext cx="9144000" cy="6656705"/>
            <a:chOff x="0" y="201589"/>
            <a:chExt cx="9144000" cy="6656705"/>
          </a:xfrm>
        </p:grpSpPr>
        <p:sp>
          <p:nvSpPr>
            <p:cNvPr id="8" name="object 8">
              <a:extLst>
                <a:ext uri="{FF2B5EF4-FFF2-40B4-BE49-F238E27FC236}">
                  <a16:creationId xmlns:a16="http://schemas.microsoft.com/office/drawing/2014/main" id="{637FA1A1-7424-96AE-2D57-1CDF12510148}"/>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sp>
          <p:nvSpPr>
            <p:cNvPr id="9" name="object 9">
              <a:extLst>
                <a:ext uri="{FF2B5EF4-FFF2-40B4-BE49-F238E27FC236}">
                  <a16:creationId xmlns:a16="http://schemas.microsoft.com/office/drawing/2014/main" id="{8C06F313-9D86-BD35-524F-78BB5B26609D}"/>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3D0C97CC-9DA4-EFEC-9899-B8BDE608E065}"/>
              </a:ext>
            </a:extLst>
          </p:cNvPr>
          <p:cNvSpPr txBox="1">
            <a:spLocks noGrp="1"/>
          </p:cNvSpPr>
          <p:nvPr>
            <p:ph type="dt" sz="half" idx="6"/>
          </p:nvPr>
        </p:nvSpPr>
        <p:spPr>
          <a:xfrm>
            <a:off x="1266764" y="6665995"/>
            <a:ext cx="6810436" cy="205184"/>
          </a:xfrm>
          <a:prstGeom prst="rect">
            <a:avLst/>
          </a:prstGeom>
        </p:spPr>
        <p:txBody>
          <a:bodyPr vert="horz" wrap="square" lIns="0" tIns="0" rIns="0" bIns="0" rtlCol="0">
            <a:spAutoFit/>
          </a:bodyPr>
          <a:lstStyle/>
          <a:p>
            <a:pPr>
              <a:lnSpc>
                <a:spcPts val="1590"/>
              </a:lnSpc>
            </a:pPr>
            <a:r>
              <a:rPr dirty="0"/>
              <a:t>Department</a:t>
            </a:r>
            <a:r>
              <a:rPr spc="-45" dirty="0"/>
              <a:t> </a:t>
            </a:r>
            <a:r>
              <a:rPr dirty="0"/>
              <a:t>of</a:t>
            </a:r>
            <a:r>
              <a:rPr spc="-45" dirty="0"/>
              <a:t> </a:t>
            </a:r>
            <a:r>
              <a:rPr dirty="0"/>
              <a:t>Compu</a:t>
            </a:r>
            <a:r>
              <a:rPr lang="en-IN" dirty="0" err="1"/>
              <a:t>ation</a:t>
            </a:r>
            <a:r>
              <a:rPr dirty="0"/>
              <a:t>al</a:t>
            </a:r>
            <a:r>
              <a:rPr spc="-40" dirty="0"/>
              <a:t> </a:t>
            </a:r>
            <a:r>
              <a:rPr dirty="0"/>
              <a:t>Intelligence</a:t>
            </a:r>
            <a:r>
              <a:rPr spc="-45" dirty="0"/>
              <a:t> </a:t>
            </a:r>
            <a:r>
              <a:rPr spc="-465" dirty="0"/>
              <a:t>|</a:t>
            </a:r>
            <a:r>
              <a:rPr spc="-45" dirty="0"/>
              <a:t> </a:t>
            </a:r>
            <a:r>
              <a:rPr dirty="0"/>
              <a:t>M</a:t>
            </a:r>
            <a:r>
              <a:rPr lang="en-US" dirty="0"/>
              <a:t>ajor</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lang="en-US" dirty="0"/>
              <a:t>I</a:t>
            </a:r>
            <a:r>
              <a:rPr spc="-45" dirty="0"/>
              <a:t> </a:t>
            </a:r>
            <a:r>
              <a:rPr spc="-25" dirty="0"/>
              <a:t>S</a:t>
            </a:r>
            <a:r>
              <a:rPr lang="en-US" spc="-25" dirty="0"/>
              <a:t>em</a:t>
            </a:r>
            <a:endParaRPr spc="-25" dirty="0"/>
          </a:p>
        </p:txBody>
      </p:sp>
      <p:sp>
        <p:nvSpPr>
          <p:cNvPr id="11" name="TextBox 10">
            <a:extLst>
              <a:ext uri="{FF2B5EF4-FFF2-40B4-BE49-F238E27FC236}">
                <a16:creationId xmlns:a16="http://schemas.microsoft.com/office/drawing/2014/main" id="{47FA5B52-77CD-EFD5-F53F-82FC4144142B}"/>
              </a:ext>
            </a:extLst>
          </p:cNvPr>
          <p:cNvSpPr txBox="1"/>
          <p:nvPr/>
        </p:nvSpPr>
        <p:spPr>
          <a:xfrm>
            <a:off x="685800" y="762000"/>
            <a:ext cx="6705600" cy="5760551"/>
          </a:xfrm>
          <a:prstGeom prst="rect">
            <a:avLst/>
          </a:prstGeom>
          <a:noFill/>
        </p:spPr>
        <p:txBody>
          <a:bodyPr wrap="square" rtlCol="0">
            <a:spAutoFit/>
          </a:bodyPr>
          <a:lstStyle/>
          <a:p>
            <a:pPr>
              <a:lnSpc>
                <a:spcPts val="1650"/>
              </a:lnSpc>
              <a:buNone/>
            </a:pPr>
            <a:r>
              <a:rPr lang="en-IN" sz="1600" b="0" dirty="0">
                <a:solidFill>
                  <a:srgbClr val="A0A1A7"/>
                </a:solidFill>
                <a:effectLst/>
                <a:latin typeface="Consolas" panose="020B0609020204030204" pitchFamily="49" charset="0"/>
              </a:rPr>
              <a:t>// Database connection</a:t>
            </a:r>
            <a:endParaRPr lang="en-IN" sz="1600" b="0" dirty="0">
              <a:solidFill>
                <a:srgbClr val="D5CED9"/>
              </a:solidFill>
              <a:effectLst/>
              <a:latin typeface="Consolas" panose="020B0609020204030204" pitchFamily="49" charset="0"/>
            </a:endParaRPr>
          </a:p>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err="1">
                <a:solidFill>
                  <a:srgbClr val="00E8C6"/>
                </a:solidFill>
                <a:effectLst/>
                <a:latin typeface="Consolas" panose="020B0609020204030204" pitchFamily="49" charset="0"/>
              </a:rPr>
              <a:t>db</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err="1">
                <a:solidFill>
                  <a:srgbClr val="F39C12"/>
                </a:solidFill>
                <a:effectLst/>
                <a:latin typeface="Consolas" panose="020B0609020204030204" pitchFamily="49" charset="0"/>
              </a:rPr>
              <a:t>mysql</a:t>
            </a:r>
            <a:r>
              <a:rPr lang="en-IN" sz="1600" b="0" dirty="0" err="1">
                <a:solidFill>
                  <a:srgbClr val="D5CED9"/>
                </a:solidFill>
                <a:effectLst/>
                <a:latin typeface="Consolas" panose="020B0609020204030204" pitchFamily="49" charset="0"/>
              </a:rPr>
              <a:t>.</a:t>
            </a:r>
            <a:r>
              <a:rPr lang="en-IN" sz="1600" b="0" dirty="0" err="1">
                <a:solidFill>
                  <a:srgbClr val="FFE66D"/>
                </a:solidFill>
                <a:effectLst/>
                <a:latin typeface="Consolas" panose="020B0609020204030204" pitchFamily="49" charset="0"/>
              </a:rPr>
              <a:t>createPool</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    host: </a:t>
            </a:r>
            <a:r>
              <a:rPr lang="en-IN" sz="1600" b="0" dirty="0">
                <a:solidFill>
                  <a:srgbClr val="96E072"/>
                </a:solidFill>
                <a:effectLst/>
                <a:latin typeface="Consolas" panose="020B0609020204030204" pitchFamily="49" charset="0"/>
              </a:rPr>
              <a:t>'localhost'</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    user: </a:t>
            </a:r>
            <a:r>
              <a:rPr lang="en-IN" sz="1600" b="0" dirty="0">
                <a:solidFill>
                  <a:srgbClr val="96E072"/>
                </a:solidFill>
                <a:effectLst/>
                <a:latin typeface="Consolas" panose="020B0609020204030204" pitchFamily="49" charset="0"/>
              </a:rPr>
              <a:t>'root'</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    password: </a:t>
            </a:r>
            <a:r>
              <a:rPr lang="en-IN" sz="1600" b="0" dirty="0" err="1">
                <a:solidFill>
                  <a:srgbClr val="F39C12"/>
                </a:solidFill>
                <a:effectLst/>
                <a:latin typeface="Consolas" panose="020B0609020204030204" pitchFamily="49" charset="0"/>
              </a:rPr>
              <a:t>process</a:t>
            </a:r>
            <a:r>
              <a:rPr lang="en-IN" sz="1600" b="0" dirty="0" err="1">
                <a:solidFill>
                  <a:srgbClr val="D5CED9"/>
                </a:solidFill>
                <a:effectLst/>
                <a:latin typeface="Consolas" panose="020B0609020204030204" pitchFamily="49" charset="0"/>
              </a:rPr>
              <a:t>.</a:t>
            </a:r>
            <a:r>
              <a:rPr lang="en-IN" sz="1600" b="0" dirty="0" err="1">
                <a:solidFill>
                  <a:srgbClr val="00E8C6"/>
                </a:solidFill>
                <a:effectLst/>
                <a:latin typeface="Consolas" panose="020B0609020204030204" pitchFamily="49" charset="0"/>
              </a:rPr>
              <a:t>env</a:t>
            </a:r>
            <a:r>
              <a:rPr lang="en-IN" sz="1600" b="0" dirty="0" err="1">
                <a:solidFill>
                  <a:srgbClr val="D5CED9"/>
                </a:solidFill>
                <a:effectLst/>
                <a:latin typeface="Consolas" panose="020B0609020204030204" pitchFamily="49" charset="0"/>
              </a:rPr>
              <a:t>.</a:t>
            </a:r>
            <a:r>
              <a:rPr lang="en-IN" sz="1600" b="0" dirty="0" err="1">
                <a:solidFill>
                  <a:srgbClr val="00E8C6"/>
                </a:solidFill>
                <a:effectLst/>
                <a:latin typeface="Consolas" panose="020B0609020204030204" pitchFamily="49" charset="0"/>
              </a:rPr>
              <a:t>DB_PASSWORD</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    database: </a:t>
            </a:r>
            <a:r>
              <a:rPr lang="en-IN" sz="1600" b="0" dirty="0">
                <a:solidFill>
                  <a:srgbClr val="96E072"/>
                </a:solidFill>
                <a:effectLst/>
                <a:latin typeface="Consolas" panose="020B0609020204030204" pitchFamily="49" charset="0"/>
              </a:rPr>
              <a:t>'users'</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    </a:t>
            </a:r>
            <a:r>
              <a:rPr lang="en-IN" sz="1600" b="0" dirty="0" err="1">
                <a:solidFill>
                  <a:srgbClr val="D5CED9"/>
                </a:solidFill>
                <a:effectLst/>
                <a:latin typeface="Consolas" panose="020B0609020204030204" pitchFamily="49" charset="0"/>
              </a:rPr>
              <a:t>connectionLimit</a:t>
            </a:r>
            <a:r>
              <a:rPr lang="en-IN" sz="1600" b="0" dirty="0">
                <a:solidFill>
                  <a:srgbClr val="D5CED9"/>
                </a:solidFill>
                <a:effectLst/>
                <a:latin typeface="Consolas" panose="020B0609020204030204" pitchFamily="49" charset="0"/>
              </a:rPr>
              <a:t>: </a:t>
            </a:r>
            <a:r>
              <a:rPr lang="en-IN" sz="1600" b="0" dirty="0">
                <a:solidFill>
                  <a:srgbClr val="F39C12"/>
                </a:solidFill>
                <a:effectLst/>
                <a:latin typeface="Consolas" panose="020B0609020204030204" pitchFamily="49" charset="0"/>
              </a:rPr>
              <a:t>10</a:t>
            </a:r>
            <a:endParaRPr lang="en-IN" sz="1600" b="0" dirty="0">
              <a:solidFill>
                <a:srgbClr val="D5CED9"/>
              </a:solidFill>
              <a:effectLst/>
              <a:latin typeface="Consolas" panose="020B0609020204030204" pitchFamily="49" charset="0"/>
            </a:endParaRPr>
          </a:p>
          <a:p>
            <a:pPr>
              <a:lnSpc>
                <a:spcPts val="1650"/>
              </a:lnSpc>
              <a:buNone/>
            </a:pPr>
            <a:r>
              <a:rPr lang="en-IN" sz="1600" b="0" dirty="0">
                <a:solidFill>
                  <a:srgbClr val="D5CED9"/>
                </a:solidFill>
                <a:effectLst/>
                <a:latin typeface="Consolas" panose="020B0609020204030204" pitchFamily="49" charset="0"/>
              </a:rPr>
              <a:t>});</a:t>
            </a:r>
          </a:p>
          <a:p>
            <a:pPr>
              <a:lnSpc>
                <a:spcPts val="1650"/>
              </a:lnSpc>
              <a:buNone/>
            </a:pPr>
            <a:br>
              <a:rPr lang="en-IN" sz="1600" b="0" dirty="0">
                <a:solidFill>
                  <a:srgbClr val="D5CED9"/>
                </a:solidFill>
                <a:effectLst/>
                <a:latin typeface="Consolas" panose="020B0609020204030204" pitchFamily="49" charset="0"/>
              </a:rPr>
            </a:br>
            <a:r>
              <a:rPr lang="en-IN" sz="1600" b="0" dirty="0" err="1">
                <a:solidFill>
                  <a:srgbClr val="F39C12"/>
                </a:solidFill>
                <a:effectLst/>
                <a:latin typeface="Consolas" panose="020B0609020204030204" pitchFamily="49" charset="0"/>
              </a:rPr>
              <a:t>db</a:t>
            </a:r>
            <a:r>
              <a:rPr lang="en-IN" sz="1600" b="0" dirty="0" err="1">
                <a:solidFill>
                  <a:srgbClr val="D5CED9"/>
                </a:solidFill>
                <a:effectLst/>
                <a:latin typeface="Consolas" panose="020B0609020204030204" pitchFamily="49" charset="0"/>
              </a:rPr>
              <a:t>.</a:t>
            </a:r>
            <a:r>
              <a:rPr lang="en-IN" sz="1600" b="0" dirty="0" err="1">
                <a:solidFill>
                  <a:srgbClr val="FFE66D"/>
                </a:solidFill>
                <a:effectLst/>
                <a:latin typeface="Consolas" panose="020B0609020204030204" pitchFamily="49" charset="0"/>
              </a:rPr>
              <a:t>getConnection</a:t>
            </a:r>
            <a:r>
              <a:rPr lang="en-IN" sz="1600" b="0" dirty="0">
                <a:solidFill>
                  <a:srgbClr val="D5CED9"/>
                </a:solidFill>
                <a:effectLst/>
                <a:latin typeface="Consolas" panose="020B0609020204030204" pitchFamily="49" charset="0"/>
              </a:rPr>
              <a:t>((</a:t>
            </a:r>
            <a:r>
              <a:rPr lang="en-IN" sz="1600" b="0" dirty="0">
                <a:solidFill>
                  <a:srgbClr val="00E8C6"/>
                </a:solidFill>
                <a:effectLst/>
                <a:latin typeface="Consolas" panose="020B0609020204030204" pitchFamily="49" charset="0"/>
              </a:rPr>
              <a:t>err</a:t>
            </a:r>
            <a:r>
              <a:rPr lang="en-IN" sz="1600" b="0" dirty="0">
                <a:solidFill>
                  <a:srgbClr val="D5CED9"/>
                </a:solidFill>
                <a:effectLst/>
                <a:latin typeface="Consolas" panose="020B0609020204030204" pitchFamily="49" charset="0"/>
              </a:rPr>
              <a:t>) </a:t>
            </a:r>
            <a:r>
              <a:rPr lang="en-IN" sz="1600" b="0" dirty="0">
                <a:solidFill>
                  <a:srgbClr val="C74DED"/>
                </a:solidFill>
                <a:effectLst/>
                <a:latin typeface="Consolas" panose="020B0609020204030204" pitchFamily="49" charset="0"/>
              </a:rPr>
              <a:t>=&gt;</a:t>
            </a: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t>
            </a:r>
            <a:r>
              <a:rPr lang="en-IN" sz="1600" b="0" dirty="0">
                <a:solidFill>
                  <a:srgbClr val="C74DED"/>
                </a:solidFill>
                <a:effectLst/>
                <a:latin typeface="Consolas" panose="020B0609020204030204" pitchFamily="49" charset="0"/>
              </a:rPr>
              <a:t>if</a:t>
            </a:r>
            <a:r>
              <a:rPr lang="en-IN" sz="1600" b="0" dirty="0">
                <a:solidFill>
                  <a:srgbClr val="D5CED9"/>
                </a:solidFill>
                <a:effectLst/>
                <a:latin typeface="Consolas" panose="020B0609020204030204" pitchFamily="49" charset="0"/>
              </a:rPr>
              <a:t> (</a:t>
            </a:r>
            <a:r>
              <a:rPr lang="en-IN" sz="1600" b="0" dirty="0">
                <a:solidFill>
                  <a:srgbClr val="00E8C6"/>
                </a:solidFill>
                <a:effectLst/>
                <a:latin typeface="Consolas" panose="020B0609020204030204" pitchFamily="49" charset="0"/>
              </a:rPr>
              <a:t>err</a:t>
            </a: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t>
            </a:r>
            <a:r>
              <a:rPr lang="en-IN" sz="1600" b="0" dirty="0" err="1">
                <a:solidFill>
                  <a:srgbClr val="F39C12"/>
                </a:solidFill>
                <a:effectLst/>
                <a:latin typeface="Consolas" panose="020B0609020204030204" pitchFamily="49" charset="0"/>
              </a:rPr>
              <a:t>console</a:t>
            </a:r>
            <a:r>
              <a:rPr lang="en-IN" sz="1600" b="0" dirty="0" err="1">
                <a:solidFill>
                  <a:srgbClr val="D5CED9"/>
                </a:solidFill>
                <a:effectLst/>
                <a:latin typeface="Consolas" panose="020B0609020204030204" pitchFamily="49" charset="0"/>
              </a:rPr>
              <a:t>.</a:t>
            </a:r>
            <a:r>
              <a:rPr lang="en-IN" sz="1600" b="0" dirty="0" err="1">
                <a:solidFill>
                  <a:srgbClr val="FFE66D"/>
                </a:solidFill>
                <a:effectLst/>
                <a:latin typeface="Consolas" panose="020B0609020204030204" pitchFamily="49" charset="0"/>
              </a:rPr>
              <a:t>error</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'Error connecting to the database:'</a:t>
            </a:r>
            <a:r>
              <a:rPr lang="en-IN" sz="1600" b="0" dirty="0">
                <a:solidFill>
                  <a:srgbClr val="D5CED9"/>
                </a:solidFill>
                <a:effectLst/>
                <a:latin typeface="Consolas" panose="020B0609020204030204" pitchFamily="49" charset="0"/>
              </a:rPr>
              <a:t>, </a:t>
            </a:r>
            <a:r>
              <a:rPr lang="en-IN" sz="1600" b="0" dirty="0" err="1">
                <a:solidFill>
                  <a:srgbClr val="F39C12"/>
                </a:solidFill>
                <a:effectLst/>
                <a:latin typeface="Consolas" panose="020B0609020204030204" pitchFamily="49" charset="0"/>
              </a:rPr>
              <a:t>err</a:t>
            </a:r>
            <a:r>
              <a:rPr lang="en-IN" sz="1600" b="0" dirty="0" err="1">
                <a:solidFill>
                  <a:srgbClr val="D5CED9"/>
                </a:solidFill>
                <a:effectLst/>
                <a:latin typeface="Consolas" panose="020B0609020204030204" pitchFamily="49" charset="0"/>
              </a:rPr>
              <a:t>.</a:t>
            </a:r>
            <a:r>
              <a:rPr lang="en-IN" sz="1600" b="0" dirty="0" err="1">
                <a:solidFill>
                  <a:srgbClr val="00E8C6"/>
                </a:solidFill>
                <a:effectLst/>
                <a:latin typeface="Consolas" panose="020B0609020204030204" pitchFamily="49" charset="0"/>
              </a:rPr>
              <a:t>message</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        </a:t>
            </a:r>
            <a:r>
              <a:rPr lang="en-IN" sz="1600" b="0" dirty="0" err="1">
                <a:solidFill>
                  <a:srgbClr val="F39C12"/>
                </a:solidFill>
                <a:effectLst/>
                <a:latin typeface="Consolas" panose="020B0609020204030204" pitchFamily="49" charset="0"/>
              </a:rPr>
              <a:t>process</a:t>
            </a:r>
            <a:r>
              <a:rPr lang="en-IN" sz="1600" b="0" dirty="0" err="1">
                <a:solidFill>
                  <a:srgbClr val="D5CED9"/>
                </a:solidFill>
                <a:effectLst/>
                <a:latin typeface="Consolas" panose="020B0609020204030204" pitchFamily="49" charset="0"/>
              </a:rPr>
              <a:t>.</a:t>
            </a:r>
            <a:r>
              <a:rPr lang="en-IN" sz="1600" b="0" dirty="0" err="1">
                <a:solidFill>
                  <a:srgbClr val="FFE66D"/>
                </a:solidFill>
                <a:effectLst/>
                <a:latin typeface="Consolas" panose="020B0609020204030204" pitchFamily="49" charset="0"/>
              </a:rPr>
              <a:t>exit</a:t>
            </a:r>
            <a:r>
              <a:rPr lang="en-IN" sz="1600" b="0" dirty="0">
                <a:solidFill>
                  <a:srgbClr val="D5CED9"/>
                </a:solidFill>
                <a:effectLst/>
                <a:latin typeface="Consolas" panose="020B0609020204030204" pitchFamily="49" charset="0"/>
              </a:rPr>
              <a:t>(</a:t>
            </a:r>
            <a:r>
              <a:rPr lang="en-IN" sz="1600" b="0" dirty="0">
                <a:solidFill>
                  <a:srgbClr val="F39C12"/>
                </a:solidFill>
                <a:effectLst/>
                <a:latin typeface="Consolas" panose="020B0609020204030204" pitchFamily="49" charset="0"/>
              </a:rPr>
              <a:t>1</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t>
            </a:r>
            <a:r>
              <a:rPr lang="en-IN" sz="1600" b="0" dirty="0">
                <a:solidFill>
                  <a:srgbClr val="F39C12"/>
                </a:solidFill>
                <a:effectLst/>
                <a:latin typeface="Consolas" panose="020B0609020204030204" pitchFamily="49" charset="0"/>
              </a:rPr>
              <a:t>console</a:t>
            </a:r>
            <a:r>
              <a:rPr lang="en-IN" sz="1600" b="0" dirty="0">
                <a:solidFill>
                  <a:srgbClr val="D5CED9"/>
                </a:solidFill>
                <a:effectLst/>
                <a:latin typeface="Consolas" panose="020B0609020204030204" pitchFamily="49" charset="0"/>
              </a:rPr>
              <a:t>.</a:t>
            </a:r>
            <a:r>
              <a:rPr lang="en-IN" sz="1600" b="0" dirty="0">
                <a:solidFill>
                  <a:srgbClr val="FFE66D"/>
                </a:solidFill>
                <a:effectLst/>
                <a:latin typeface="Consolas" panose="020B0609020204030204" pitchFamily="49" charset="0"/>
              </a:rPr>
              <a:t>log</a:t>
            </a:r>
            <a:r>
              <a:rPr lang="en-IN" sz="1600" b="0" dirty="0">
                <a:solidFill>
                  <a:srgbClr val="D5CED9"/>
                </a:solidFill>
                <a:effectLst/>
                <a:latin typeface="Consolas" panose="020B0609020204030204" pitchFamily="49" charset="0"/>
              </a:rPr>
              <a:t>(</a:t>
            </a:r>
            <a:r>
              <a:rPr lang="en-IN" sz="1600" b="0" dirty="0">
                <a:solidFill>
                  <a:srgbClr val="96E072"/>
                </a:solidFill>
                <a:effectLst/>
                <a:latin typeface="Consolas" panose="020B0609020204030204" pitchFamily="49" charset="0"/>
              </a:rPr>
              <a:t>'Connected to the database.'</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a:t>
            </a:r>
          </a:p>
          <a:p>
            <a:pPr>
              <a:lnSpc>
                <a:spcPts val="1650"/>
              </a:lnSpc>
              <a:buNone/>
            </a:pPr>
            <a:br>
              <a:rPr lang="en-IN" sz="1600" b="0" dirty="0">
                <a:solidFill>
                  <a:srgbClr val="D5CED9"/>
                </a:solidFill>
                <a:effectLst/>
                <a:latin typeface="Consolas" panose="020B0609020204030204" pitchFamily="49" charset="0"/>
              </a:rPr>
            </a:br>
            <a:r>
              <a:rPr lang="en-IN" sz="1600" b="0" dirty="0">
                <a:solidFill>
                  <a:srgbClr val="A0A1A7"/>
                </a:solidFill>
                <a:effectLst/>
                <a:latin typeface="Consolas" panose="020B0609020204030204" pitchFamily="49" charset="0"/>
              </a:rPr>
              <a:t>// </a:t>
            </a:r>
            <a:r>
              <a:rPr lang="en-IN" sz="1600" b="0" dirty="0" err="1">
                <a:solidFill>
                  <a:srgbClr val="A0A1A7"/>
                </a:solidFill>
                <a:effectLst/>
                <a:latin typeface="Consolas" panose="020B0609020204030204" pitchFamily="49" charset="0"/>
              </a:rPr>
              <a:t>Nodemailer</a:t>
            </a:r>
            <a:r>
              <a:rPr lang="en-IN" sz="1600" b="0" dirty="0">
                <a:solidFill>
                  <a:srgbClr val="A0A1A7"/>
                </a:solidFill>
                <a:effectLst/>
                <a:latin typeface="Consolas" panose="020B0609020204030204" pitchFamily="49" charset="0"/>
              </a:rPr>
              <a:t> transporter</a:t>
            </a:r>
            <a:endParaRPr lang="en-IN" sz="1600" b="0" dirty="0">
              <a:solidFill>
                <a:srgbClr val="D5CED9"/>
              </a:solidFill>
              <a:effectLst/>
              <a:latin typeface="Consolas" panose="020B0609020204030204" pitchFamily="49" charset="0"/>
            </a:endParaRPr>
          </a:p>
          <a:p>
            <a:pPr>
              <a:lnSpc>
                <a:spcPts val="1650"/>
              </a:lnSpc>
              <a:buNone/>
            </a:pPr>
            <a:r>
              <a:rPr lang="en-IN" sz="1600" b="0" dirty="0" err="1">
                <a:solidFill>
                  <a:srgbClr val="C74DED"/>
                </a:solidFill>
                <a:effectLst/>
                <a:latin typeface="Consolas" panose="020B0609020204030204" pitchFamily="49" charset="0"/>
              </a:rPr>
              <a:t>const</a:t>
            </a:r>
            <a:r>
              <a:rPr lang="en-IN" sz="1600" b="0" dirty="0">
                <a:solidFill>
                  <a:srgbClr val="D5CED9"/>
                </a:solidFill>
                <a:effectLst/>
                <a:latin typeface="Consolas" panose="020B0609020204030204" pitchFamily="49" charset="0"/>
              </a:rPr>
              <a:t> </a:t>
            </a:r>
            <a:r>
              <a:rPr lang="en-IN" sz="1600" b="0" dirty="0">
                <a:solidFill>
                  <a:srgbClr val="00E8C6"/>
                </a:solidFill>
                <a:effectLst/>
                <a:latin typeface="Consolas" panose="020B0609020204030204" pitchFamily="49" charset="0"/>
              </a:rPr>
              <a:t>transporter</a:t>
            </a:r>
            <a:r>
              <a:rPr lang="en-IN" sz="1600" b="0" dirty="0">
                <a:solidFill>
                  <a:srgbClr val="D5CED9"/>
                </a:solidFill>
                <a:effectLst/>
                <a:latin typeface="Consolas" panose="020B0609020204030204" pitchFamily="49" charset="0"/>
              </a:rPr>
              <a:t> </a:t>
            </a:r>
            <a:r>
              <a:rPr lang="en-IN" sz="1600" b="0" dirty="0">
                <a:solidFill>
                  <a:srgbClr val="EE5D43"/>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r>
              <a:rPr lang="en-IN" sz="1600" b="0" dirty="0" err="1">
                <a:solidFill>
                  <a:srgbClr val="F39C12"/>
                </a:solidFill>
                <a:effectLst/>
                <a:latin typeface="Consolas" panose="020B0609020204030204" pitchFamily="49" charset="0"/>
              </a:rPr>
              <a:t>nodemailer</a:t>
            </a:r>
            <a:r>
              <a:rPr lang="en-IN" sz="1600" b="0" dirty="0" err="1">
                <a:solidFill>
                  <a:srgbClr val="D5CED9"/>
                </a:solidFill>
                <a:effectLst/>
                <a:latin typeface="Consolas" panose="020B0609020204030204" pitchFamily="49" charset="0"/>
              </a:rPr>
              <a:t>.</a:t>
            </a:r>
            <a:r>
              <a:rPr lang="en-IN" sz="1600" b="0" dirty="0" err="1">
                <a:solidFill>
                  <a:srgbClr val="FFE66D"/>
                </a:solidFill>
                <a:effectLst/>
                <a:latin typeface="Consolas" panose="020B0609020204030204" pitchFamily="49" charset="0"/>
              </a:rPr>
              <a:t>createTransport</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    service: </a:t>
            </a:r>
            <a:r>
              <a:rPr lang="en-IN" sz="1600" b="0" dirty="0">
                <a:solidFill>
                  <a:srgbClr val="96E072"/>
                </a:solidFill>
                <a:effectLst/>
                <a:latin typeface="Consolas" panose="020B0609020204030204" pitchFamily="49" charset="0"/>
              </a:rPr>
              <a:t>'</a:t>
            </a:r>
            <a:r>
              <a:rPr lang="en-IN" sz="1600" b="0" dirty="0" err="1">
                <a:solidFill>
                  <a:srgbClr val="96E072"/>
                </a:solidFill>
                <a:effectLst/>
                <a:latin typeface="Consolas" panose="020B0609020204030204" pitchFamily="49" charset="0"/>
              </a:rPr>
              <a:t>gmail</a:t>
            </a:r>
            <a:r>
              <a:rPr lang="en-IN" sz="1600" b="0" dirty="0">
                <a:solidFill>
                  <a:srgbClr val="96E072"/>
                </a:solidFill>
                <a:effectLst/>
                <a:latin typeface="Consolas" panose="020B0609020204030204" pitchFamily="49" charset="0"/>
              </a:rPr>
              <a:t>'</a:t>
            </a: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auth: {</a:t>
            </a:r>
          </a:p>
          <a:p>
            <a:pPr>
              <a:lnSpc>
                <a:spcPts val="1650"/>
              </a:lnSpc>
              <a:buNone/>
            </a:pPr>
            <a:r>
              <a:rPr lang="en-IN" sz="1600" b="0" dirty="0">
                <a:solidFill>
                  <a:srgbClr val="D5CED9"/>
                </a:solidFill>
                <a:effectLst/>
                <a:latin typeface="Consolas" panose="020B0609020204030204" pitchFamily="49" charset="0"/>
              </a:rPr>
              <a:t>        user: </a:t>
            </a:r>
            <a:r>
              <a:rPr lang="en-IN" sz="1600" b="0" dirty="0" err="1">
                <a:solidFill>
                  <a:srgbClr val="F39C12"/>
                </a:solidFill>
                <a:effectLst/>
                <a:latin typeface="Consolas" panose="020B0609020204030204" pitchFamily="49" charset="0"/>
              </a:rPr>
              <a:t>process</a:t>
            </a:r>
            <a:r>
              <a:rPr lang="en-IN" sz="1600" b="0" dirty="0" err="1">
                <a:solidFill>
                  <a:srgbClr val="D5CED9"/>
                </a:solidFill>
                <a:effectLst/>
                <a:latin typeface="Consolas" panose="020B0609020204030204" pitchFamily="49" charset="0"/>
              </a:rPr>
              <a:t>.</a:t>
            </a:r>
            <a:r>
              <a:rPr lang="en-IN" sz="1600" b="0" dirty="0" err="1">
                <a:solidFill>
                  <a:srgbClr val="00E8C6"/>
                </a:solidFill>
                <a:effectLst/>
                <a:latin typeface="Consolas" panose="020B0609020204030204" pitchFamily="49" charset="0"/>
              </a:rPr>
              <a:t>env</a:t>
            </a:r>
            <a:r>
              <a:rPr lang="en-IN" sz="1600" b="0" dirty="0" err="1">
                <a:solidFill>
                  <a:srgbClr val="D5CED9"/>
                </a:solidFill>
                <a:effectLst/>
                <a:latin typeface="Consolas" panose="020B0609020204030204" pitchFamily="49" charset="0"/>
              </a:rPr>
              <a:t>.</a:t>
            </a:r>
            <a:r>
              <a:rPr lang="en-IN" sz="1600" b="0" dirty="0" err="1">
                <a:solidFill>
                  <a:srgbClr val="00E8C6"/>
                </a:solidFill>
                <a:effectLst/>
                <a:latin typeface="Consolas" panose="020B0609020204030204" pitchFamily="49" charset="0"/>
              </a:rPr>
              <a:t>EMAIL_USER</a:t>
            </a:r>
            <a:r>
              <a:rPr lang="en-IN" sz="1600" b="0" dirty="0">
                <a:solidFill>
                  <a:srgbClr val="D5CED9"/>
                </a:solidFill>
                <a:effectLst/>
                <a:latin typeface="Consolas" panose="020B0609020204030204" pitchFamily="49" charset="0"/>
              </a:rPr>
              <a:t>,</a:t>
            </a:r>
          </a:p>
          <a:p>
            <a:pPr>
              <a:lnSpc>
                <a:spcPts val="1650"/>
              </a:lnSpc>
              <a:buNone/>
            </a:pPr>
            <a:r>
              <a:rPr lang="en-IN" sz="1600" b="0" dirty="0">
                <a:solidFill>
                  <a:srgbClr val="D5CED9"/>
                </a:solidFill>
                <a:effectLst/>
                <a:latin typeface="Consolas" panose="020B0609020204030204" pitchFamily="49" charset="0"/>
              </a:rPr>
              <a:t>        pass: </a:t>
            </a:r>
            <a:r>
              <a:rPr lang="en-IN" sz="1600" b="0" dirty="0" err="1">
                <a:solidFill>
                  <a:srgbClr val="F39C12"/>
                </a:solidFill>
                <a:effectLst/>
                <a:latin typeface="Consolas" panose="020B0609020204030204" pitchFamily="49" charset="0"/>
              </a:rPr>
              <a:t>process</a:t>
            </a:r>
            <a:r>
              <a:rPr lang="en-IN" sz="1600" b="0" dirty="0" err="1">
                <a:solidFill>
                  <a:srgbClr val="D5CED9"/>
                </a:solidFill>
                <a:effectLst/>
                <a:latin typeface="Consolas" panose="020B0609020204030204" pitchFamily="49" charset="0"/>
              </a:rPr>
              <a:t>.</a:t>
            </a:r>
            <a:r>
              <a:rPr lang="en-IN" sz="1600" b="0" dirty="0" err="1">
                <a:solidFill>
                  <a:srgbClr val="00E8C6"/>
                </a:solidFill>
                <a:effectLst/>
                <a:latin typeface="Consolas" panose="020B0609020204030204" pitchFamily="49" charset="0"/>
              </a:rPr>
              <a:t>env</a:t>
            </a:r>
            <a:r>
              <a:rPr lang="en-IN" sz="1600" b="0" dirty="0" err="1">
                <a:solidFill>
                  <a:srgbClr val="D5CED9"/>
                </a:solidFill>
                <a:effectLst/>
                <a:latin typeface="Consolas" panose="020B0609020204030204" pitchFamily="49" charset="0"/>
              </a:rPr>
              <a:t>.</a:t>
            </a:r>
            <a:r>
              <a:rPr lang="en-IN" sz="1600" b="0" dirty="0" err="1">
                <a:solidFill>
                  <a:srgbClr val="00E8C6"/>
                </a:solidFill>
                <a:effectLst/>
                <a:latin typeface="Consolas" panose="020B0609020204030204" pitchFamily="49" charset="0"/>
              </a:rPr>
              <a:t>EMAIL_PASS</a:t>
            </a:r>
            <a:r>
              <a:rPr lang="en-IN" sz="1600" b="0" dirty="0">
                <a:solidFill>
                  <a:srgbClr val="D5CED9"/>
                </a:solidFill>
                <a:effectLst/>
                <a:latin typeface="Consolas" panose="020B0609020204030204" pitchFamily="49" charset="0"/>
              </a:rPr>
              <a:t>  </a:t>
            </a:r>
          </a:p>
          <a:p>
            <a:pPr>
              <a:lnSpc>
                <a:spcPts val="1650"/>
              </a:lnSpc>
              <a:buNone/>
            </a:pPr>
            <a:r>
              <a:rPr lang="en-IN" sz="1600" b="0" dirty="0">
                <a:solidFill>
                  <a:srgbClr val="D5CED9"/>
                </a:solidFill>
                <a:effectLst/>
                <a:latin typeface="Consolas" panose="020B0609020204030204" pitchFamily="49" charset="0"/>
              </a:rPr>
              <a:t>    }</a:t>
            </a:r>
          </a:p>
          <a:p>
            <a:pPr>
              <a:lnSpc>
                <a:spcPts val="1650"/>
              </a:lnSpc>
            </a:pPr>
            <a:r>
              <a:rPr lang="en-IN" sz="1600" b="0" dirty="0">
                <a:solidFill>
                  <a:srgbClr val="D5CED9"/>
                </a:solidFill>
                <a:effectLst/>
                <a:latin typeface="Consolas" panose="020B0609020204030204" pitchFamily="49" charset="0"/>
              </a:rPr>
              <a:t>});</a:t>
            </a:r>
          </a:p>
        </p:txBody>
      </p:sp>
    </p:spTree>
    <p:extLst>
      <p:ext uri="{BB962C8B-B14F-4D97-AF65-F5344CB8AC3E}">
        <p14:creationId xmlns:p14="http://schemas.microsoft.com/office/powerpoint/2010/main" val="2904680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0F0C2-A7CB-F307-0A1B-6CB26001E66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9D05869-F565-4073-5F13-223B05753291}"/>
              </a:ext>
            </a:extLst>
          </p:cNvPr>
          <p:cNvSpPr txBox="1">
            <a:spLocks noGrp="1"/>
          </p:cNvSpPr>
          <p:nvPr>
            <p:ph type="title"/>
          </p:nvPr>
        </p:nvSpPr>
        <p:spPr>
          <a:xfrm>
            <a:off x="152400" y="228600"/>
            <a:ext cx="5427693" cy="718269"/>
          </a:xfrm>
          <a:prstGeom prst="rect">
            <a:avLst/>
          </a:prstGeom>
        </p:spPr>
        <p:txBody>
          <a:bodyPr vert="horz" wrap="square" lIns="0" tIns="284602" rIns="0" bIns="0" rtlCol="0">
            <a:spAutoFit/>
          </a:bodyPr>
          <a:lstStyle/>
          <a:p>
            <a:pPr marL="12700">
              <a:lnSpc>
                <a:spcPct val="100000"/>
              </a:lnSpc>
              <a:spcBef>
                <a:spcPts val="100"/>
              </a:spcBef>
            </a:pPr>
            <a:r>
              <a:rPr lang="en-US" sz="2800" spc="-20" dirty="0"/>
              <a:t>Missing Child Portal:</a:t>
            </a:r>
            <a:endParaRPr sz="2800" spc="-20" dirty="0"/>
          </a:p>
        </p:txBody>
      </p:sp>
      <p:grpSp>
        <p:nvGrpSpPr>
          <p:cNvPr id="3" name="object 3">
            <a:extLst>
              <a:ext uri="{FF2B5EF4-FFF2-40B4-BE49-F238E27FC236}">
                <a16:creationId xmlns:a16="http://schemas.microsoft.com/office/drawing/2014/main" id="{1D7A5C9C-AFBD-04D3-2357-6CED775008E3}"/>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C8502306-F248-7A3F-88BB-D4578425A7DD}"/>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73220456-4B6E-C0FA-CE20-ABC3249DE88D}"/>
                </a:ext>
              </a:extLst>
            </p:cNvPr>
            <p:cNvPicPr/>
            <p:nvPr/>
          </p:nvPicPr>
          <p:blipFill>
            <a:blip r:embed="rId2" cstate="print"/>
            <a:stretch>
              <a:fillRect/>
            </a:stretch>
          </p:blipFill>
          <p:spPr>
            <a:xfrm>
              <a:off x="7924590" y="285728"/>
              <a:ext cx="992486" cy="999783"/>
            </a:xfrm>
            <a:prstGeom prst="rect">
              <a:avLst/>
            </a:prstGeom>
          </p:spPr>
        </p:pic>
      </p:grpSp>
      <p:grpSp>
        <p:nvGrpSpPr>
          <p:cNvPr id="7" name="object 7">
            <a:extLst>
              <a:ext uri="{FF2B5EF4-FFF2-40B4-BE49-F238E27FC236}">
                <a16:creationId xmlns:a16="http://schemas.microsoft.com/office/drawing/2014/main" id="{FFE98E41-1D26-473C-3DEC-2AB6F20B9973}"/>
              </a:ext>
            </a:extLst>
          </p:cNvPr>
          <p:cNvGrpSpPr/>
          <p:nvPr/>
        </p:nvGrpSpPr>
        <p:grpSpPr>
          <a:xfrm>
            <a:off x="0" y="201589"/>
            <a:ext cx="9144000" cy="6656705"/>
            <a:chOff x="0" y="201589"/>
            <a:chExt cx="9144000" cy="6656705"/>
          </a:xfrm>
        </p:grpSpPr>
        <p:sp>
          <p:nvSpPr>
            <p:cNvPr id="8" name="object 8">
              <a:extLst>
                <a:ext uri="{FF2B5EF4-FFF2-40B4-BE49-F238E27FC236}">
                  <a16:creationId xmlns:a16="http://schemas.microsoft.com/office/drawing/2014/main" id="{2C8A85F7-C889-3208-0F9F-0C54E8841A28}"/>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sp>
          <p:nvSpPr>
            <p:cNvPr id="9" name="object 9">
              <a:extLst>
                <a:ext uri="{FF2B5EF4-FFF2-40B4-BE49-F238E27FC236}">
                  <a16:creationId xmlns:a16="http://schemas.microsoft.com/office/drawing/2014/main" id="{FD207415-8A1C-3E98-88DF-F33D250AFE8B}"/>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898E1C52-4D15-8250-C6F1-2C594CA6603B}"/>
              </a:ext>
            </a:extLst>
          </p:cNvPr>
          <p:cNvSpPr txBox="1">
            <a:spLocks noGrp="1"/>
          </p:cNvSpPr>
          <p:nvPr>
            <p:ph type="dt" sz="half" idx="6"/>
          </p:nvPr>
        </p:nvSpPr>
        <p:spPr>
          <a:xfrm>
            <a:off x="1266764" y="6665995"/>
            <a:ext cx="6810436" cy="205184"/>
          </a:xfrm>
          <a:prstGeom prst="rect">
            <a:avLst/>
          </a:prstGeom>
        </p:spPr>
        <p:txBody>
          <a:bodyPr vert="horz" wrap="square" lIns="0" tIns="0" rIns="0" bIns="0" rtlCol="0">
            <a:spAutoFit/>
          </a:bodyPr>
          <a:lstStyle/>
          <a:p>
            <a:pPr>
              <a:lnSpc>
                <a:spcPts val="1590"/>
              </a:lnSpc>
            </a:pPr>
            <a:r>
              <a:rPr dirty="0"/>
              <a:t>Department</a:t>
            </a:r>
            <a:r>
              <a:rPr spc="-45" dirty="0"/>
              <a:t> </a:t>
            </a:r>
            <a:r>
              <a:rPr dirty="0"/>
              <a:t>of</a:t>
            </a:r>
            <a:r>
              <a:rPr spc="-45" dirty="0"/>
              <a:t> </a:t>
            </a:r>
            <a:r>
              <a:rPr dirty="0"/>
              <a:t>Compu</a:t>
            </a:r>
            <a:r>
              <a:rPr lang="en-IN" dirty="0" err="1"/>
              <a:t>ation</a:t>
            </a:r>
            <a:r>
              <a:rPr dirty="0"/>
              <a:t>al</a:t>
            </a:r>
            <a:r>
              <a:rPr spc="-40" dirty="0"/>
              <a:t> </a:t>
            </a:r>
            <a:r>
              <a:rPr dirty="0"/>
              <a:t>Intelligence</a:t>
            </a:r>
            <a:r>
              <a:rPr spc="-45" dirty="0"/>
              <a:t> </a:t>
            </a:r>
            <a:r>
              <a:rPr spc="-465" dirty="0"/>
              <a:t>|</a:t>
            </a:r>
            <a:r>
              <a:rPr spc="-45" dirty="0"/>
              <a:t> </a:t>
            </a:r>
            <a:r>
              <a:rPr dirty="0"/>
              <a:t>M</a:t>
            </a:r>
            <a:r>
              <a:rPr lang="en-US" dirty="0"/>
              <a:t>ajor</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lang="en-US" dirty="0"/>
              <a:t>I</a:t>
            </a:r>
            <a:r>
              <a:rPr spc="-45" dirty="0"/>
              <a:t> </a:t>
            </a:r>
            <a:r>
              <a:rPr spc="-25" dirty="0"/>
              <a:t>S</a:t>
            </a:r>
            <a:r>
              <a:rPr lang="en-US" spc="-25" dirty="0"/>
              <a:t>em</a:t>
            </a:r>
            <a:endParaRPr spc="-25" dirty="0"/>
          </a:p>
        </p:txBody>
      </p:sp>
      <p:pic>
        <p:nvPicPr>
          <p:cNvPr id="11" name="Picture 10">
            <a:extLst>
              <a:ext uri="{FF2B5EF4-FFF2-40B4-BE49-F238E27FC236}">
                <a16:creationId xmlns:a16="http://schemas.microsoft.com/office/drawing/2014/main" id="{E15FFD1E-6AC0-B623-0453-E4A2B8D88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371600"/>
            <a:ext cx="8153400" cy="4705350"/>
          </a:xfrm>
          <a:prstGeom prst="rect">
            <a:avLst/>
          </a:prstGeom>
        </p:spPr>
      </p:pic>
    </p:spTree>
    <p:extLst>
      <p:ext uri="{BB962C8B-B14F-4D97-AF65-F5344CB8AC3E}">
        <p14:creationId xmlns:p14="http://schemas.microsoft.com/office/powerpoint/2010/main" val="306173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5EB16-365C-1B30-9904-07785E600F3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3E99533-380C-AC0E-E4A4-790FB3626E9A}"/>
              </a:ext>
            </a:extLst>
          </p:cNvPr>
          <p:cNvSpPr txBox="1">
            <a:spLocks noGrp="1"/>
          </p:cNvSpPr>
          <p:nvPr>
            <p:ph type="title"/>
          </p:nvPr>
        </p:nvSpPr>
        <p:spPr>
          <a:xfrm>
            <a:off x="228600" y="304800"/>
            <a:ext cx="5808693" cy="718269"/>
          </a:xfrm>
          <a:prstGeom prst="rect">
            <a:avLst/>
          </a:prstGeom>
        </p:spPr>
        <p:txBody>
          <a:bodyPr vert="horz" wrap="square" lIns="0" tIns="284602" rIns="0" bIns="0" rtlCol="0">
            <a:spAutoFit/>
          </a:bodyPr>
          <a:lstStyle/>
          <a:p>
            <a:pPr marL="12700">
              <a:lnSpc>
                <a:spcPct val="100000"/>
              </a:lnSpc>
              <a:spcBef>
                <a:spcPts val="100"/>
              </a:spcBef>
            </a:pPr>
            <a:r>
              <a:rPr lang="en-US" sz="2800" spc="-20" dirty="0"/>
              <a:t>Missing Child Sign Up Page:</a:t>
            </a:r>
            <a:endParaRPr sz="2800" spc="-20" dirty="0"/>
          </a:p>
        </p:txBody>
      </p:sp>
      <p:grpSp>
        <p:nvGrpSpPr>
          <p:cNvPr id="3" name="object 3">
            <a:extLst>
              <a:ext uri="{FF2B5EF4-FFF2-40B4-BE49-F238E27FC236}">
                <a16:creationId xmlns:a16="http://schemas.microsoft.com/office/drawing/2014/main" id="{33A7992B-52B1-A13C-23A0-94C139D45C37}"/>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302ACD64-7F02-A43E-08F1-8E231DFF465D}"/>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D0C7213C-8D51-2D9B-7773-E992EDB8B94F}"/>
                </a:ext>
              </a:extLst>
            </p:cNvPr>
            <p:cNvPicPr/>
            <p:nvPr/>
          </p:nvPicPr>
          <p:blipFill>
            <a:blip r:embed="rId2" cstate="print"/>
            <a:stretch>
              <a:fillRect/>
            </a:stretch>
          </p:blipFill>
          <p:spPr>
            <a:xfrm>
              <a:off x="7924590" y="285728"/>
              <a:ext cx="992486" cy="999783"/>
            </a:xfrm>
            <a:prstGeom prst="rect">
              <a:avLst/>
            </a:prstGeom>
          </p:spPr>
        </p:pic>
      </p:grpSp>
      <p:grpSp>
        <p:nvGrpSpPr>
          <p:cNvPr id="7" name="object 7">
            <a:extLst>
              <a:ext uri="{FF2B5EF4-FFF2-40B4-BE49-F238E27FC236}">
                <a16:creationId xmlns:a16="http://schemas.microsoft.com/office/drawing/2014/main" id="{A8DA0EBA-D6FF-A169-DFBC-C236D5400273}"/>
              </a:ext>
            </a:extLst>
          </p:cNvPr>
          <p:cNvGrpSpPr/>
          <p:nvPr/>
        </p:nvGrpSpPr>
        <p:grpSpPr>
          <a:xfrm>
            <a:off x="0" y="201589"/>
            <a:ext cx="9144000" cy="6656705"/>
            <a:chOff x="0" y="201589"/>
            <a:chExt cx="9144000" cy="6656705"/>
          </a:xfrm>
        </p:grpSpPr>
        <p:sp>
          <p:nvSpPr>
            <p:cNvPr id="8" name="object 8">
              <a:extLst>
                <a:ext uri="{FF2B5EF4-FFF2-40B4-BE49-F238E27FC236}">
                  <a16:creationId xmlns:a16="http://schemas.microsoft.com/office/drawing/2014/main" id="{99465CB9-F8AF-8541-8B3A-B5653AEF018E}"/>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sp>
          <p:nvSpPr>
            <p:cNvPr id="9" name="object 9">
              <a:extLst>
                <a:ext uri="{FF2B5EF4-FFF2-40B4-BE49-F238E27FC236}">
                  <a16:creationId xmlns:a16="http://schemas.microsoft.com/office/drawing/2014/main" id="{F77A1696-473C-80F0-DA77-C010B6165B94}"/>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04DBA38E-937D-772A-551B-28F61286AF98}"/>
              </a:ext>
            </a:extLst>
          </p:cNvPr>
          <p:cNvSpPr txBox="1">
            <a:spLocks noGrp="1"/>
          </p:cNvSpPr>
          <p:nvPr>
            <p:ph type="dt" sz="half" idx="6"/>
          </p:nvPr>
        </p:nvSpPr>
        <p:spPr>
          <a:xfrm>
            <a:off x="1266764" y="6665995"/>
            <a:ext cx="6810436" cy="205184"/>
          </a:xfrm>
          <a:prstGeom prst="rect">
            <a:avLst/>
          </a:prstGeom>
        </p:spPr>
        <p:txBody>
          <a:bodyPr vert="horz" wrap="square" lIns="0" tIns="0" rIns="0" bIns="0" rtlCol="0">
            <a:spAutoFit/>
          </a:bodyPr>
          <a:lstStyle/>
          <a:p>
            <a:pPr>
              <a:lnSpc>
                <a:spcPts val="1590"/>
              </a:lnSpc>
            </a:pPr>
            <a:r>
              <a:rPr dirty="0"/>
              <a:t>Department</a:t>
            </a:r>
            <a:r>
              <a:rPr spc="-45" dirty="0"/>
              <a:t> </a:t>
            </a:r>
            <a:r>
              <a:rPr dirty="0"/>
              <a:t>of</a:t>
            </a:r>
            <a:r>
              <a:rPr spc="-45" dirty="0"/>
              <a:t> </a:t>
            </a:r>
            <a:r>
              <a:rPr dirty="0"/>
              <a:t>Compu</a:t>
            </a:r>
            <a:r>
              <a:rPr lang="en-IN" dirty="0" err="1"/>
              <a:t>ation</a:t>
            </a:r>
            <a:r>
              <a:rPr dirty="0"/>
              <a:t>al</a:t>
            </a:r>
            <a:r>
              <a:rPr spc="-40" dirty="0"/>
              <a:t> </a:t>
            </a:r>
            <a:r>
              <a:rPr dirty="0"/>
              <a:t>Intelligence</a:t>
            </a:r>
            <a:r>
              <a:rPr spc="-45" dirty="0"/>
              <a:t> </a:t>
            </a:r>
            <a:r>
              <a:rPr spc="-465" dirty="0"/>
              <a:t>|</a:t>
            </a:r>
            <a:r>
              <a:rPr spc="-45" dirty="0"/>
              <a:t> </a:t>
            </a:r>
            <a:r>
              <a:rPr dirty="0"/>
              <a:t>M</a:t>
            </a:r>
            <a:r>
              <a:rPr lang="en-US" dirty="0"/>
              <a:t>ajor</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lang="en-US" dirty="0"/>
              <a:t>I</a:t>
            </a:r>
            <a:r>
              <a:rPr spc="-45" dirty="0"/>
              <a:t> </a:t>
            </a:r>
            <a:r>
              <a:rPr spc="-25" dirty="0"/>
              <a:t>S</a:t>
            </a:r>
            <a:r>
              <a:rPr lang="en-US" spc="-25" dirty="0"/>
              <a:t>em</a:t>
            </a:r>
            <a:endParaRPr spc="-25" dirty="0"/>
          </a:p>
        </p:txBody>
      </p:sp>
      <p:pic>
        <p:nvPicPr>
          <p:cNvPr id="12" name="Picture 11">
            <a:extLst>
              <a:ext uri="{FF2B5EF4-FFF2-40B4-BE49-F238E27FC236}">
                <a16:creationId xmlns:a16="http://schemas.microsoft.com/office/drawing/2014/main" id="{480BA979-2176-E889-DD62-834A4D148A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7848600" cy="4705350"/>
          </a:xfrm>
          <a:prstGeom prst="rect">
            <a:avLst/>
          </a:prstGeom>
        </p:spPr>
      </p:pic>
    </p:spTree>
    <p:extLst>
      <p:ext uri="{BB962C8B-B14F-4D97-AF65-F5344CB8AC3E}">
        <p14:creationId xmlns:p14="http://schemas.microsoft.com/office/powerpoint/2010/main" val="1727444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B4444-1760-00E7-19E4-320CCA8D49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6BF04B4-2659-2359-8CE6-0853DB35F423}"/>
              </a:ext>
            </a:extLst>
          </p:cNvPr>
          <p:cNvSpPr txBox="1">
            <a:spLocks noGrp="1"/>
          </p:cNvSpPr>
          <p:nvPr>
            <p:ph type="title"/>
          </p:nvPr>
        </p:nvSpPr>
        <p:spPr>
          <a:xfrm>
            <a:off x="228600" y="304800"/>
            <a:ext cx="5808693" cy="718269"/>
          </a:xfrm>
          <a:prstGeom prst="rect">
            <a:avLst/>
          </a:prstGeom>
        </p:spPr>
        <p:txBody>
          <a:bodyPr vert="horz" wrap="square" lIns="0" tIns="284602" rIns="0" bIns="0" rtlCol="0">
            <a:spAutoFit/>
          </a:bodyPr>
          <a:lstStyle/>
          <a:p>
            <a:pPr marL="12700">
              <a:lnSpc>
                <a:spcPct val="100000"/>
              </a:lnSpc>
              <a:spcBef>
                <a:spcPts val="100"/>
              </a:spcBef>
            </a:pPr>
            <a:r>
              <a:rPr lang="en-US" sz="2800" spc="-20" dirty="0"/>
              <a:t>Missing Child Login Page:</a:t>
            </a:r>
            <a:endParaRPr sz="2800" spc="-20" dirty="0"/>
          </a:p>
        </p:txBody>
      </p:sp>
      <p:grpSp>
        <p:nvGrpSpPr>
          <p:cNvPr id="3" name="object 3">
            <a:extLst>
              <a:ext uri="{FF2B5EF4-FFF2-40B4-BE49-F238E27FC236}">
                <a16:creationId xmlns:a16="http://schemas.microsoft.com/office/drawing/2014/main" id="{CD392904-EA28-B838-6A61-F014A5E87EF8}"/>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C5592EDE-1BFC-1521-AEFA-C125EDF26533}"/>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ED567E49-027C-5C84-0AE8-ED9B86002FC4}"/>
                </a:ext>
              </a:extLst>
            </p:cNvPr>
            <p:cNvPicPr/>
            <p:nvPr/>
          </p:nvPicPr>
          <p:blipFill>
            <a:blip r:embed="rId2" cstate="print"/>
            <a:stretch>
              <a:fillRect/>
            </a:stretch>
          </p:blipFill>
          <p:spPr>
            <a:xfrm>
              <a:off x="7924590" y="285728"/>
              <a:ext cx="992486" cy="999783"/>
            </a:xfrm>
            <a:prstGeom prst="rect">
              <a:avLst/>
            </a:prstGeom>
          </p:spPr>
        </p:pic>
      </p:grpSp>
      <p:grpSp>
        <p:nvGrpSpPr>
          <p:cNvPr id="7" name="object 7">
            <a:extLst>
              <a:ext uri="{FF2B5EF4-FFF2-40B4-BE49-F238E27FC236}">
                <a16:creationId xmlns:a16="http://schemas.microsoft.com/office/drawing/2014/main" id="{4C9C31E2-0D30-D172-B041-26C3EE2CC314}"/>
              </a:ext>
            </a:extLst>
          </p:cNvPr>
          <p:cNvGrpSpPr/>
          <p:nvPr/>
        </p:nvGrpSpPr>
        <p:grpSpPr>
          <a:xfrm>
            <a:off x="0" y="201589"/>
            <a:ext cx="9144000" cy="6656705"/>
            <a:chOff x="0" y="201589"/>
            <a:chExt cx="9144000" cy="6656705"/>
          </a:xfrm>
        </p:grpSpPr>
        <p:sp>
          <p:nvSpPr>
            <p:cNvPr id="8" name="object 8">
              <a:extLst>
                <a:ext uri="{FF2B5EF4-FFF2-40B4-BE49-F238E27FC236}">
                  <a16:creationId xmlns:a16="http://schemas.microsoft.com/office/drawing/2014/main" id="{36C70B97-B897-67E2-1E75-603095180542}"/>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sp>
          <p:nvSpPr>
            <p:cNvPr id="9" name="object 9">
              <a:extLst>
                <a:ext uri="{FF2B5EF4-FFF2-40B4-BE49-F238E27FC236}">
                  <a16:creationId xmlns:a16="http://schemas.microsoft.com/office/drawing/2014/main" id="{4AE50B75-FF3A-C009-98AC-08811F50E52B}"/>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00453A5D-1A46-B545-A734-C2BAF2513411}"/>
              </a:ext>
            </a:extLst>
          </p:cNvPr>
          <p:cNvSpPr txBox="1">
            <a:spLocks noGrp="1"/>
          </p:cNvSpPr>
          <p:nvPr>
            <p:ph type="dt" sz="half" idx="6"/>
          </p:nvPr>
        </p:nvSpPr>
        <p:spPr>
          <a:xfrm>
            <a:off x="1266764" y="6665995"/>
            <a:ext cx="6810436" cy="205184"/>
          </a:xfrm>
          <a:prstGeom prst="rect">
            <a:avLst/>
          </a:prstGeom>
        </p:spPr>
        <p:txBody>
          <a:bodyPr vert="horz" wrap="square" lIns="0" tIns="0" rIns="0" bIns="0" rtlCol="0">
            <a:spAutoFit/>
          </a:bodyPr>
          <a:lstStyle/>
          <a:p>
            <a:pPr>
              <a:lnSpc>
                <a:spcPts val="1590"/>
              </a:lnSpc>
            </a:pPr>
            <a:r>
              <a:rPr dirty="0"/>
              <a:t>Department</a:t>
            </a:r>
            <a:r>
              <a:rPr spc="-45" dirty="0"/>
              <a:t> </a:t>
            </a:r>
            <a:r>
              <a:rPr dirty="0"/>
              <a:t>of</a:t>
            </a:r>
            <a:r>
              <a:rPr spc="-45" dirty="0"/>
              <a:t> </a:t>
            </a:r>
            <a:r>
              <a:rPr dirty="0"/>
              <a:t>Compu</a:t>
            </a:r>
            <a:r>
              <a:rPr lang="en-IN" dirty="0" err="1"/>
              <a:t>ation</a:t>
            </a:r>
            <a:r>
              <a:rPr dirty="0"/>
              <a:t>al</a:t>
            </a:r>
            <a:r>
              <a:rPr spc="-40" dirty="0"/>
              <a:t> </a:t>
            </a:r>
            <a:r>
              <a:rPr dirty="0"/>
              <a:t>Intelligence</a:t>
            </a:r>
            <a:r>
              <a:rPr spc="-45" dirty="0"/>
              <a:t> </a:t>
            </a:r>
            <a:r>
              <a:rPr spc="-465" dirty="0"/>
              <a:t>|</a:t>
            </a:r>
            <a:r>
              <a:rPr spc="-45" dirty="0"/>
              <a:t> </a:t>
            </a:r>
            <a:r>
              <a:rPr dirty="0"/>
              <a:t>M</a:t>
            </a:r>
            <a:r>
              <a:rPr lang="en-US" dirty="0"/>
              <a:t>ajor</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lang="en-US" dirty="0"/>
              <a:t>I</a:t>
            </a:r>
            <a:r>
              <a:rPr spc="-45" dirty="0"/>
              <a:t> </a:t>
            </a:r>
            <a:r>
              <a:rPr spc="-25" dirty="0"/>
              <a:t>S</a:t>
            </a:r>
            <a:r>
              <a:rPr lang="en-US" spc="-25" dirty="0"/>
              <a:t>em</a:t>
            </a:r>
            <a:endParaRPr spc="-25" dirty="0"/>
          </a:p>
        </p:txBody>
      </p:sp>
      <p:pic>
        <p:nvPicPr>
          <p:cNvPr id="11" name="Picture 10">
            <a:extLst>
              <a:ext uri="{FF2B5EF4-FFF2-40B4-BE49-F238E27FC236}">
                <a16:creationId xmlns:a16="http://schemas.microsoft.com/office/drawing/2014/main" id="{3E13CA36-2CBA-C9A2-FFBC-0B72BF3B3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95400"/>
            <a:ext cx="7848600" cy="4991100"/>
          </a:xfrm>
          <a:prstGeom prst="rect">
            <a:avLst/>
          </a:prstGeom>
        </p:spPr>
      </p:pic>
    </p:spTree>
    <p:extLst>
      <p:ext uri="{BB962C8B-B14F-4D97-AF65-F5344CB8AC3E}">
        <p14:creationId xmlns:p14="http://schemas.microsoft.com/office/powerpoint/2010/main" val="111854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457200" y="533400"/>
            <a:ext cx="3273773" cy="583718"/>
          </a:xfrm>
          <a:prstGeom prst="rect">
            <a:avLst/>
          </a:prstGeom>
        </p:spPr>
        <p:txBody>
          <a:bodyPr vert="horz" wrap="square" lIns="0" tIns="151353" rIns="0" bIns="0" rtlCol="0">
            <a:spAutoFit/>
          </a:bodyPr>
          <a:lstStyle/>
          <a:p>
            <a:pPr marL="83820">
              <a:lnSpc>
                <a:spcPct val="100000"/>
              </a:lnSpc>
              <a:spcBef>
                <a:spcPts val="100"/>
              </a:spcBef>
            </a:pPr>
            <a:r>
              <a:rPr lang="en-US" sz="2800" dirty="0"/>
              <a:t>           Introduction</a:t>
            </a:r>
            <a:endParaRPr sz="2800" dirty="0"/>
          </a:p>
        </p:txBody>
      </p:sp>
      <p:grpSp>
        <p:nvGrpSpPr>
          <p:cNvPr id="3" name="object 3"/>
          <p:cNvGrpSpPr/>
          <p:nvPr/>
        </p:nvGrpSpPr>
        <p:grpSpPr>
          <a:xfrm>
            <a:off x="0" y="0"/>
            <a:ext cx="9144000" cy="6656705"/>
            <a:chOff x="0" y="0"/>
            <a:chExt cx="9144000" cy="6656705"/>
          </a:xfrm>
        </p:grpSpPr>
        <p:sp>
          <p:nvSpPr>
            <p:cNvPr id="4" name="object 4"/>
            <p:cNvSpPr/>
            <p:nvPr/>
          </p:nvSpPr>
          <p:spPr>
            <a:xfrm>
              <a:off x="142843" y="214289"/>
              <a:ext cx="8858885" cy="6430010"/>
            </a:xfrm>
            <a:custGeom>
              <a:avLst/>
              <a:gdLst/>
              <a:ahLst/>
              <a:cxnLst/>
              <a:rect l="l" t="t" r="r" b="b"/>
              <a:pathLst>
                <a:path w="8858885" h="6430009">
                  <a:moveTo>
                    <a:pt x="0" y="0"/>
                  </a:moveTo>
                  <a:lnTo>
                    <a:pt x="8858312" y="0"/>
                  </a:lnTo>
                  <a:lnTo>
                    <a:pt x="8858312" y="6429419"/>
                  </a:lnTo>
                  <a:lnTo>
                    <a:pt x="0" y="6429419"/>
                  </a:lnTo>
                  <a:lnTo>
                    <a:pt x="0" y="0"/>
                  </a:lnTo>
                  <a:close/>
                </a:path>
              </a:pathLst>
            </a:custGeom>
            <a:ln w="25399">
              <a:solidFill>
                <a:srgbClr val="385E88"/>
              </a:solidFill>
            </a:ln>
          </p:spPr>
          <p:txBody>
            <a:bodyPr wrap="square" lIns="0" tIns="0" rIns="0" bIns="0" rtlCol="0"/>
            <a:lstStyle/>
            <a:p>
              <a:endParaRPr/>
            </a:p>
          </p:txBody>
        </p:sp>
        <p:sp>
          <p:nvSpPr>
            <p:cNvPr id="5" name="object 5"/>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6" name="object 6"/>
            <p:cNvPicPr/>
            <p:nvPr/>
          </p:nvPicPr>
          <p:blipFill>
            <a:blip r:embed="rId3" cstate="print"/>
            <a:stretch>
              <a:fillRect/>
            </a:stretch>
          </p:blipFill>
          <p:spPr>
            <a:xfrm>
              <a:off x="7924590" y="285728"/>
              <a:ext cx="992486" cy="999783"/>
            </a:xfrm>
            <a:prstGeom prst="rect">
              <a:avLst/>
            </a:prstGeom>
          </p:spPr>
        </p:pic>
      </p:grpSp>
      <p:sp>
        <p:nvSpPr>
          <p:cNvPr id="8" name="object 8"/>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dirty="0"/>
          </a:p>
        </p:txBody>
      </p:sp>
      <p:sp>
        <p:nvSpPr>
          <p:cNvPr id="15" name="object 11">
            <a:extLst>
              <a:ext uri="{FF2B5EF4-FFF2-40B4-BE49-F238E27FC236}">
                <a16:creationId xmlns:a16="http://schemas.microsoft.com/office/drawing/2014/main" id="{EA92DC88-D6D9-C438-00B5-C498354FE631}"/>
              </a:ext>
            </a:extLst>
          </p:cNvPr>
          <p:cNvSpPr txBox="1">
            <a:spLocks noGrp="1"/>
          </p:cNvSpPr>
          <p:nvPr>
            <p:ph type="ftr" sz="quarter" idx="5"/>
          </p:nvPr>
        </p:nvSpPr>
        <p:spPr>
          <a:xfrm>
            <a:off x="1371600" y="6673033"/>
            <a:ext cx="6858000" cy="216726"/>
          </a:xfrm>
          <a:prstGeom prst="rect">
            <a:avLst/>
          </a:prstGeom>
        </p:spPr>
        <p:txBody>
          <a:bodyPr vert="horz" wrap="square" lIns="0" tIns="1270" rIns="0" bIns="0" rtlCol="0">
            <a:spAutoFit/>
          </a:bodyPr>
          <a:lstStyle/>
          <a:p>
            <a:pPr marL="12700">
              <a:lnSpc>
                <a:spcPct val="100000"/>
              </a:lnSpc>
              <a:spcBef>
                <a:spcPts val="10"/>
              </a:spcBef>
            </a:pPr>
            <a:r>
              <a:rPr lang="en-IN" dirty="0"/>
              <a:t>Depa</a:t>
            </a:r>
            <a:r>
              <a:rPr dirty="0" err="1"/>
              <a:t>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a:t>
            </a:r>
            <a:r>
              <a:rPr lang="en-US" spc="-25" dirty="0"/>
              <a:t>em</a:t>
            </a:r>
            <a:endParaRPr spc="-25" dirty="0"/>
          </a:p>
        </p:txBody>
      </p:sp>
      <p:pic>
        <p:nvPicPr>
          <p:cNvPr id="11" name="Picture 10">
            <a:extLst>
              <a:ext uri="{FF2B5EF4-FFF2-40B4-BE49-F238E27FC236}">
                <a16:creationId xmlns:a16="http://schemas.microsoft.com/office/drawing/2014/main" id="{DE4A8195-55B0-9B9A-C094-4458CBCD7A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600200"/>
            <a:ext cx="3429000" cy="2438400"/>
          </a:xfrm>
          <a:prstGeom prst="rect">
            <a:avLst/>
          </a:prstGeom>
        </p:spPr>
      </p:pic>
      <p:sp>
        <p:nvSpPr>
          <p:cNvPr id="13" name="TextBox 12">
            <a:extLst>
              <a:ext uri="{FF2B5EF4-FFF2-40B4-BE49-F238E27FC236}">
                <a16:creationId xmlns:a16="http://schemas.microsoft.com/office/drawing/2014/main" id="{E6B3B674-D0E9-324C-88E8-A7930C41B8ED}"/>
              </a:ext>
            </a:extLst>
          </p:cNvPr>
          <p:cNvSpPr txBox="1"/>
          <p:nvPr/>
        </p:nvSpPr>
        <p:spPr>
          <a:xfrm>
            <a:off x="457200" y="1524000"/>
            <a:ext cx="4836319" cy="2585323"/>
          </a:xfrm>
          <a:prstGeom prst="rect">
            <a:avLst/>
          </a:prstGeom>
          <a:noFill/>
        </p:spPr>
        <p:txBody>
          <a:bodyPr wrap="square" rtlCol="0">
            <a:spAutoFit/>
          </a:bodyPr>
          <a:lstStyle/>
          <a:p>
            <a:pPr algn="just"/>
            <a:r>
              <a:rPr lang="en-US" sz="1800" dirty="0">
                <a:solidFill>
                  <a:srgbClr val="5A5957"/>
                </a:solidFill>
                <a:latin typeface="Garet"/>
                <a:ea typeface="Garet"/>
                <a:cs typeface="Garet"/>
                <a:sym typeface="Garet"/>
              </a:rPr>
              <a:t>The Missing Child Identification Portal is a web-based platform leveraging facial recognition technology to address the issue of missing children. It allows users to report and register cases of missing children, upload images for identification using a CNN-based model integrated with Python’s </a:t>
            </a:r>
            <a:r>
              <a:rPr lang="en-US" sz="1800" dirty="0" err="1">
                <a:solidFill>
                  <a:srgbClr val="5A5957"/>
                </a:solidFill>
                <a:latin typeface="Garet"/>
                <a:ea typeface="Garet"/>
                <a:cs typeface="Garet"/>
                <a:sym typeface="Garet"/>
              </a:rPr>
              <a:t>DeepFace</a:t>
            </a:r>
            <a:r>
              <a:rPr lang="en-US" sz="1800" dirty="0">
                <a:solidFill>
                  <a:srgbClr val="5A5957"/>
                </a:solidFill>
                <a:latin typeface="Garet"/>
                <a:ea typeface="Garet"/>
                <a:cs typeface="Garet"/>
                <a:sym typeface="Garet"/>
              </a:rPr>
              <a:t> library, and matches these images against a database to identify potential leads. </a:t>
            </a:r>
            <a:endParaRPr lang="en-IN" dirty="0"/>
          </a:p>
        </p:txBody>
      </p:sp>
      <p:sp>
        <p:nvSpPr>
          <p:cNvPr id="16" name="TextBox 15">
            <a:extLst>
              <a:ext uri="{FF2B5EF4-FFF2-40B4-BE49-F238E27FC236}">
                <a16:creationId xmlns:a16="http://schemas.microsoft.com/office/drawing/2014/main" id="{550976B4-9A3F-9575-A162-325D04725224}"/>
              </a:ext>
            </a:extLst>
          </p:cNvPr>
          <p:cNvSpPr txBox="1"/>
          <p:nvPr/>
        </p:nvSpPr>
        <p:spPr>
          <a:xfrm>
            <a:off x="457200" y="4114800"/>
            <a:ext cx="8458200" cy="1477328"/>
          </a:xfrm>
          <a:prstGeom prst="rect">
            <a:avLst/>
          </a:prstGeom>
          <a:noFill/>
        </p:spPr>
        <p:txBody>
          <a:bodyPr wrap="square" rtlCol="0">
            <a:spAutoFit/>
          </a:bodyPr>
          <a:lstStyle/>
          <a:p>
            <a:pPr algn="just"/>
            <a:r>
              <a:rPr lang="en-US" sz="1800" dirty="0">
                <a:solidFill>
                  <a:srgbClr val="5A5957"/>
                </a:solidFill>
                <a:latin typeface="Garet"/>
                <a:ea typeface="Garet"/>
                <a:cs typeface="Garet"/>
                <a:sym typeface="Garet"/>
              </a:rPr>
              <a:t>Key features include Automated Email Notifications for new cases, secure data storage, and a robust backend powered by Node.js, Express.js, and MySQL. The portal enhances the chances of reuniting missing children with their families and aims to integrate future improvements like mobile support and advanced algorithms.</a:t>
            </a:r>
            <a:endParaRPr lang="en-IN"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605EC-7D62-955E-8DE9-039A372494C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93C7417-6F4E-88F6-C81C-93AB8E946ED6}"/>
              </a:ext>
            </a:extLst>
          </p:cNvPr>
          <p:cNvSpPr txBox="1">
            <a:spLocks noGrp="1"/>
          </p:cNvSpPr>
          <p:nvPr>
            <p:ph type="title"/>
          </p:nvPr>
        </p:nvSpPr>
        <p:spPr>
          <a:xfrm>
            <a:off x="228600" y="304800"/>
            <a:ext cx="5808693" cy="718269"/>
          </a:xfrm>
          <a:prstGeom prst="rect">
            <a:avLst/>
          </a:prstGeom>
        </p:spPr>
        <p:txBody>
          <a:bodyPr vert="horz" wrap="square" lIns="0" tIns="284602" rIns="0" bIns="0" rtlCol="0">
            <a:spAutoFit/>
          </a:bodyPr>
          <a:lstStyle/>
          <a:p>
            <a:pPr marL="12700">
              <a:lnSpc>
                <a:spcPct val="100000"/>
              </a:lnSpc>
              <a:spcBef>
                <a:spcPts val="100"/>
              </a:spcBef>
            </a:pPr>
            <a:r>
              <a:rPr lang="en-US" sz="2800" spc="-20" dirty="0"/>
              <a:t>Missing Child Registration Page:</a:t>
            </a:r>
            <a:endParaRPr sz="2800" spc="-20" dirty="0"/>
          </a:p>
        </p:txBody>
      </p:sp>
      <p:grpSp>
        <p:nvGrpSpPr>
          <p:cNvPr id="3" name="object 3">
            <a:extLst>
              <a:ext uri="{FF2B5EF4-FFF2-40B4-BE49-F238E27FC236}">
                <a16:creationId xmlns:a16="http://schemas.microsoft.com/office/drawing/2014/main" id="{D4D80E01-BD23-2246-17DD-B1966FF2A3C1}"/>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81910775-26DD-E65E-286D-AA338BA85F6E}"/>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9AE2162A-7F3C-FD36-848A-5902683919FB}"/>
                </a:ext>
              </a:extLst>
            </p:cNvPr>
            <p:cNvPicPr/>
            <p:nvPr/>
          </p:nvPicPr>
          <p:blipFill>
            <a:blip r:embed="rId2" cstate="print"/>
            <a:stretch>
              <a:fillRect/>
            </a:stretch>
          </p:blipFill>
          <p:spPr>
            <a:xfrm>
              <a:off x="7924590" y="285728"/>
              <a:ext cx="992486" cy="999783"/>
            </a:xfrm>
            <a:prstGeom prst="rect">
              <a:avLst/>
            </a:prstGeom>
          </p:spPr>
        </p:pic>
      </p:grpSp>
      <p:grpSp>
        <p:nvGrpSpPr>
          <p:cNvPr id="7" name="object 7">
            <a:extLst>
              <a:ext uri="{FF2B5EF4-FFF2-40B4-BE49-F238E27FC236}">
                <a16:creationId xmlns:a16="http://schemas.microsoft.com/office/drawing/2014/main" id="{2AD9C3E4-CE10-5977-DC31-AF3175BCF8B0}"/>
              </a:ext>
            </a:extLst>
          </p:cNvPr>
          <p:cNvGrpSpPr/>
          <p:nvPr/>
        </p:nvGrpSpPr>
        <p:grpSpPr>
          <a:xfrm>
            <a:off x="0" y="201589"/>
            <a:ext cx="9144000" cy="6656705"/>
            <a:chOff x="0" y="201589"/>
            <a:chExt cx="9144000" cy="6656705"/>
          </a:xfrm>
        </p:grpSpPr>
        <p:sp>
          <p:nvSpPr>
            <p:cNvPr id="8" name="object 8">
              <a:extLst>
                <a:ext uri="{FF2B5EF4-FFF2-40B4-BE49-F238E27FC236}">
                  <a16:creationId xmlns:a16="http://schemas.microsoft.com/office/drawing/2014/main" id="{2B3F200A-5169-DF5E-3BE3-6BF3D6DBB61F}"/>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sp>
          <p:nvSpPr>
            <p:cNvPr id="9" name="object 9">
              <a:extLst>
                <a:ext uri="{FF2B5EF4-FFF2-40B4-BE49-F238E27FC236}">
                  <a16:creationId xmlns:a16="http://schemas.microsoft.com/office/drawing/2014/main" id="{32FAA9F6-1E6A-5A0B-914B-900D350A27C1}"/>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2D6588D3-8CFB-E69A-42CE-42F0A53CC1E4}"/>
              </a:ext>
            </a:extLst>
          </p:cNvPr>
          <p:cNvSpPr txBox="1">
            <a:spLocks noGrp="1"/>
          </p:cNvSpPr>
          <p:nvPr>
            <p:ph type="dt" sz="half" idx="6"/>
          </p:nvPr>
        </p:nvSpPr>
        <p:spPr>
          <a:xfrm>
            <a:off x="1266764" y="6665995"/>
            <a:ext cx="6810436" cy="205184"/>
          </a:xfrm>
          <a:prstGeom prst="rect">
            <a:avLst/>
          </a:prstGeom>
        </p:spPr>
        <p:txBody>
          <a:bodyPr vert="horz" wrap="square" lIns="0" tIns="0" rIns="0" bIns="0" rtlCol="0">
            <a:spAutoFit/>
          </a:bodyPr>
          <a:lstStyle/>
          <a:p>
            <a:pPr>
              <a:lnSpc>
                <a:spcPts val="1590"/>
              </a:lnSpc>
            </a:pPr>
            <a:r>
              <a:rPr dirty="0"/>
              <a:t>Department</a:t>
            </a:r>
            <a:r>
              <a:rPr spc="-45" dirty="0"/>
              <a:t> </a:t>
            </a:r>
            <a:r>
              <a:rPr dirty="0"/>
              <a:t>of</a:t>
            </a:r>
            <a:r>
              <a:rPr spc="-45" dirty="0"/>
              <a:t> </a:t>
            </a:r>
            <a:r>
              <a:rPr dirty="0"/>
              <a:t>Compu</a:t>
            </a:r>
            <a:r>
              <a:rPr lang="en-IN" dirty="0" err="1"/>
              <a:t>ation</a:t>
            </a:r>
            <a:r>
              <a:rPr dirty="0"/>
              <a:t>al</a:t>
            </a:r>
            <a:r>
              <a:rPr spc="-40" dirty="0"/>
              <a:t> </a:t>
            </a:r>
            <a:r>
              <a:rPr dirty="0"/>
              <a:t>Intelligence</a:t>
            </a:r>
            <a:r>
              <a:rPr spc="-45" dirty="0"/>
              <a:t> </a:t>
            </a:r>
            <a:r>
              <a:rPr spc="-465" dirty="0"/>
              <a:t>|</a:t>
            </a:r>
            <a:r>
              <a:rPr spc="-45" dirty="0"/>
              <a:t> </a:t>
            </a:r>
            <a:r>
              <a:rPr dirty="0"/>
              <a:t>M</a:t>
            </a:r>
            <a:r>
              <a:rPr lang="en-US" dirty="0"/>
              <a:t>ajor</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lang="en-US" dirty="0"/>
              <a:t>I</a:t>
            </a:r>
            <a:r>
              <a:rPr spc="-45" dirty="0"/>
              <a:t> </a:t>
            </a:r>
            <a:r>
              <a:rPr spc="-25" dirty="0"/>
              <a:t>S</a:t>
            </a:r>
            <a:r>
              <a:rPr lang="en-US" spc="-25" dirty="0"/>
              <a:t>em</a:t>
            </a:r>
            <a:endParaRPr spc="-25" dirty="0"/>
          </a:p>
        </p:txBody>
      </p:sp>
      <p:pic>
        <p:nvPicPr>
          <p:cNvPr id="14" name="Picture 13">
            <a:extLst>
              <a:ext uri="{FF2B5EF4-FFF2-40B4-BE49-F238E27FC236}">
                <a16:creationId xmlns:a16="http://schemas.microsoft.com/office/drawing/2014/main" id="{641BE111-C7F7-B30D-767D-69E43158B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524000"/>
            <a:ext cx="7391400" cy="4705350"/>
          </a:xfrm>
          <a:prstGeom prst="rect">
            <a:avLst/>
          </a:prstGeom>
        </p:spPr>
      </p:pic>
    </p:spTree>
    <p:extLst>
      <p:ext uri="{BB962C8B-B14F-4D97-AF65-F5344CB8AC3E}">
        <p14:creationId xmlns:p14="http://schemas.microsoft.com/office/powerpoint/2010/main" val="2117125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97958-4E02-2AF8-343D-1A224E6CAD5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2361B0C-A854-3EB2-027B-FC2823EB95BC}"/>
              </a:ext>
            </a:extLst>
          </p:cNvPr>
          <p:cNvSpPr txBox="1">
            <a:spLocks noGrp="1"/>
          </p:cNvSpPr>
          <p:nvPr>
            <p:ph type="title"/>
          </p:nvPr>
        </p:nvSpPr>
        <p:spPr>
          <a:xfrm>
            <a:off x="228600" y="304800"/>
            <a:ext cx="5808693" cy="718269"/>
          </a:xfrm>
          <a:prstGeom prst="rect">
            <a:avLst/>
          </a:prstGeom>
        </p:spPr>
        <p:txBody>
          <a:bodyPr vert="horz" wrap="square" lIns="0" tIns="284602" rIns="0" bIns="0" rtlCol="0">
            <a:spAutoFit/>
          </a:bodyPr>
          <a:lstStyle/>
          <a:p>
            <a:pPr marL="12700">
              <a:lnSpc>
                <a:spcPct val="100000"/>
              </a:lnSpc>
              <a:spcBef>
                <a:spcPts val="100"/>
              </a:spcBef>
            </a:pPr>
            <a:r>
              <a:rPr lang="en-US" sz="2800" spc="-20" dirty="0"/>
              <a:t>Email Notification:</a:t>
            </a:r>
            <a:endParaRPr sz="2800" spc="-20" dirty="0"/>
          </a:p>
        </p:txBody>
      </p:sp>
      <p:grpSp>
        <p:nvGrpSpPr>
          <p:cNvPr id="3" name="object 3">
            <a:extLst>
              <a:ext uri="{FF2B5EF4-FFF2-40B4-BE49-F238E27FC236}">
                <a16:creationId xmlns:a16="http://schemas.microsoft.com/office/drawing/2014/main" id="{E35E77C2-412D-242C-851E-E4E3F73B6122}"/>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9069874F-8420-8845-F69B-4DCBE0A8B80A}"/>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3F520133-40FD-0C13-1DEF-C71D24C4ADF6}"/>
                </a:ext>
              </a:extLst>
            </p:cNvPr>
            <p:cNvPicPr/>
            <p:nvPr/>
          </p:nvPicPr>
          <p:blipFill>
            <a:blip r:embed="rId2" cstate="print"/>
            <a:stretch>
              <a:fillRect/>
            </a:stretch>
          </p:blipFill>
          <p:spPr>
            <a:xfrm>
              <a:off x="7924590" y="285728"/>
              <a:ext cx="992486" cy="999783"/>
            </a:xfrm>
            <a:prstGeom prst="rect">
              <a:avLst/>
            </a:prstGeom>
          </p:spPr>
        </p:pic>
      </p:grpSp>
      <p:grpSp>
        <p:nvGrpSpPr>
          <p:cNvPr id="7" name="object 7">
            <a:extLst>
              <a:ext uri="{FF2B5EF4-FFF2-40B4-BE49-F238E27FC236}">
                <a16:creationId xmlns:a16="http://schemas.microsoft.com/office/drawing/2014/main" id="{ADBB84F4-9D00-D165-F91C-8253AF75F62D}"/>
              </a:ext>
            </a:extLst>
          </p:cNvPr>
          <p:cNvGrpSpPr/>
          <p:nvPr/>
        </p:nvGrpSpPr>
        <p:grpSpPr>
          <a:xfrm>
            <a:off x="0" y="201589"/>
            <a:ext cx="9144000" cy="6656705"/>
            <a:chOff x="0" y="201589"/>
            <a:chExt cx="9144000" cy="6656705"/>
          </a:xfrm>
        </p:grpSpPr>
        <p:sp>
          <p:nvSpPr>
            <p:cNvPr id="8" name="object 8">
              <a:extLst>
                <a:ext uri="{FF2B5EF4-FFF2-40B4-BE49-F238E27FC236}">
                  <a16:creationId xmlns:a16="http://schemas.microsoft.com/office/drawing/2014/main" id="{5270BA54-C8B0-DA31-C3B0-FE193E967615}"/>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sp>
          <p:nvSpPr>
            <p:cNvPr id="9" name="object 9">
              <a:extLst>
                <a:ext uri="{FF2B5EF4-FFF2-40B4-BE49-F238E27FC236}">
                  <a16:creationId xmlns:a16="http://schemas.microsoft.com/office/drawing/2014/main" id="{3E4534C9-0A47-B90D-4588-03F1451612E4}"/>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8CA5B226-C83A-D51A-D8CA-A34B1F29EF14}"/>
              </a:ext>
            </a:extLst>
          </p:cNvPr>
          <p:cNvSpPr txBox="1">
            <a:spLocks noGrp="1"/>
          </p:cNvSpPr>
          <p:nvPr>
            <p:ph type="dt" sz="half" idx="6"/>
          </p:nvPr>
        </p:nvSpPr>
        <p:spPr>
          <a:xfrm>
            <a:off x="1266764" y="6665995"/>
            <a:ext cx="6810436" cy="205184"/>
          </a:xfrm>
          <a:prstGeom prst="rect">
            <a:avLst/>
          </a:prstGeom>
        </p:spPr>
        <p:txBody>
          <a:bodyPr vert="horz" wrap="square" lIns="0" tIns="0" rIns="0" bIns="0" rtlCol="0">
            <a:spAutoFit/>
          </a:bodyPr>
          <a:lstStyle/>
          <a:p>
            <a:pPr>
              <a:lnSpc>
                <a:spcPts val="1590"/>
              </a:lnSpc>
            </a:pPr>
            <a:r>
              <a:rPr dirty="0"/>
              <a:t>Department</a:t>
            </a:r>
            <a:r>
              <a:rPr spc="-45" dirty="0"/>
              <a:t> </a:t>
            </a:r>
            <a:r>
              <a:rPr dirty="0"/>
              <a:t>of</a:t>
            </a:r>
            <a:r>
              <a:rPr spc="-45" dirty="0"/>
              <a:t> </a:t>
            </a:r>
            <a:r>
              <a:rPr dirty="0"/>
              <a:t>Compu</a:t>
            </a:r>
            <a:r>
              <a:rPr lang="en-IN" dirty="0" err="1"/>
              <a:t>ation</a:t>
            </a:r>
            <a:r>
              <a:rPr dirty="0"/>
              <a:t>al</a:t>
            </a:r>
            <a:r>
              <a:rPr spc="-40" dirty="0"/>
              <a:t> </a:t>
            </a:r>
            <a:r>
              <a:rPr dirty="0"/>
              <a:t>Intelligence</a:t>
            </a:r>
            <a:r>
              <a:rPr spc="-45" dirty="0"/>
              <a:t> </a:t>
            </a:r>
            <a:r>
              <a:rPr spc="-465" dirty="0"/>
              <a:t>|</a:t>
            </a:r>
            <a:r>
              <a:rPr spc="-45" dirty="0"/>
              <a:t> </a:t>
            </a:r>
            <a:r>
              <a:rPr dirty="0"/>
              <a:t>M</a:t>
            </a:r>
            <a:r>
              <a:rPr lang="en-US" dirty="0"/>
              <a:t>ajor</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lang="en-US" dirty="0"/>
              <a:t>I</a:t>
            </a:r>
            <a:r>
              <a:rPr spc="-45" dirty="0"/>
              <a:t> </a:t>
            </a:r>
            <a:r>
              <a:rPr spc="-25" dirty="0"/>
              <a:t>S</a:t>
            </a:r>
            <a:r>
              <a:rPr lang="en-US" spc="-25" dirty="0"/>
              <a:t>em</a:t>
            </a:r>
            <a:endParaRPr spc="-25" dirty="0"/>
          </a:p>
        </p:txBody>
      </p:sp>
      <p:pic>
        <p:nvPicPr>
          <p:cNvPr id="12" name="Picture 11">
            <a:extLst>
              <a:ext uri="{FF2B5EF4-FFF2-40B4-BE49-F238E27FC236}">
                <a16:creationId xmlns:a16="http://schemas.microsoft.com/office/drawing/2014/main" id="{D2AEF26A-AF31-6D32-5F05-C4947E78E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47800"/>
            <a:ext cx="7467600" cy="4933950"/>
          </a:xfrm>
          <a:prstGeom prst="rect">
            <a:avLst/>
          </a:prstGeom>
        </p:spPr>
      </p:pic>
    </p:spTree>
    <p:extLst>
      <p:ext uri="{BB962C8B-B14F-4D97-AF65-F5344CB8AC3E}">
        <p14:creationId xmlns:p14="http://schemas.microsoft.com/office/powerpoint/2010/main" val="398080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03960-8D01-5067-12A9-D7102C2EEE5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6165B0F-EA60-1D89-EB22-DAE67F7A2DCF}"/>
              </a:ext>
            </a:extLst>
          </p:cNvPr>
          <p:cNvSpPr txBox="1">
            <a:spLocks noGrp="1"/>
          </p:cNvSpPr>
          <p:nvPr>
            <p:ph type="title"/>
          </p:nvPr>
        </p:nvSpPr>
        <p:spPr>
          <a:xfrm>
            <a:off x="228600" y="304800"/>
            <a:ext cx="5808693" cy="718269"/>
          </a:xfrm>
          <a:prstGeom prst="rect">
            <a:avLst/>
          </a:prstGeom>
        </p:spPr>
        <p:txBody>
          <a:bodyPr vert="horz" wrap="square" lIns="0" tIns="284602" rIns="0" bIns="0" rtlCol="0">
            <a:spAutoFit/>
          </a:bodyPr>
          <a:lstStyle/>
          <a:p>
            <a:pPr marL="12700">
              <a:lnSpc>
                <a:spcPct val="100000"/>
              </a:lnSpc>
              <a:spcBef>
                <a:spcPts val="100"/>
              </a:spcBef>
            </a:pPr>
            <a:r>
              <a:rPr lang="en-US" sz="2800" spc="-20" dirty="0"/>
              <a:t>Missing Child Image Upload Page:</a:t>
            </a:r>
            <a:endParaRPr sz="2800" spc="-20" dirty="0"/>
          </a:p>
        </p:txBody>
      </p:sp>
      <p:grpSp>
        <p:nvGrpSpPr>
          <p:cNvPr id="3" name="object 3">
            <a:extLst>
              <a:ext uri="{FF2B5EF4-FFF2-40B4-BE49-F238E27FC236}">
                <a16:creationId xmlns:a16="http://schemas.microsoft.com/office/drawing/2014/main" id="{17D241EF-0873-B635-817C-F26EB62A6C19}"/>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EACF00F8-AA49-C85E-0891-649D54985842}"/>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0D668F81-C8D2-BFE9-0F71-78BB833B59FB}"/>
                </a:ext>
              </a:extLst>
            </p:cNvPr>
            <p:cNvPicPr/>
            <p:nvPr/>
          </p:nvPicPr>
          <p:blipFill>
            <a:blip r:embed="rId2" cstate="print"/>
            <a:stretch>
              <a:fillRect/>
            </a:stretch>
          </p:blipFill>
          <p:spPr>
            <a:xfrm>
              <a:off x="7924590" y="285728"/>
              <a:ext cx="992486" cy="999783"/>
            </a:xfrm>
            <a:prstGeom prst="rect">
              <a:avLst/>
            </a:prstGeom>
          </p:spPr>
        </p:pic>
      </p:grpSp>
      <p:grpSp>
        <p:nvGrpSpPr>
          <p:cNvPr id="7" name="object 7">
            <a:extLst>
              <a:ext uri="{FF2B5EF4-FFF2-40B4-BE49-F238E27FC236}">
                <a16:creationId xmlns:a16="http://schemas.microsoft.com/office/drawing/2014/main" id="{BF1C8D70-652A-EB1B-B9C8-CF50B70E41BE}"/>
              </a:ext>
            </a:extLst>
          </p:cNvPr>
          <p:cNvGrpSpPr/>
          <p:nvPr/>
        </p:nvGrpSpPr>
        <p:grpSpPr>
          <a:xfrm>
            <a:off x="0" y="201589"/>
            <a:ext cx="9144000" cy="6656705"/>
            <a:chOff x="0" y="201589"/>
            <a:chExt cx="9144000" cy="6656705"/>
          </a:xfrm>
        </p:grpSpPr>
        <p:sp>
          <p:nvSpPr>
            <p:cNvPr id="8" name="object 8">
              <a:extLst>
                <a:ext uri="{FF2B5EF4-FFF2-40B4-BE49-F238E27FC236}">
                  <a16:creationId xmlns:a16="http://schemas.microsoft.com/office/drawing/2014/main" id="{771CF3D2-77CF-7557-14DB-B56FA6B94C5A}"/>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sp>
          <p:nvSpPr>
            <p:cNvPr id="9" name="object 9">
              <a:extLst>
                <a:ext uri="{FF2B5EF4-FFF2-40B4-BE49-F238E27FC236}">
                  <a16:creationId xmlns:a16="http://schemas.microsoft.com/office/drawing/2014/main" id="{B9BED770-CFF5-4719-769C-4E4F3A37E61D}"/>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1E2CC47B-2643-2927-A971-3745DFCA846A}"/>
              </a:ext>
            </a:extLst>
          </p:cNvPr>
          <p:cNvSpPr txBox="1">
            <a:spLocks noGrp="1"/>
          </p:cNvSpPr>
          <p:nvPr>
            <p:ph type="dt" sz="half" idx="6"/>
          </p:nvPr>
        </p:nvSpPr>
        <p:spPr>
          <a:xfrm>
            <a:off x="1266764" y="6665995"/>
            <a:ext cx="6810436" cy="205184"/>
          </a:xfrm>
          <a:prstGeom prst="rect">
            <a:avLst/>
          </a:prstGeom>
        </p:spPr>
        <p:txBody>
          <a:bodyPr vert="horz" wrap="square" lIns="0" tIns="0" rIns="0" bIns="0" rtlCol="0">
            <a:spAutoFit/>
          </a:bodyPr>
          <a:lstStyle/>
          <a:p>
            <a:pPr>
              <a:lnSpc>
                <a:spcPts val="1590"/>
              </a:lnSpc>
            </a:pPr>
            <a:r>
              <a:rPr dirty="0"/>
              <a:t>Department</a:t>
            </a:r>
            <a:r>
              <a:rPr spc="-45" dirty="0"/>
              <a:t> </a:t>
            </a:r>
            <a:r>
              <a:rPr dirty="0"/>
              <a:t>of</a:t>
            </a:r>
            <a:r>
              <a:rPr spc="-45" dirty="0"/>
              <a:t> </a:t>
            </a:r>
            <a:r>
              <a:rPr dirty="0"/>
              <a:t>Compu</a:t>
            </a:r>
            <a:r>
              <a:rPr lang="en-IN" dirty="0" err="1"/>
              <a:t>ation</a:t>
            </a:r>
            <a:r>
              <a:rPr dirty="0"/>
              <a:t>al</a:t>
            </a:r>
            <a:r>
              <a:rPr spc="-40" dirty="0"/>
              <a:t> </a:t>
            </a:r>
            <a:r>
              <a:rPr dirty="0"/>
              <a:t>Intelligence</a:t>
            </a:r>
            <a:r>
              <a:rPr spc="-45" dirty="0"/>
              <a:t> </a:t>
            </a:r>
            <a:r>
              <a:rPr spc="-465" dirty="0"/>
              <a:t>|</a:t>
            </a:r>
            <a:r>
              <a:rPr spc="-45" dirty="0"/>
              <a:t> </a:t>
            </a:r>
            <a:r>
              <a:rPr dirty="0"/>
              <a:t>M</a:t>
            </a:r>
            <a:r>
              <a:rPr lang="en-US" dirty="0"/>
              <a:t>ajor</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lang="en-US" dirty="0"/>
              <a:t>I</a:t>
            </a:r>
            <a:r>
              <a:rPr spc="-45" dirty="0"/>
              <a:t> </a:t>
            </a:r>
            <a:r>
              <a:rPr spc="-25" dirty="0"/>
              <a:t>S</a:t>
            </a:r>
            <a:r>
              <a:rPr lang="en-US" spc="-25" dirty="0"/>
              <a:t>em</a:t>
            </a:r>
            <a:endParaRPr spc="-25" dirty="0"/>
          </a:p>
        </p:txBody>
      </p:sp>
      <p:pic>
        <p:nvPicPr>
          <p:cNvPr id="12" name="Picture 11">
            <a:extLst>
              <a:ext uri="{FF2B5EF4-FFF2-40B4-BE49-F238E27FC236}">
                <a16:creationId xmlns:a16="http://schemas.microsoft.com/office/drawing/2014/main" id="{43B6369C-35C0-7A37-26AA-2CDFAD8C1B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600200"/>
            <a:ext cx="7848600" cy="4552950"/>
          </a:xfrm>
          <a:prstGeom prst="rect">
            <a:avLst/>
          </a:prstGeom>
        </p:spPr>
      </p:pic>
    </p:spTree>
    <p:extLst>
      <p:ext uri="{BB962C8B-B14F-4D97-AF65-F5344CB8AC3E}">
        <p14:creationId xmlns:p14="http://schemas.microsoft.com/office/powerpoint/2010/main" val="3046369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2A4F3-6D49-F749-8266-B5F897F7C78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D40F0B0-75B1-39FB-5FC0-96ED0DC077E9}"/>
              </a:ext>
            </a:extLst>
          </p:cNvPr>
          <p:cNvSpPr txBox="1">
            <a:spLocks noGrp="1"/>
          </p:cNvSpPr>
          <p:nvPr>
            <p:ph type="title"/>
          </p:nvPr>
        </p:nvSpPr>
        <p:spPr>
          <a:xfrm>
            <a:off x="228600" y="304800"/>
            <a:ext cx="5808693" cy="718269"/>
          </a:xfrm>
          <a:prstGeom prst="rect">
            <a:avLst/>
          </a:prstGeom>
        </p:spPr>
        <p:txBody>
          <a:bodyPr vert="horz" wrap="square" lIns="0" tIns="284602" rIns="0" bIns="0" rtlCol="0">
            <a:spAutoFit/>
          </a:bodyPr>
          <a:lstStyle/>
          <a:p>
            <a:pPr marL="12700">
              <a:lnSpc>
                <a:spcPct val="100000"/>
              </a:lnSpc>
              <a:spcBef>
                <a:spcPts val="100"/>
              </a:spcBef>
            </a:pPr>
            <a:r>
              <a:rPr lang="en-US" sz="2800" spc="-20" dirty="0"/>
              <a:t>Missing Child Found:</a:t>
            </a:r>
            <a:endParaRPr sz="2800" spc="-20" dirty="0"/>
          </a:p>
        </p:txBody>
      </p:sp>
      <p:grpSp>
        <p:nvGrpSpPr>
          <p:cNvPr id="3" name="object 3">
            <a:extLst>
              <a:ext uri="{FF2B5EF4-FFF2-40B4-BE49-F238E27FC236}">
                <a16:creationId xmlns:a16="http://schemas.microsoft.com/office/drawing/2014/main" id="{A907EEB7-94E5-5FD1-7591-27AC028076D3}"/>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BD9D1AA7-17A0-FE7A-DE4D-DE7C91D78A1D}"/>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EFC74EBD-01EB-EF34-30D6-074F20A03443}"/>
                </a:ext>
              </a:extLst>
            </p:cNvPr>
            <p:cNvPicPr/>
            <p:nvPr/>
          </p:nvPicPr>
          <p:blipFill>
            <a:blip r:embed="rId2" cstate="print"/>
            <a:stretch>
              <a:fillRect/>
            </a:stretch>
          </p:blipFill>
          <p:spPr>
            <a:xfrm>
              <a:off x="7924590" y="285728"/>
              <a:ext cx="992486" cy="999783"/>
            </a:xfrm>
            <a:prstGeom prst="rect">
              <a:avLst/>
            </a:prstGeom>
          </p:spPr>
        </p:pic>
      </p:grpSp>
      <p:grpSp>
        <p:nvGrpSpPr>
          <p:cNvPr id="7" name="object 7">
            <a:extLst>
              <a:ext uri="{FF2B5EF4-FFF2-40B4-BE49-F238E27FC236}">
                <a16:creationId xmlns:a16="http://schemas.microsoft.com/office/drawing/2014/main" id="{2EF35509-23CD-F0DE-89B8-47B9D94832AB}"/>
              </a:ext>
            </a:extLst>
          </p:cNvPr>
          <p:cNvGrpSpPr/>
          <p:nvPr/>
        </p:nvGrpSpPr>
        <p:grpSpPr>
          <a:xfrm>
            <a:off x="0" y="201589"/>
            <a:ext cx="9144000" cy="6656705"/>
            <a:chOff x="0" y="201589"/>
            <a:chExt cx="9144000" cy="6656705"/>
          </a:xfrm>
        </p:grpSpPr>
        <p:sp>
          <p:nvSpPr>
            <p:cNvPr id="8" name="object 8">
              <a:extLst>
                <a:ext uri="{FF2B5EF4-FFF2-40B4-BE49-F238E27FC236}">
                  <a16:creationId xmlns:a16="http://schemas.microsoft.com/office/drawing/2014/main" id="{6D966C84-28B7-72A0-26E8-3B580412F926}"/>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sp>
          <p:nvSpPr>
            <p:cNvPr id="9" name="object 9">
              <a:extLst>
                <a:ext uri="{FF2B5EF4-FFF2-40B4-BE49-F238E27FC236}">
                  <a16:creationId xmlns:a16="http://schemas.microsoft.com/office/drawing/2014/main" id="{51412D2F-0109-68E6-1F7E-22647373E369}"/>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C663D2AF-3881-3439-2FA2-989FA4077022}"/>
              </a:ext>
            </a:extLst>
          </p:cNvPr>
          <p:cNvSpPr txBox="1">
            <a:spLocks noGrp="1"/>
          </p:cNvSpPr>
          <p:nvPr>
            <p:ph type="dt" sz="half" idx="6"/>
          </p:nvPr>
        </p:nvSpPr>
        <p:spPr>
          <a:xfrm>
            <a:off x="1266764" y="6665995"/>
            <a:ext cx="6810436" cy="205184"/>
          </a:xfrm>
          <a:prstGeom prst="rect">
            <a:avLst/>
          </a:prstGeom>
        </p:spPr>
        <p:txBody>
          <a:bodyPr vert="horz" wrap="square" lIns="0" tIns="0" rIns="0" bIns="0" rtlCol="0">
            <a:spAutoFit/>
          </a:bodyPr>
          <a:lstStyle/>
          <a:p>
            <a:pPr>
              <a:lnSpc>
                <a:spcPts val="1590"/>
              </a:lnSpc>
            </a:pPr>
            <a:r>
              <a:rPr dirty="0"/>
              <a:t>Department</a:t>
            </a:r>
            <a:r>
              <a:rPr spc="-45" dirty="0"/>
              <a:t> </a:t>
            </a:r>
            <a:r>
              <a:rPr dirty="0"/>
              <a:t>of</a:t>
            </a:r>
            <a:r>
              <a:rPr spc="-45" dirty="0"/>
              <a:t> </a:t>
            </a:r>
            <a:r>
              <a:rPr dirty="0"/>
              <a:t>Compu</a:t>
            </a:r>
            <a:r>
              <a:rPr lang="en-IN" dirty="0" err="1"/>
              <a:t>ation</a:t>
            </a:r>
            <a:r>
              <a:rPr dirty="0"/>
              <a:t>al</a:t>
            </a:r>
            <a:r>
              <a:rPr spc="-40" dirty="0"/>
              <a:t> </a:t>
            </a:r>
            <a:r>
              <a:rPr dirty="0"/>
              <a:t>Intelligence</a:t>
            </a:r>
            <a:r>
              <a:rPr spc="-45" dirty="0"/>
              <a:t> </a:t>
            </a:r>
            <a:r>
              <a:rPr spc="-465" dirty="0"/>
              <a:t>|</a:t>
            </a:r>
            <a:r>
              <a:rPr spc="-45" dirty="0"/>
              <a:t> </a:t>
            </a:r>
            <a:r>
              <a:rPr dirty="0"/>
              <a:t>M</a:t>
            </a:r>
            <a:r>
              <a:rPr lang="en-US" dirty="0"/>
              <a:t>ajor</a:t>
            </a:r>
            <a:r>
              <a:rPr spc="-40" dirty="0"/>
              <a:t>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dirty="0"/>
              <a:t>I</a:t>
            </a:r>
            <a:r>
              <a:rPr lang="en-US" dirty="0"/>
              <a:t>I</a:t>
            </a:r>
            <a:r>
              <a:rPr spc="-45" dirty="0"/>
              <a:t> </a:t>
            </a:r>
            <a:r>
              <a:rPr spc="-25" dirty="0"/>
              <a:t>S</a:t>
            </a:r>
            <a:r>
              <a:rPr lang="en-US" spc="-25" dirty="0"/>
              <a:t>em</a:t>
            </a:r>
            <a:endParaRPr spc="-25" dirty="0"/>
          </a:p>
        </p:txBody>
      </p:sp>
      <p:pic>
        <p:nvPicPr>
          <p:cNvPr id="11" name="Picture 10">
            <a:extLst>
              <a:ext uri="{FF2B5EF4-FFF2-40B4-BE49-F238E27FC236}">
                <a16:creationId xmlns:a16="http://schemas.microsoft.com/office/drawing/2014/main" id="{0E7A7A3F-242E-D5F2-CCA1-FE456C8E4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87" y="1562100"/>
            <a:ext cx="7543800" cy="4629150"/>
          </a:xfrm>
          <a:prstGeom prst="rect">
            <a:avLst/>
          </a:prstGeom>
        </p:spPr>
      </p:pic>
    </p:spTree>
    <p:extLst>
      <p:ext uri="{BB962C8B-B14F-4D97-AF65-F5344CB8AC3E}">
        <p14:creationId xmlns:p14="http://schemas.microsoft.com/office/powerpoint/2010/main" val="130751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990600"/>
            <a:ext cx="3124200" cy="443711"/>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a:cs typeface="Times New Roman"/>
              </a:rPr>
              <a:t>CONCLUSION</a:t>
            </a:r>
          </a:p>
        </p:txBody>
      </p:sp>
      <p:grpSp>
        <p:nvGrpSpPr>
          <p:cNvPr id="3" name="object 3"/>
          <p:cNvGrpSpPr/>
          <p:nvPr/>
        </p:nvGrpSpPr>
        <p:grpSpPr>
          <a:xfrm>
            <a:off x="0" y="0"/>
            <a:ext cx="9144000" cy="6656705"/>
            <a:chOff x="0" y="0"/>
            <a:chExt cx="9144000" cy="6656705"/>
          </a:xfrm>
        </p:grpSpPr>
        <p:sp>
          <p:nvSpPr>
            <p:cNvPr id="4" name="object 4"/>
            <p:cNvSpPr/>
            <p:nvPr/>
          </p:nvSpPr>
          <p:spPr>
            <a:xfrm>
              <a:off x="142843" y="214289"/>
              <a:ext cx="8858885" cy="6430010"/>
            </a:xfrm>
            <a:custGeom>
              <a:avLst/>
              <a:gdLst/>
              <a:ahLst/>
              <a:cxnLst/>
              <a:rect l="l" t="t" r="r" b="b"/>
              <a:pathLst>
                <a:path w="8858885" h="6430009">
                  <a:moveTo>
                    <a:pt x="0" y="0"/>
                  </a:moveTo>
                  <a:lnTo>
                    <a:pt x="8858312" y="0"/>
                  </a:lnTo>
                  <a:lnTo>
                    <a:pt x="8858312" y="6429419"/>
                  </a:lnTo>
                  <a:lnTo>
                    <a:pt x="0" y="6429419"/>
                  </a:lnTo>
                  <a:lnTo>
                    <a:pt x="0" y="0"/>
                  </a:lnTo>
                  <a:close/>
                </a:path>
              </a:pathLst>
            </a:custGeom>
            <a:ln w="25399">
              <a:solidFill>
                <a:srgbClr val="385E88"/>
              </a:solidFill>
            </a:ln>
          </p:spPr>
          <p:txBody>
            <a:bodyPr wrap="square" lIns="0" tIns="0" rIns="0" bIns="0" rtlCol="0"/>
            <a:lstStyle/>
            <a:p>
              <a:endParaRPr/>
            </a:p>
          </p:txBody>
        </p:sp>
        <p:sp>
          <p:nvSpPr>
            <p:cNvPr id="5" name="object 5"/>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6" name="object 6"/>
            <p:cNvPicPr/>
            <p:nvPr/>
          </p:nvPicPr>
          <p:blipFill>
            <a:blip r:embed="rId2" cstate="print"/>
            <a:stretch>
              <a:fillRect/>
            </a:stretch>
          </p:blipFill>
          <p:spPr>
            <a:xfrm>
              <a:off x="7924590" y="285728"/>
              <a:ext cx="992486" cy="999783"/>
            </a:xfrm>
            <a:prstGeom prst="rect">
              <a:avLst/>
            </a:prstGeom>
          </p:spPr>
        </p:pic>
      </p:grpSp>
      <p:sp>
        <p:nvSpPr>
          <p:cNvPr id="7" name="object 7"/>
          <p:cNvSpPr txBox="1">
            <a:spLocks noGrp="1"/>
          </p:cNvSpPr>
          <p:nvPr>
            <p:ph type="body" idx="1"/>
          </p:nvPr>
        </p:nvSpPr>
        <p:spPr>
          <a:xfrm>
            <a:off x="457200" y="1752600"/>
            <a:ext cx="4267200" cy="2505814"/>
          </a:xfrm>
          <a:prstGeom prst="rect">
            <a:avLst/>
          </a:prstGeom>
        </p:spPr>
        <p:txBody>
          <a:bodyPr vert="horz" wrap="square" lIns="0" tIns="12700" rIns="0" bIns="0" rtlCol="0">
            <a:spAutoFit/>
          </a:bodyPr>
          <a:lstStyle/>
          <a:p>
            <a:pPr algn="just"/>
            <a:r>
              <a:rPr lang="en-US" sz="1800" dirty="0">
                <a:latin typeface="Garet" panose="020B0604020202020204" charset="0"/>
              </a:rPr>
              <a:t>The </a:t>
            </a:r>
            <a:r>
              <a:rPr lang="en-US" sz="1800" i="1" dirty="0">
                <a:latin typeface="Garet" panose="020B0604020202020204" charset="0"/>
              </a:rPr>
              <a:t>Missing Child Identification System</a:t>
            </a:r>
            <a:r>
              <a:rPr lang="en-US" sz="1800" dirty="0">
                <a:latin typeface="Garet" panose="020B0604020202020204" charset="0"/>
              </a:rPr>
              <a:t> offers a powerful technological solution to the pressing issues of child abduction and disappearance. By leveraging CNN-based facial recognition models within a user-friendly web portal, the system empowers parents and authorities to register and identify missing children with greater efficiency and accuracy.</a:t>
            </a:r>
            <a:endParaRPr lang="en-US" sz="1800" spc="-10" dirty="0">
              <a:latin typeface="Garet" panose="020B0604020202020204" charset="0"/>
            </a:endParaRPr>
          </a:p>
        </p:txBody>
      </p:sp>
      <p:sp>
        <p:nvSpPr>
          <p:cNvPr id="8" name="object 8"/>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sp>
        <p:nvSpPr>
          <p:cNvPr id="9" name="object 9"/>
          <p:cNvSpPr txBox="1">
            <a:spLocks noGrp="1"/>
          </p:cNvSpPr>
          <p:nvPr>
            <p:ph type="dt" sz="half" idx="6"/>
          </p:nvPr>
        </p:nvSpPr>
        <p:spPr>
          <a:xfrm>
            <a:off x="1266764" y="6665995"/>
            <a:ext cx="6962836" cy="205184"/>
          </a:xfrm>
          <a:prstGeom prst="rect">
            <a:avLst/>
          </a:prstGeom>
        </p:spPr>
        <p:txBody>
          <a:bodyPr vert="horz" wrap="square" lIns="0" tIns="0" rIns="0" bIns="0" rtlCol="0">
            <a:spAutoFit/>
          </a:bodyPr>
          <a:lstStyle/>
          <a:p>
            <a:pPr>
              <a:lnSpc>
                <a:spcPts val="1590"/>
              </a:lnSpc>
            </a:pPr>
            <a:r>
              <a:rPr dirty="0"/>
              <a:t>Department</a:t>
            </a:r>
            <a:r>
              <a:rPr spc="-45" dirty="0"/>
              <a:t> </a:t>
            </a:r>
            <a:r>
              <a:rPr dirty="0"/>
              <a:t>of</a:t>
            </a:r>
            <a:r>
              <a:rPr spc="-45" dirty="0"/>
              <a:t> </a:t>
            </a:r>
            <a:r>
              <a:rPr dirty="0"/>
              <a:t>Computational</a:t>
            </a:r>
            <a:r>
              <a:rPr spc="-40" dirty="0"/>
              <a:t> </a:t>
            </a:r>
            <a:r>
              <a:rPr dirty="0"/>
              <a:t>Intelligence</a:t>
            </a:r>
            <a:r>
              <a:rPr spc="-45" dirty="0"/>
              <a:t> </a:t>
            </a:r>
            <a:r>
              <a:rPr spc="-465" dirty="0"/>
              <a:t>|</a:t>
            </a:r>
            <a:r>
              <a:rPr spc="-45" dirty="0"/>
              <a:t> </a:t>
            </a:r>
            <a:r>
              <a:rPr lang="en-US" spc="-45" dirty="0"/>
              <a:t>Major </a:t>
            </a:r>
            <a:r>
              <a:rPr spc="-25" dirty="0"/>
              <a:t>Project</a:t>
            </a:r>
            <a:r>
              <a:rPr spc="-45" dirty="0"/>
              <a:t> </a:t>
            </a:r>
            <a:r>
              <a:rPr spc="-465" dirty="0"/>
              <a:t>|</a:t>
            </a:r>
            <a:r>
              <a:rPr spc="-45" dirty="0"/>
              <a:t> </a:t>
            </a:r>
            <a:r>
              <a:rPr spc="-35" dirty="0"/>
              <a:t>B.Tech</a:t>
            </a:r>
            <a:r>
              <a:rPr spc="-40" dirty="0"/>
              <a:t> </a:t>
            </a:r>
            <a:r>
              <a:rPr dirty="0"/>
              <a:t>IV</a:t>
            </a:r>
            <a:r>
              <a:rPr spc="-45" dirty="0"/>
              <a:t> </a:t>
            </a:r>
            <a:r>
              <a:rPr dirty="0"/>
              <a:t>Year</a:t>
            </a:r>
            <a:r>
              <a:rPr spc="-40" dirty="0"/>
              <a:t> </a:t>
            </a:r>
            <a:r>
              <a:rPr spc="295" dirty="0"/>
              <a:t>–</a:t>
            </a:r>
            <a:r>
              <a:rPr spc="-45" dirty="0"/>
              <a:t> </a:t>
            </a:r>
            <a:r>
              <a:rPr lang="en-US" spc="-45" dirty="0"/>
              <a:t>II</a:t>
            </a:r>
            <a:r>
              <a:rPr spc="-45" dirty="0"/>
              <a:t> </a:t>
            </a:r>
            <a:r>
              <a:rPr spc="-25" dirty="0"/>
              <a:t>Sem</a:t>
            </a:r>
          </a:p>
        </p:txBody>
      </p:sp>
      <p:pic>
        <p:nvPicPr>
          <p:cNvPr id="11" name="Picture 10">
            <a:extLst>
              <a:ext uri="{FF2B5EF4-FFF2-40B4-BE49-F238E27FC236}">
                <a16:creationId xmlns:a16="http://schemas.microsoft.com/office/drawing/2014/main" id="{3676035F-5FC3-B890-88C9-1C0C62149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600200"/>
            <a:ext cx="3886200" cy="2514600"/>
          </a:xfrm>
          <a:prstGeom prst="rect">
            <a:avLst/>
          </a:prstGeom>
        </p:spPr>
      </p:pic>
      <p:sp>
        <p:nvSpPr>
          <p:cNvPr id="13" name="TextBox 12">
            <a:extLst>
              <a:ext uri="{FF2B5EF4-FFF2-40B4-BE49-F238E27FC236}">
                <a16:creationId xmlns:a16="http://schemas.microsoft.com/office/drawing/2014/main" id="{06B3D0D3-213A-7061-8588-B9F49ECCF785}"/>
              </a:ext>
            </a:extLst>
          </p:cNvPr>
          <p:cNvSpPr txBox="1"/>
          <p:nvPr/>
        </p:nvSpPr>
        <p:spPr>
          <a:xfrm>
            <a:off x="381000" y="4191000"/>
            <a:ext cx="8229600" cy="1477328"/>
          </a:xfrm>
          <a:prstGeom prst="rect">
            <a:avLst/>
          </a:prstGeom>
          <a:noFill/>
        </p:spPr>
        <p:txBody>
          <a:bodyPr wrap="square" rtlCol="0">
            <a:spAutoFit/>
          </a:bodyPr>
          <a:lstStyle/>
          <a:p>
            <a:pPr algn="just"/>
            <a:r>
              <a:rPr lang="en-US" dirty="0"/>
              <a:t>Features such as automated email notifications enhance public awareness and involvement, while a scalable and reliable backend infrastructure ensures system robustness. This project exemplifies the meaningful intersection of technology, civic engagement, and law enforcement, contributing significantly to child recovery efforts and societal safety.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1553" y="3081117"/>
            <a:ext cx="4607560" cy="1122680"/>
          </a:xfrm>
          <a:prstGeom prst="rect">
            <a:avLst/>
          </a:prstGeom>
        </p:spPr>
        <p:txBody>
          <a:bodyPr vert="horz" wrap="square" lIns="0" tIns="12700" rIns="0" bIns="0" rtlCol="0">
            <a:spAutoFit/>
          </a:bodyPr>
          <a:lstStyle/>
          <a:p>
            <a:pPr marL="12700">
              <a:lnSpc>
                <a:spcPct val="100000"/>
              </a:lnSpc>
              <a:spcBef>
                <a:spcPts val="100"/>
              </a:spcBef>
            </a:pPr>
            <a:r>
              <a:rPr sz="7200" spc="-20" dirty="0">
                <a:solidFill>
                  <a:srgbClr val="B7CCE4"/>
                </a:solidFill>
                <a:latin typeface="Constantia"/>
                <a:cs typeface="Constantia"/>
              </a:rPr>
              <a:t>Thank</a:t>
            </a:r>
            <a:r>
              <a:rPr sz="7200" spc="-375" dirty="0">
                <a:solidFill>
                  <a:srgbClr val="B7CCE4"/>
                </a:solidFill>
                <a:latin typeface="Constantia"/>
                <a:cs typeface="Constantia"/>
              </a:rPr>
              <a:t> </a:t>
            </a:r>
            <a:r>
              <a:rPr sz="7200" spc="-484" dirty="0">
                <a:solidFill>
                  <a:srgbClr val="B7CCE4"/>
                </a:solidFill>
                <a:latin typeface="Constantia"/>
                <a:cs typeface="Constantia"/>
              </a:rPr>
              <a:t>Y</a:t>
            </a:r>
            <a:r>
              <a:rPr sz="7200" spc="75" dirty="0">
                <a:solidFill>
                  <a:srgbClr val="B7CCE4"/>
                </a:solidFill>
                <a:latin typeface="Constantia"/>
                <a:cs typeface="Constantia"/>
              </a:rPr>
              <a:t>o</a:t>
            </a:r>
            <a:r>
              <a:rPr sz="7200" spc="80" dirty="0">
                <a:solidFill>
                  <a:srgbClr val="B7CCE4"/>
                </a:solidFill>
                <a:latin typeface="Constantia"/>
                <a:cs typeface="Constantia"/>
              </a:rPr>
              <a:t>u</a:t>
            </a:r>
            <a:endParaRPr sz="7200">
              <a:latin typeface="Constantia"/>
              <a:cs typeface="Constantia"/>
            </a:endParaRPr>
          </a:p>
        </p:txBody>
      </p:sp>
      <p:grpSp>
        <p:nvGrpSpPr>
          <p:cNvPr id="3" name="object 3"/>
          <p:cNvGrpSpPr/>
          <p:nvPr/>
        </p:nvGrpSpPr>
        <p:grpSpPr>
          <a:xfrm>
            <a:off x="0" y="0"/>
            <a:ext cx="9144000" cy="6858000"/>
            <a:chOff x="0" y="0"/>
            <a:chExt cx="9144000" cy="6858000"/>
          </a:xfrm>
        </p:grpSpPr>
        <p:sp>
          <p:nvSpPr>
            <p:cNvPr id="4" name="object 4"/>
            <p:cNvSpPr/>
            <p:nvPr/>
          </p:nvSpPr>
          <p:spPr>
            <a:xfrm>
              <a:off x="142843" y="214289"/>
              <a:ext cx="8858885" cy="6430010"/>
            </a:xfrm>
            <a:custGeom>
              <a:avLst/>
              <a:gdLst/>
              <a:ahLst/>
              <a:cxnLst/>
              <a:rect l="l" t="t" r="r" b="b"/>
              <a:pathLst>
                <a:path w="8858885" h="6430009">
                  <a:moveTo>
                    <a:pt x="0" y="0"/>
                  </a:moveTo>
                  <a:lnTo>
                    <a:pt x="8858312" y="0"/>
                  </a:lnTo>
                  <a:lnTo>
                    <a:pt x="8858312" y="6429419"/>
                  </a:lnTo>
                  <a:lnTo>
                    <a:pt x="0" y="6429419"/>
                  </a:lnTo>
                  <a:lnTo>
                    <a:pt x="0" y="0"/>
                  </a:lnTo>
                  <a:close/>
                </a:path>
              </a:pathLst>
            </a:custGeom>
            <a:ln w="25399">
              <a:solidFill>
                <a:srgbClr val="385E88"/>
              </a:solidFill>
            </a:ln>
          </p:spPr>
          <p:txBody>
            <a:bodyPr wrap="square" lIns="0" tIns="0" rIns="0" bIns="0" rtlCol="0"/>
            <a:lstStyle/>
            <a:p>
              <a:endParaRPr/>
            </a:p>
          </p:txBody>
        </p:sp>
        <p:sp>
          <p:nvSpPr>
            <p:cNvPr id="5" name="object 5"/>
            <p:cNvSpPr/>
            <p:nvPr/>
          </p:nvSpPr>
          <p:spPr>
            <a:xfrm>
              <a:off x="0" y="0"/>
              <a:ext cx="9144000" cy="6858000"/>
            </a:xfrm>
            <a:custGeom>
              <a:avLst/>
              <a:gdLst/>
              <a:ahLst/>
              <a:cxnLst/>
              <a:rect l="l" t="t" r="r" b="b"/>
              <a:pathLst>
                <a:path w="9144000" h="6858000">
                  <a:moveTo>
                    <a:pt x="9144000" y="6679184"/>
                  </a:moveTo>
                  <a:lnTo>
                    <a:pt x="0" y="6679184"/>
                  </a:lnTo>
                  <a:lnTo>
                    <a:pt x="0" y="6858000"/>
                  </a:lnTo>
                  <a:lnTo>
                    <a:pt x="9144000" y="6858000"/>
                  </a:lnTo>
                  <a:lnTo>
                    <a:pt x="9144000" y="6679184"/>
                  </a:lnTo>
                  <a:close/>
                </a:path>
                <a:path w="9144000" h="6858000">
                  <a:moveTo>
                    <a:pt x="9144000" y="0"/>
                  </a:moveTo>
                  <a:lnTo>
                    <a:pt x="0" y="0"/>
                  </a:lnTo>
                  <a:lnTo>
                    <a:pt x="0" y="178828"/>
                  </a:lnTo>
                  <a:lnTo>
                    <a:pt x="9144000" y="178828"/>
                  </a:lnTo>
                  <a:lnTo>
                    <a:pt x="9144000" y="0"/>
                  </a:lnTo>
                  <a:close/>
                </a:path>
              </a:pathLst>
            </a:custGeom>
            <a:solidFill>
              <a:srgbClr val="00B0F0"/>
            </a:solidFill>
          </p:spPr>
          <p:txBody>
            <a:bodyPr wrap="square" lIns="0" tIns="0" rIns="0" bIns="0" rtlCol="0"/>
            <a:lstStyle/>
            <a:p>
              <a:endParaRPr/>
            </a:p>
          </p:txBody>
        </p:sp>
        <p:pic>
          <p:nvPicPr>
            <p:cNvPr id="6" name="object 6"/>
            <p:cNvPicPr/>
            <p:nvPr/>
          </p:nvPicPr>
          <p:blipFill>
            <a:blip r:embed="rId2" cstate="print"/>
            <a:stretch>
              <a:fillRect/>
            </a:stretch>
          </p:blipFill>
          <p:spPr>
            <a:xfrm>
              <a:off x="7924590" y="285728"/>
              <a:ext cx="992486" cy="999783"/>
            </a:xfrm>
            <a:prstGeom prst="rect">
              <a:avLst/>
            </a:prstGeom>
          </p:spPr>
        </p:pic>
      </p:grpSp>
      <p:sp>
        <p:nvSpPr>
          <p:cNvPr id="7" name="object 7"/>
          <p:cNvSpPr txBox="1">
            <a:spLocks noGrp="1"/>
          </p:cNvSpPr>
          <p:nvPr>
            <p:ph type="ftr" sz="quarter" idx="5"/>
          </p:nvPr>
        </p:nvSpPr>
        <p:spPr>
          <a:prstGeom prst="rect">
            <a:avLst/>
          </a:prstGeom>
        </p:spPr>
        <p:txBody>
          <a:bodyPr vert="horz" wrap="square" lIns="0" tIns="1270" rIns="0" bIns="0" rtlCol="0">
            <a:spAutoFit/>
          </a:body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1D0A7-23ED-D9BB-3BEA-653E6819BFB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514F072-DB71-93D6-D6D9-C19091506EEA}"/>
              </a:ext>
            </a:extLst>
          </p:cNvPr>
          <p:cNvSpPr txBox="1">
            <a:spLocks noGrp="1"/>
          </p:cNvSpPr>
          <p:nvPr>
            <p:ph type="title"/>
          </p:nvPr>
        </p:nvSpPr>
        <p:spPr>
          <a:prstGeom prst="rect">
            <a:avLst/>
          </a:prstGeom>
        </p:spPr>
        <p:txBody>
          <a:bodyPr vert="horz" wrap="square" lIns="0" tIns="284602" rIns="0" bIns="0" rtlCol="0">
            <a:spAutoFit/>
          </a:bodyPr>
          <a:lstStyle/>
          <a:p>
            <a:pPr marL="12700">
              <a:lnSpc>
                <a:spcPct val="100000"/>
              </a:lnSpc>
              <a:spcBef>
                <a:spcPts val="100"/>
              </a:spcBef>
            </a:pPr>
            <a:r>
              <a:rPr lang="en-US" spc="-20" dirty="0"/>
              <a:t>Abstract</a:t>
            </a:r>
            <a:endParaRPr spc="-20" dirty="0"/>
          </a:p>
        </p:txBody>
      </p:sp>
      <p:grpSp>
        <p:nvGrpSpPr>
          <p:cNvPr id="3" name="object 3">
            <a:extLst>
              <a:ext uri="{FF2B5EF4-FFF2-40B4-BE49-F238E27FC236}">
                <a16:creationId xmlns:a16="http://schemas.microsoft.com/office/drawing/2014/main" id="{D54D4EF2-92AA-4E11-05A3-6358D4B5857D}"/>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58FA4C77-CDDE-8BEB-05E7-BEAB95DE1BEA}"/>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CEDC587A-613A-EC7B-C95A-F340BE525759}"/>
                </a:ext>
              </a:extLst>
            </p:cNvPr>
            <p:cNvPicPr/>
            <p:nvPr/>
          </p:nvPicPr>
          <p:blipFill>
            <a:blip r:embed="rId2" cstate="print"/>
            <a:stretch>
              <a:fillRect/>
            </a:stretch>
          </p:blipFill>
          <p:spPr>
            <a:xfrm>
              <a:off x="7924590" y="285728"/>
              <a:ext cx="992486" cy="999783"/>
            </a:xfrm>
            <a:prstGeom prst="rect">
              <a:avLst/>
            </a:prstGeom>
          </p:spPr>
        </p:pic>
      </p:grpSp>
      <p:grpSp>
        <p:nvGrpSpPr>
          <p:cNvPr id="7" name="object 7">
            <a:extLst>
              <a:ext uri="{FF2B5EF4-FFF2-40B4-BE49-F238E27FC236}">
                <a16:creationId xmlns:a16="http://schemas.microsoft.com/office/drawing/2014/main" id="{69E55504-5329-364F-9749-16C839C5D6AB}"/>
              </a:ext>
            </a:extLst>
          </p:cNvPr>
          <p:cNvGrpSpPr/>
          <p:nvPr/>
        </p:nvGrpSpPr>
        <p:grpSpPr>
          <a:xfrm>
            <a:off x="0" y="201589"/>
            <a:ext cx="9144000" cy="6656705"/>
            <a:chOff x="0" y="201589"/>
            <a:chExt cx="9144000" cy="6656705"/>
          </a:xfrm>
        </p:grpSpPr>
        <p:sp>
          <p:nvSpPr>
            <p:cNvPr id="8" name="object 8">
              <a:extLst>
                <a:ext uri="{FF2B5EF4-FFF2-40B4-BE49-F238E27FC236}">
                  <a16:creationId xmlns:a16="http://schemas.microsoft.com/office/drawing/2014/main" id="{4E5130EC-3EF2-4ABD-29F0-0EAF132DF957}"/>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sp>
          <p:nvSpPr>
            <p:cNvPr id="9" name="object 9">
              <a:extLst>
                <a:ext uri="{FF2B5EF4-FFF2-40B4-BE49-F238E27FC236}">
                  <a16:creationId xmlns:a16="http://schemas.microsoft.com/office/drawing/2014/main" id="{0C131689-9BFE-A48C-5C24-E62C1193C5DA}"/>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7CCACA94-39AB-049D-4D5D-4FF22E2C88AB}"/>
              </a:ext>
            </a:extLst>
          </p:cNvPr>
          <p:cNvSpPr txBox="1">
            <a:spLocks noGrp="1"/>
          </p:cNvSpPr>
          <p:nvPr>
            <p:ph type="dt" sz="half" idx="6"/>
          </p:nvPr>
        </p:nvSpPr>
        <p:spPr>
          <a:xfrm>
            <a:off x="1266764" y="6665995"/>
            <a:ext cx="7191436" cy="205184"/>
          </a:xfrm>
          <a:prstGeom prst="rect">
            <a:avLst/>
          </a:prstGeom>
        </p:spPr>
        <p:txBody>
          <a:bodyPr vert="horz" wrap="square" lIns="0" tIns="0" rIns="0" bIns="0" rtlCol="0">
            <a:spAutoFit/>
          </a:bodyPr>
          <a:lstStyle/>
          <a:p>
            <a:pPr>
              <a:lnSpc>
                <a:spcPts val="1590"/>
              </a:lnSpc>
            </a:pPr>
            <a:r>
              <a:rPr lang="en-IN" dirty="0"/>
              <a:t>Department</a:t>
            </a:r>
            <a:r>
              <a:rPr lang="en-IN" spc="-45" dirty="0"/>
              <a:t> </a:t>
            </a:r>
            <a:r>
              <a:rPr lang="en-IN" dirty="0"/>
              <a:t>of</a:t>
            </a:r>
            <a:r>
              <a:rPr lang="en-IN" spc="-45" dirty="0"/>
              <a:t> </a:t>
            </a:r>
            <a:r>
              <a:rPr lang="en-IN" dirty="0"/>
              <a:t>Computational</a:t>
            </a:r>
            <a:r>
              <a:rPr lang="en-IN" spc="-40" dirty="0"/>
              <a:t> </a:t>
            </a:r>
            <a:r>
              <a:rPr lang="en-IN" dirty="0"/>
              <a:t>Intelligence</a:t>
            </a:r>
            <a:r>
              <a:rPr lang="en-IN" spc="-45" dirty="0"/>
              <a:t> </a:t>
            </a:r>
            <a:r>
              <a:rPr lang="en-IN" spc="-465" dirty="0"/>
              <a:t>|</a:t>
            </a:r>
            <a:r>
              <a:rPr lang="en-IN" spc="-45" dirty="0"/>
              <a:t> </a:t>
            </a:r>
            <a:r>
              <a:rPr lang="en-IN" dirty="0"/>
              <a:t>Major</a:t>
            </a:r>
            <a:r>
              <a:rPr lang="en-IN" spc="-40" dirty="0"/>
              <a:t> </a:t>
            </a:r>
            <a:r>
              <a:rPr lang="en-IN" spc="-25" dirty="0"/>
              <a:t>Project</a:t>
            </a:r>
            <a:r>
              <a:rPr lang="en-IN" spc="-45" dirty="0"/>
              <a:t> </a:t>
            </a:r>
            <a:r>
              <a:rPr lang="en-IN" spc="-465" dirty="0"/>
              <a:t>|</a:t>
            </a:r>
            <a:r>
              <a:rPr lang="en-IN" spc="-45" dirty="0"/>
              <a:t> </a:t>
            </a:r>
            <a:r>
              <a:rPr lang="en-IN" spc="-35" dirty="0" err="1"/>
              <a:t>B.Tech</a:t>
            </a:r>
            <a:r>
              <a:rPr lang="en-IN" spc="-40" dirty="0"/>
              <a:t> </a:t>
            </a:r>
            <a:r>
              <a:rPr lang="en-IN" dirty="0"/>
              <a:t>IV</a:t>
            </a:r>
            <a:r>
              <a:rPr lang="en-IN" spc="-45" dirty="0"/>
              <a:t> </a:t>
            </a:r>
            <a:r>
              <a:rPr lang="en-IN" dirty="0"/>
              <a:t>Year</a:t>
            </a:r>
            <a:r>
              <a:rPr lang="en-IN" spc="-40" dirty="0"/>
              <a:t> </a:t>
            </a:r>
            <a:r>
              <a:rPr lang="en-IN" spc="295" dirty="0"/>
              <a:t>–</a:t>
            </a:r>
            <a:r>
              <a:rPr lang="en-IN" spc="-45" dirty="0"/>
              <a:t> </a:t>
            </a:r>
            <a:r>
              <a:rPr lang="en-IN" dirty="0"/>
              <a:t>II </a:t>
            </a:r>
            <a:r>
              <a:rPr lang="en-IN" spc="-25" dirty="0"/>
              <a:t>Sem</a:t>
            </a:r>
            <a:endParaRPr spc="-25" dirty="0"/>
          </a:p>
        </p:txBody>
      </p:sp>
      <p:sp>
        <p:nvSpPr>
          <p:cNvPr id="13" name="TextBox 12">
            <a:extLst>
              <a:ext uri="{FF2B5EF4-FFF2-40B4-BE49-F238E27FC236}">
                <a16:creationId xmlns:a16="http://schemas.microsoft.com/office/drawing/2014/main" id="{940ECB9D-1A6B-9A1D-FFFA-41830CB8D8D8}"/>
              </a:ext>
            </a:extLst>
          </p:cNvPr>
          <p:cNvSpPr txBox="1"/>
          <p:nvPr/>
        </p:nvSpPr>
        <p:spPr>
          <a:xfrm>
            <a:off x="533400" y="1676400"/>
            <a:ext cx="8077200" cy="3970318"/>
          </a:xfrm>
          <a:prstGeom prst="rect">
            <a:avLst/>
          </a:prstGeom>
          <a:noFill/>
        </p:spPr>
        <p:txBody>
          <a:bodyPr wrap="square">
            <a:spAutoFit/>
          </a:bodyPr>
          <a:lstStyle/>
          <a:p>
            <a:pPr algn="just"/>
            <a:r>
              <a:rPr lang="en-US" sz="1800" dirty="0">
                <a:solidFill>
                  <a:srgbClr val="5A5957"/>
                </a:solidFill>
                <a:latin typeface="Garet"/>
                <a:ea typeface="Garet"/>
                <a:cs typeface="Garet"/>
                <a:sym typeface="Garet"/>
              </a:rPr>
              <a:t>This project introduces a web-based Missing Child Identification Portal designed to assist in reuniting missing children with their families through the application of advanced facial recognition technology. The system leverages Convolutional Neural Networks (CNN) powered by Python's Deep Face library for accurate and efficient face matching. Built with Node.js for the backend and MySQL for database management, the portal enables users to register missing cases, upload images, and compare them with an existing database of missing children. A real-time email notification system ensures that all registered users are informed of newly reported cases, enhancing community engagement. By utilizing deep learning models to analyze and match facial features, the system emphasizes real-time identification with high accuracy and efficiency. This solution aims to streamline the process of child identification, significantly reducing response times and increasing the likelihood of reuniting children with their families.</a:t>
            </a:r>
          </a:p>
          <a:p>
            <a:pPr algn="just"/>
            <a:endParaRPr lang="en-IN" dirty="0"/>
          </a:p>
        </p:txBody>
      </p:sp>
    </p:spTree>
    <p:extLst>
      <p:ext uri="{BB962C8B-B14F-4D97-AF65-F5344CB8AC3E}">
        <p14:creationId xmlns:p14="http://schemas.microsoft.com/office/powerpoint/2010/main" val="242313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6482" rIns="0" bIns="0" rtlCol="0">
            <a:spAutoFit/>
          </a:bodyPr>
          <a:lstStyle/>
          <a:p>
            <a:pPr marL="12700">
              <a:lnSpc>
                <a:spcPct val="100000"/>
              </a:lnSpc>
              <a:spcBef>
                <a:spcPts val="100"/>
              </a:spcBef>
            </a:pPr>
            <a:r>
              <a:rPr sz="3200" spc="-20" dirty="0"/>
              <a:t>Requirements</a:t>
            </a:r>
            <a:endParaRPr sz="3200"/>
          </a:p>
        </p:txBody>
      </p:sp>
      <p:grpSp>
        <p:nvGrpSpPr>
          <p:cNvPr id="3" name="object 3"/>
          <p:cNvGrpSpPr/>
          <p:nvPr/>
        </p:nvGrpSpPr>
        <p:grpSpPr>
          <a:xfrm>
            <a:off x="0" y="0"/>
            <a:ext cx="9144000" cy="6656705"/>
            <a:chOff x="0" y="0"/>
            <a:chExt cx="9144000" cy="6656705"/>
          </a:xfrm>
        </p:grpSpPr>
        <p:sp>
          <p:nvSpPr>
            <p:cNvPr id="4" name="object 4"/>
            <p:cNvSpPr/>
            <p:nvPr/>
          </p:nvSpPr>
          <p:spPr>
            <a:xfrm>
              <a:off x="142843" y="214289"/>
              <a:ext cx="8858885" cy="6430010"/>
            </a:xfrm>
            <a:custGeom>
              <a:avLst/>
              <a:gdLst/>
              <a:ahLst/>
              <a:cxnLst/>
              <a:rect l="l" t="t" r="r" b="b"/>
              <a:pathLst>
                <a:path w="8858885" h="6430009">
                  <a:moveTo>
                    <a:pt x="0" y="0"/>
                  </a:moveTo>
                  <a:lnTo>
                    <a:pt x="8858312" y="0"/>
                  </a:lnTo>
                  <a:lnTo>
                    <a:pt x="8858312" y="6429419"/>
                  </a:lnTo>
                  <a:lnTo>
                    <a:pt x="0" y="6429419"/>
                  </a:lnTo>
                  <a:lnTo>
                    <a:pt x="0" y="0"/>
                  </a:lnTo>
                  <a:close/>
                </a:path>
              </a:pathLst>
            </a:custGeom>
            <a:ln w="25399">
              <a:solidFill>
                <a:srgbClr val="385E88"/>
              </a:solidFill>
            </a:ln>
          </p:spPr>
          <p:txBody>
            <a:bodyPr wrap="square" lIns="0" tIns="0" rIns="0" bIns="0" rtlCol="0"/>
            <a:lstStyle/>
            <a:p>
              <a:endParaRPr/>
            </a:p>
          </p:txBody>
        </p:sp>
        <p:sp>
          <p:nvSpPr>
            <p:cNvPr id="5" name="object 5"/>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6" name="object 6"/>
            <p:cNvPicPr/>
            <p:nvPr/>
          </p:nvPicPr>
          <p:blipFill>
            <a:blip r:embed="rId2" cstate="print"/>
            <a:stretch>
              <a:fillRect/>
            </a:stretch>
          </p:blipFill>
          <p:spPr>
            <a:xfrm>
              <a:off x="7924590" y="285728"/>
              <a:ext cx="992486" cy="999783"/>
            </a:xfrm>
            <a:prstGeom prst="rect">
              <a:avLst/>
            </a:prstGeom>
          </p:spPr>
        </p:pic>
      </p:grpSp>
      <p:sp>
        <p:nvSpPr>
          <p:cNvPr id="7" name="object 7"/>
          <p:cNvSpPr txBox="1"/>
          <p:nvPr/>
        </p:nvSpPr>
        <p:spPr>
          <a:xfrm>
            <a:off x="665632" y="1584819"/>
            <a:ext cx="6343015" cy="3764279"/>
          </a:xfrm>
          <a:prstGeom prst="rect">
            <a:avLst/>
          </a:prstGeom>
        </p:spPr>
        <p:txBody>
          <a:bodyPr vert="horz" wrap="square" lIns="0" tIns="12700" rIns="0" bIns="0" rtlCol="0">
            <a:spAutoFit/>
          </a:bodyPr>
          <a:lstStyle/>
          <a:p>
            <a:pPr marL="84455">
              <a:lnSpc>
                <a:spcPct val="100000"/>
              </a:lnSpc>
              <a:spcBef>
                <a:spcPts val="100"/>
              </a:spcBef>
            </a:pPr>
            <a:r>
              <a:rPr sz="2400" dirty="0">
                <a:latin typeface="Arial Black"/>
                <a:cs typeface="Arial Black"/>
              </a:rPr>
              <a:t>□</a:t>
            </a:r>
            <a:r>
              <a:rPr sz="2400" b="1" dirty="0">
                <a:latin typeface="Cambria"/>
                <a:cs typeface="Cambria"/>
              </a:rPr>
              <a:t>Software</a:t>
            </a:r>
            <a:r>
              <a:rPr sz="2400" b="1" spc="395" dirty="0">
                <a:latin typeface="Cambria"/>
                <a:cs typeface="Cambria"/>
              </a:rPr>
              <a:t> </a:t>
            </a:r>
            <a:r>
              <a:rPr sz="2400" b="1" spc="35" dirty="0">
                <a:latin typeface="Cambria"/>
                <a:cs typeface="Cambria"/>
              </a:rPr>
              <a:t>Requirements:-</a:t>
            </a:r>
            <a:endParaRPr sz="2400" dirty="0">
              <a:latin typeface="Cambria"/>
              <a:cs typeface="Cambria"/>
            </a:endParaRPr>
          </a:p>
          <a:p>
            <a:pPr marL="276860" indent="-271145">
              <a:lnSpc>
                <a:spcPct val="100000"/>
              </a:lnSpc>
              <a:buSzPct val="95833"/>
              <a:buFont typeface="Segoe UI Symbol"/>
              <a:buChar char="❖"/>
              <a:tabLst>
                <a:tab pos="276860" algn="l"/>
              </a:tabLst>
            </a:pPr>
            <a:r>
              <a:rPr sz="2400" spc="-10" dirty="0">
                <a:latin typeface="Calibri"/>
                <a:cs typeface="Calibri"/>
              </a:rPr>
              <a:t>Operating</a:t>
            </a:r>
            <a:r>
              <a:rPr sz="2400" spc="-70" dirty="0">
                <a:latin typeface="Calibri"/>
                <a:cs typeface="Calibri"/>
              </a:rPr>
              <a:t> </a:t>
            </a:r>
            <a:r>
              <a:rPr sz="2400" spc="-10" dirty="0">
                <a:latin typeface="Calibri"/>
                <a:cs typeface="Calibri"/>
              </a:rPr>
              <a:t>System:</a:t>
            </a:r>
            <a:r>
              <a:rPr sz="2400" spc="-65" dirty="0">
                <a:latin typeface="Calibri"/>
                <a:cs typeface="Calibri"/>
              </a:rPr>
              <a:t> </a:t>
            </a:r>
            <a:r>
              <a:rPr sz="2400" dirty="0">
                <a:latin typeface="Calibri"/>
                <a:cs typeface="Calibri"/>
              </a:rPr>
              <a:t>Windows</a:t>
            </a:r>
            <a:r>
              <a:rPr sz="2400" spc="-65" dirty="0">
                <a:latin typeface="Calibri"/>
                <a:cs typeface="Calibri"/>
              </a:rPr>
              <a:t> </a:t>
            </a:r>
            <a:r>
              <a:rPr sz="2400" dirty="0">
                <a:latin typeface="Calibri"/>
                <a:cs typeface="Calibri"/>
              </a:rPr>
              <a:t>7</a:t>
            </a:r>
            <a:r>
              <a:rPr sz="2400" spc="-70" dirty="0">
                <a:latin typeface="Calibri"/>
                <a:cs typeface="Calibri"/>
              </a:rPr>
              <a:t> </a:t>
            </a:r>
            <a:r>
              <a:rPr sz="2400" dirty="0">
                <a:latin typeface="Calibri"/>
                <a:cs typeface="Calibri"/>
              </a:rPr>
              <a:t>and</a:t>
            </a:r>
            <a:r>
              <a:rPr sz="2400" spc="-65" dirty="0">
                <a:latin typeface="Calibri"/>
                <a:cs typeface="Calibri"/>
              </a:rPr>
              <a:t> </a:t>
            </a:r>
            <a:r>
              <a:rPr sz="2400" spc="-10" dirty="0">
                <a:latin typeface="Calibri"/>
                <a:cs typeface="Calibri"/>
              </a:rPr>
              <a:t>above</a:t>
            </a:r>
            <a:endParaRPr sz="2400" dirty="0">
              <a:latin typeface="Calibri"/>
              <a:cs typeface="Calibri"/>
            </a:endParaRPr>
          </a:p>
          <a:p>
            <a:pPr marL="276225" marR="738505" indent="-271145">
              <a:lnSpc>
                <a:spcPct val="100000"/>
              </a:lnSpc>
              <a:buSzPct val="95833"/>
              <a:buFont typeface="Segoe UI Symbol"/>
              <a:buChar char="❖"/>
              <a:tabLst>
                <a:tab pos="1423035" algn="l"/>
              </a:tabLst>
            </a:pPr>
            <a:r>
              <a:rPr sz="2400" spc="-35" dirty="0">
                <a:latin typeface="Calibri"/>
                <a:cs typeface="Calibri"/>
              </a:rPr>
              <a:t>Libraries:TensorFlow,keras,OpenCV,NumPy, 	</a:t>
            </a:r>
            <a:r>
              <a:rPr sz="2400" spc="-10" dirty="0" err="1">
                <a:latin typeface="Calibri"/>
                <a:cs typeface="Calibri"/>
              </a:rPr>
              <a:t>Matplotlib,</a:t>
            </a:r>
            <a:r>
              <a:rPr lang="en-US" sz="2400" spc="-10" dirty="0" err="1">
                <a:latin typeface="Calibri"/>
                <a:cs typeface="Calibri"/>
              </a:rPr>
              <a:t>Flask</a:t>
            </a:r>
            <a:endParaRPr sz="2400" dirty="0">
              <a:latin typeface="Calibri"/>
              <a:cs typeface="Calibri"/>
            </a:endParaRPr>
          </a:p>
          <a:p>
            <a:pPr marL="276860" indent="-271145">
              <a:lnSpc>
                <a:spcPct val="100000"/>
              </a:lnSpc>
              <a:buSzPct val="95833"/>
              <a:buFont typeface="Segoe UI Symbol"/>
              <a:buChar char="❖"/>
              <a:tabLst>
                <a:tab pos="276860" algn="l"/>
              </a:tabLst>
            </a:pPr>
            <a:r>
              <a:rPr sz="2400" spc="-10" dirty="0">
                <a:latin typeface="Calibri"/>
                <a:cs typeface="Calibri"/>
              </a:rPr>
              <a:t>Programming</a:t>
            </a:r>
            <a:r>
              <a:rPr sz="2400" spc="-25" dirty="0">
                <a:latin typeface="Calibri"/>
                <a:cs typeface="Calibri"/>
              </a:rPr>
              <a:t> </a:t>
            </a:r>
            <a:r>
              <a:rPr sz="2400" spc="-10" dirty="0" err="1">
                <a:latin typeface="Calibri"/>
                <a:cs typeface="Calibri"/>
              </a:rPr>
              <a:t>Language:Python</a:t>
            </a:r>
            <a:r>
              <a:rPr lang="en-US" sz="2400" spc="-10" dirty="0" err="1">
                <a:latin typeface="Calibri"/>
                <a:cs typeface="Calibri"/>
              </a:rPr>
              <a:t>,MySql</a:t>
            </a:r>
            <a:endParaRPr sz="2400" dirty="0">
              <a:latin typeface="Calibri"/>
              <a:cs typeface="Calibri"/>
            </a:endParaRPr>
          </a:p>
          <a:p>
            <a:pPr>
              <a:lnSpc>
                <a:spcPct val="100000"/>
              </a:lnSpc>
              <a:spcBef>
                <a:spcPts val="90"/>
              </a:spcBef>
              <a:buFont typeface="Segoe UI Symbol"/>
              <a:buChar char="❖"/>
            </a:pPr>
            <a:endParaRPr sz="2400" dirty="0">
              <a:latin typeface="Calibri"/>
              <a:cs typeface="Calibri"/>
            </a:endParaRPr>
          </a:p>
          <a:p>
            <a:pPr marL="52705">
              <a:lnSpc>
                <a:spcPct val="100000"/>
              </a:lnSpc>
            </a:pPr>
            <a:r>
              <a:rPr sz="2800" dirty="0">
                <a:latin typeface="Arial Black"/>
                <a:cs typeface="Arial Black"/>
              </a:rPr>
              <a:t>□</a:t>
            </a:r>
            <a:r>
              <a:rPr sz="2800" b="1" dirty="0">
                <a:latin typeface="Cambria"/>
                <a:cs typeface="Cambria"/>
              </a:rPr>
              <a:t>Hardware</a:t>
            </a:r>
            <a:r>
              <a:rPr sz="2800" b="1" spc="200" dirty="0">
                <a:latin typeface="Cambria"/>
                <a:cs typeface="Cambria"/>
              </a:rPr>
              <a:t> </a:t>
            </a:r>
            <a:r>
              <a:rPr sz="2800" b="1" spc="40" dirty="0">
                <a:latin typeface="Cambria"/>
                <a:cs typeface="Cambria"/>
              </a:rPr>
              <a:t>Requirements:-</a:t>
            </a:r>
            <a:endParaRPr sz="2800" dirty="0">
              <a:latin typeface="Cambria"/>
              <a:cs typeface="Cambria"/>
            </a:endParaRPr>
          </a:p>
          <a:p>
            <a:pPr marL="276860" indent="-271145">
              <a:lnSpc>
                <a:spcPct val="100000"/>
              </a:lnSpc>
              <a:spcBef>
                <a:spcPts val="15"/>
              </a:spcBef>
              <a:buSzPct val="95833"/>
              <a:buFont typeface="Segoe UI Symbol"/>
              <a:buChar char="❖"/>
              <a:tabLst>
                <a:tab pos="276860" algn="l"/>
                <a:tab pos="1699895" algn="l"/>
              </a:tabLst>
            </a:pPr>
            <a:r>
              <a:rPr sz="2400" spc="-10" dirty="0">
                <a:latin typeface="Calibri"/>
                <a:cs typeface="Calibri"/>
              </a:rPr>
              <a:t>Processor:</a:t>
            </a:r>
            <a:r>
              <a:rPr sz="2400" dirty="0">
                <a:latin typeface="Calibri"/>
                <a:cs typeface="Calibri"/>
              </a:rPr>
              <a:t>	Intel</a:t>
            </a:r>
            <a:r>
              <a:rPr sz="2400" spc="-50" dirty="0">
                <a:latin typeface="Calibri"/>
                <a:cs typeface="Calibri"/>
              </a:rPr>
              <a:t> </a:t>
            </a:r>
            <a:r>
              <a:rPr sz="2400" dirty="0">
                <a:latin typeface="Calibri"/>
                <a:cs typeface="Calibri"/>
              </a:rPr>
              <a:t>Core</a:t>
            </a:r>
            <a:r>
              <a:rPr sz="2400" spc="-45" dirty="0">
                <a:latin typeface="Calibri"/>
                <a:cs typeface="Calibri"/>
              </a:rPr>
              <a:t> </a:t>
            </a:r>
            <a:r>
              <a:rPr sz="2400" dirty="0">
                <a:latin typeface="Calibri"/>
                <a:cs typeface="Calibri"/>
              </a:rPr>
              <a:t>i3,</a:t>
            </a:r>
            <a:r>
              <a:rPr sz="2400" spc="-45" dirty="0">
                <a:latin typeface="Calibri"/>
                <a:cs typeface="Calibri"/>
              </a:rPr>
              <a:t> </a:t>
            </a:r>
            <a:r>
              <a:rPr sz="2400" dirty="0">
                <a:latin typeface="Calibri"/>
                <a:cs typeface="Calibri"/>
              </a:rPr>
              <a:t>AMD</a:t>
            </a:r>
            <a:r>
              <a:rPr sz="2400" spc="-45" dirty="0">
                <a:latin typeface="Calibri"/>
                <a:cs typeface="Calibri"/>
              </a:rPr>
              <a:t> </a:t>
            </a:r>
            <a:r>
              <a:rPr sz="2400" spc="-20" dirty="0">
                <a:latin typeface="Calibri"/>
                <a:cs typeface="Calibri"/>
              </a:rPr>
              <a:t>Ryzen</a:t>
            </a:r>
            <a:r>
              <a:rPr sz="2400" spc="-45" dirty="0">
                <a:latin typeface="Calibri"/>
                <a:cs typeface="Calibri"/>
              </a:rPr>
              <a:t> </a:t>
            </a:r>
            <a:r>
              <a:rPr sz="2400" dirty="0">
                <a:latin typeface="Calibri"/>
                <a:cs typeface="Calibri"/>
              </a:rPr>
              <a:t>3</a:t>
            </a:r>
            <a:r>
              <a:rPr sz="2400" spc="-45" dirty="0">
                <a:latin typeface="Calibri"/>
                <a:cs typeface="Calibri"/>
              </a:rPr>
              <a:t> </a:t>
            </a:r>
            <a:r>
              <a:rPr sz="2400" dirty="0">
                <a:latin typeface="Calibri"/>
                <a:cs typeface="Calibri"/>
              </a:rPr>
              <a:t>and</a:t>
            </a:r>
            <a:r>
              <a:rPr sz="2400" spc="-45" dirty="0">
                <a:latin typeface="Calibri"/>
                <a:cs typeface="Calibri"/>
              </a:rPr>
              <a:t> </a:t>
            </a:r>
            <a:r>
              <a:rPr sz="2400" spc="-10" dirty="0">
                <a:latin typeface="Calibri"/>
                <a:cs typeface="Calibri"/>
              </a:rPr>
              <a:t>above</a:t>
            </a:r>
            <a:endParaRPr sz="2400" dirty="0">
              <a:latin typeface="Calibri"/>
              <a:cs typeface="Calibri"/>
            </a:endParaRPr>
          </a:p>
          <a:p>
            <a:pPr marL="276860" indent="-271145">
              <a:lnSpc>
                <a:spcPct val="100000"/>
              </a:lnSpc>
              <a:buSzPct val="95833"/>
              <a:buFont typeface="Segoe UI Symbol"/>
              <a:buChar char="❖"/>
              <a:tabLst>
                <a:tab pos="276860" algn="l"/>
              </a:tabLst>
            </a:pPr>
            <a:r>
              <a:rPr sz="2400" spc="-10" dirty="0">
                <a:latin typeface="Calibri"/>
                <a:cs typeface="Calibri"/>
              </a:rPr>
              <a:t>Storage:</a:t>
            </a:r>
            <a:r>
              <a:rPr sz="2400" spc="-35" dirty="0">
                <a:latin typeface="Calibri"/>
                <a:cs typeface="Calibri"/>
              </a:rPr>
              <a:t> </a:t>
            </a:r>
            <a:r>
              <a:rPr sz="2400" dirty="0">
                <a:latin typeface="Calibri"/>
                <a:cs typeface="Calibri"/>
              </a:rPr>
              <a:t>Minimum</a:t>
            </a:r>
            <a:r>
              <a:rPr sz="2400" spc="-35" dirty="0">
                <a:latin typeface="Calibri"/>
                <a:cs typeface="Calibri"/>
              </a:rPr>
              <a:t> </a:t>
            </a:r>
            <a:r>
              <a:rPr sz="2400" dirty="0">
                <a:latin typeface="Calibri"/>
                <a:cs typeface="Calibri"/>
              </a:rPr>
              <a:t>50GB</a:t>
            </a:r>
            <a:r>
              <a:rPr sz="2400" spc="-35" dirty="0">
                <a:latin typeface="Calibri"/>
                <a:cs typeface="Calibri"/>
              </a:rPr>
              <a:t> </a:t>
            </a:r>
            <a:r>
              <a:rPr sz="2400" dirty="0">
                <a:latin typeface="Calibri"/>
                <a:cs typeface="Calibri"/>
              </a:rPr>
              <a:t>disk</a:t>
            </a:r>
            <a:r>
              <a:rPr sz="2400" spc="-35" dirty="0">
                <a:latin typeface="Calibri"/>
                <a:cs typeface="Calibri"/>
              </a:rPr>
              <a:t> </a:t>
            </a:r>
            <a:r>
              <a:rPr sz="2400" spc="-10" dirty="0">
                <a:latin typeface="Calibri"/>
                <a:cs typeface="Calibri"/>
              </a:rPr>
              <a:t>space</a:t>
            </a:r>
            <a:endParaRPr sz="2400" dirty="0">
              <a:latin typeface="Calibri"/>
              <a:cs typeface="Calibri"/>
            </a:endParaRPr>
          </a:p>
          <a:p>
            <a:pPr marL="276860" indent="-271145">
              <a:lnSpc>
                <a:spcPct val="100000"/>
              </a:lnSpc>
              <a:buSzPct val="95833"/>
              <a:buFont typeface="Segoe UI Symbol"/>
              <a:buChar char="❖"/>
              <a:tabLst>
                <a:tab pos="276860" algn="l"/>
              </a:tabLst>
            </a:pPr>
            <a:r>
              <a:rPr sz="2400" dirty="0">
                <a:latin typeface="Calibri"/>
                <a:cs typeface="Calibri"/>
              </a:rPr>
              <a:t>Memory:</a:t>
            </a:r>
            <a:r>
              <a:rPr sz="2400" spc="-25" dirty="0">
                <a:latin typeface="Calibri"/>
                <a:cs typeface="Calibri"/>
              </a:rPr>
              <a:t> </a:t>
            </a:r>
            <a:r>
              <a:rPr sz="2400" dirty="0">
                <a:latin typeface="Calibri"/>
                <a:cs typeface="Calibri"/>
              </a:rPr>
              <a:t>Minimum</a:t>
            </a:r>
            <a:r>
              <a:rPr sz="2400" spc="-25" dirty="0">
                <a:latin typeface="Calibri"/>
                <a:cs typeface="Calibri"/>
              </a:rPr>
              <a:t> </a:t>
            </a:r>
            <a:r>
              <a:rPr sz="2400" dirty="0">
                <a:latin typeface="Calibri"/>
                <a:cs typeface="Calibri"/>
              </a:rPr>
              <a:t>4GB</a:t>
            </a:r>
            <a:r>
              <a:rPr sz="2400" spc="-25" dirty="0">
                <a:latin typeface="Calibri"/>
                <a:cs typeface="Calibri"/>
              </a:rPr>
              <a:t> RAM</a:t>
            </a:r>
            <a:endParaRPr sz="2400" dirty="0">
              <a:latin typeface="Calibri"/>
              <a:cs typeface="Calibri"/>
            </a:endParaRPr>
          </a:p>
        </p:txBody>
      </p:sp>
      <p:sp>
        <p:nvSpPr>
          <p:cNvPr id="8" name="object 8"/>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sp>
        <p:nvSpPr>
          <p:cNvPr id="10" name="object 10"/>
          <p:cNvSpPr txBox="1">
            <a:spLocks noGrp="1"/>
          </p:cNvSpPr>
          <p:nvPr>
            <p:ph type="ftr" sz="quarter" idx="5"/>
          </p:nvPr>
        </p:nvSpPr>
        <p:spPr>
          <a:xfrm>
            <a:off x="1166495" y="6626860"/>
            <a:ext cx="6811009" cy="231140"/>
          </a:xfrm>
          <a:prstGeom prst="rect">
            <a:avLst/>
          </a:prstGeom>
        </p:spPr>
        <p:txBody>
          <a:bodyPr vert="horz" wrap="square" lIns="0" tIns="1270" rIns="0" bIns="0" rtlCol="0">
            <a:spAutoFit/>
          </a:body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3274" rIns="0" bIns="0" rtlCol="0">
            <a:spAutoFit/>
          </a:bodyPr>
          <a:lstStyle/>
          <a:p>
            <a:pPr marL="12700">
              <a:lnSpc>
                <a:spcPct val="100000"/>
              </a:lnSpc>
              <a:spcBef>
                <a:spcPts val="100"/>
              </a:spcBef>
            </a:pPr>
            <a:r>
              <a:rPr sz="3200" dirty="0"/>
              <a:t>Existing</a:t>
            </a:r>
            <a:r>
              <a:rPr sz="3200" spc="220" dirty="0"/>
              <a:t> </a:t>
            </a:r>
            <a:r>
              <a:rPr sz="3200" spc="-10" dirty="0"/>
              <a:t>Systems</a:t>
            </a:r>
            <a:endParaRPr sz="3200"/>
          </a:p>
        </p:txBody>
      </p:sp>
      <p:grpSp>
        <p:nvGrpSpPr>
          <p:cNvPr id="3" name="object 3"/>
          <p:cNvGrpSpPr/>
          <p:nvPr/>
        </p:nvGrpSpPr>
        <p:grpSpPr>
          <a:xfrm>
            <a:off x="0" y="0"/>
            <a:ext cx="9144000" cy="1285875"/>
            <a:chOff x="0" y="0"/>
            <a:chExt cx="9144000" cy="1285875"/>
          </a:xfrm>
        </p:grpSpPr>
        <p:sp>
          <p:nvSpPr>
            <p:cNvPr id="4" name="object 4"/>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p:cNvPicPr/>
            <p:nvPr/>
          </p:nvPicPr>
          <p:blipFill>
            <a:blip r:embed="rId2" cstate="print"/>
            <a:stretch>
              <a:fillRect/>
            </a:stretch>
          </p:blipFill>
          <p:spPr>
            <a:xfrm>
              <a:off x="7924590" y="285728"/>
              <a:ext cx="992486" cy="999783"/>
            </a:xfrm>
            <a:prstGeom prst="rect">
              <a:avLst/>
            </a:prstGeom>
          </p:spPr>
        </p:pic>
      </p:grpSp>
      <p:grpSp>
        <p:nvGrpSpPr>
          <p:cNvPr id="8" name="object 8"/>
          <p:cNvGrpSpPr/>
          <p:nvPr/>
        </p:nvGrpSpPr>
        <p:grpSpPr>
          <a:xfrm>
            <a:off x="0" y="201589"/>
            <a:ext cx="9144000" cy="6656705"/>
            <a:chOff x="0" y="201589"/>
            <a:chExt cx="9144000" cy="6656705"/>
          </a:xfrm>
        </p:grpSpPr>
        <p:sp>
          <p:nvSpPr>
            <p:cNvPr id="9" name="object 9"/>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sp>
          <p:nvSpPr>
            <p:cNvPr id="10" name="object 10"/>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grpSp>
      <p:sp>
        <p:nvSpPr>
          <p:cNvPr id="12" name="object 12"/>
          <p:cNvSpPr txBox="1">
            <a:spLocks noGrp="1"/>
          </p:cNvSpPr>
          <p:nvPr>
            <p:ph type="ftr" sz="quarter" idx="5"/>
          </p:nvPr>
        </p:nvSpPr>
        <p:spPr>
          <a:xfrm>
            <a:off x="1166495" y="6653137"/>
            <a:ext cx="6811009" cy="231140"/>
          </a:xfrm>
          <a:prstGeom prst="rect">
            <a:avLst/>
          </a:prstGeom>
        </p:spPr>
        <p:txBody>
          <a:bodyPr vert="horz" wrap="square" lIns="0" tIns="1270" rIns="0" bIns="0" rtlCol="0">
            <a:spAutoFit/>
          </a:body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sp>
        <p:nvSpPr>
          <p:cNvPr id="11" name="TextBox 10">
            <a:extLst>
              <a:ext uri="{FF2B5EF4-FFF2-40B4-BE49-F238E27FC236}">
                <a16:creationId xmlns:a16="http://schemas.microsoft.com/office/drawing/2014/main" id="{BF0C3391-EB71-ECC5-67CA-75B359522F9A}"/>
              </a:ext>
            </a:extLst>
          </p:cNvPr>
          <p:cNvSpPr txBox="1"/>
          <p:nvPr/>
        </p:nvSpPr>
        <p:spPr>
          <a:xfrm>
            <a:off x="762000" y="1828800"/>
            <a:ext cx="7848600" cy="1200329"/>
          </a:xfrm>
          <a:prstGeom prst="rect">
            <a:avLst/>
          </a:prstGeom>
          <a:noFill/>
        </p:spPr>
        <p:txBody>
          <a:bodyPr wrap="square" rtlCol="0">
            <a:spAutoFit/>
          </a:bodyPr>
          <a:lstStyle/>
          <a:p>
            <a:pPr algn="just"/>
            <a:r>
              <a:rPr lang="en-US" dirty="0">
                <a:solidFill>
                  <a:srgbClr val="5A5957"/>
                </a:solidFill>
                <a:latin typeface="Garet"/>
                <a:ea typeface="Garet"/>
                <a:cs typeface="Garet"/>
                <a:sym typeface="Garet"/>
              </a:rPr>
              <a:t>Team ADAM Is A Program Established By The National Center For Missing &amp; Exploited Children (NCMEC). It Provides Rapid-response Technical Assistance And Expertise To Law Enforcement Agencies And Families In Cases Of Child Abduction And Endangered Missing Children</a:t>
            </a:r>
          </a:p>
        </p:txBody>
      </p:sp>
      <p:sp>
        <p:nvSpPr>
          <p:cNvPr id="13" name="TextBox 12">
            <a:extLst>
              <a:ext uri="{FF2B5EF4-FFF2-40B4-BE49-F238E27FC236}">
                <a16:creationId xmlns:a16="http://schemas.microsoft.com/office/drawing/2014/main" id="{7DBD2BD4-40C3-078A-F043-D13249BF14EC}"/>
              </a:ext>
            </a:extLst>
          </p:cNvPr>
          <p:cNvSpPr txBox="1"/>
          <p:nvPr/>
        </p:nvSpPr>
        <p:spPr>
          <a:xfrm>
            <a:off x="609600" y="1219200"/>
            <a:ext cx="2590800" cy="430887"/>
          </a:xfrm>
          <a:prstGeom prst="rect">
            <a:avLst/>
          </a:prstGeom>
          <a:noFill/>
        </p:spPr>
        <p:txBody>
          <a:bodyPr wrap="square" rtlCol="0">
            <a:spAutoFit/>
          </a:bodyPr>
          <a:lstStyle/>
          <a:p>
            <a:r>
              <a:rPr lang="en-US" sz="2200" b="1" dirty="0">
                <a:solidFill>
                  <a:schemeClr val="tx1"/>
                </a:solidFill>
                <a:latin typeface="Garet"/>
                <a:ea typeface="Garet"/>
                <a:cs typeface="Garet"/>
                <a:sym typeface="Garet"/>
              </a:rPr>
              <a:t>TEAM ADAM:-</a:t>
            </a:r>
            <a:endParaRPr lang="en-IN" sz="2200" b="1" dirty="0">
              <a:solidFill>
                <a:schemeClr val="tx1"/>
              </a:solidFill>
            </a:endParaRPr>
          </a:p>
        </p:txBody>
      </p:sp>
      <p:sp>
        <p:nvSpPr>
          <p:cNvPr id="14" name="TextBox 13">
            <a:extLst>
              <a:ext uri="{FF2B5EF4-FFF2-40B4-BE49-F238E27FC236}">
                <a16:creationId xmlns:a16="http://schemas.microsoft.com/office/drawing/2014/main" id="{786FB9B2-C838-A3A2-278C-C9CAF79745C2}"/>
              </a:ext>
            </a:extLst>
          </p:cNvPr>
          <p:cNvSpPr txBox="1"/>
          <p:nvPr/>
        </p:nvSpPr>
        <p:spPr>
          <a:xfrm>
            <a:off x="914400" y="3810000"/>
            <a:ext cx="7696200" cy="646331"/>
          </a:xfrm>
          <a:prstGeom prst="rect">
            <a:avLst/>
          </a:prstGeom>
          <a:noFill/>
        </p:spPr>
        <p:txBody>
          <a:bodyPr wrap="square" rtlCol="0">
            <a:spAutoFit/>
          </a:bodyPr>
          <a:lstStyle/>
          <a:p>
            <a:pPr algn="just"/>
            <a:r>
              <a:rPr lang="en-US" dirty="0">
                <a:solidFill>
                  <a:srgbClr val="5A5957"/>
                </a:solidFill>
                <a:latin typeface="Garet"/>
                <a:ea typeface="Garet"/>
                <a:cs typeface="Garet"/>
                <a:sym typeface="Garet"/>
              </a:rPr>
              <a:t>Team ADAM deploys experienced consultants (retired law enforcement professionals) to assist local authorities in managing abduction cases</a:t>
            </a:r>
          </a:p>
        </p:txBody>
      </p:sp>
      <p:sp>
        <p:nvSpPr>
          <p:cNvPr id="15" name="TextBox 14">
            <a:extLst>
              <a:ext uri="{FF2B5EF4-FFF2-40B4-BE49-F238E27FC236}">
                <a16:creationId xmlns:a16="http://schemas.microsoft.com/office/drawing/2014/main" id="{029EF6BC-314E-D4AD-A808-DF22335F2628}"/>
              </a:ext>
            </a:extLst>
          </p:cNvPr>
          <p:cNvSpPr txBox="1"/>
          <p:nvPr/>
        </p:nvSpPr>
        <p:spPr>
          <a:xfrm>
            <a:off x="381000" y="3276600"/>
            <a:ext cx="3352800" cy="464358"/>
          </a:xfrm>
          <a:prstGeom prst="rect">
            <a:avLst/>
          </a:prstGeom>
          <a:noFill/>
        </p:spPr>
        <p:txBody>
          <a:bodyPr wrap="square" rtlCol="0">
            <a:spAutoFit/>
          </a:bodyPr>
          <a:lstStyle/>
          <a:p>
            <a:pPr algn="ctr">
              <a:lnSpc>
                <a:spcPts val="3172"/>
              </a:lnSpc>
              <a:spcBef>
                <a:spcPct val="0"/>
              </a:spcBef>
            </a:pPr>
            <a:r>
              <a:rPr lang="en-US" sz="2200" b="1" dirty="0">
                <a:solidFill>
                  <a:srgbClr val="000000"/>
                </a:solidFill>
                <a:latin typeface="The Seasons Bold"/>
                <a:ea typeface="The Seasons Bold"/>
                <a:cs typeface="The Seasons Bold"/>
                <a:sym typeface="The Seasons Bold"/>
              </a:rPr>
              <a:t>Rapid Deployment:-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F31A5-CADD-DE5E-B47B-F96DA83A50F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833DBCB-343F-2F17-61FB-C5E1DE36E3E3}"/>
              </a:ext>
            </a:extLst>
          </p:cNvPr>
          <p:cNvSpPr txBox="1">
            <a:spLocks noGrp="1"/>
          </p:cNvSpPr>
          <p:nvPr>
            <p:ph type="title"/>
          </p:nvPr>
        </p:nvSpPr>
        <p:spPr>
          <a:xfrm>
            <a:off x="287306" y="443529"/>
            <a:ext cx="6646893" cy="566432"/>
          </a:xfrm>
          <a:prstGeom prst="rect">
            <a:avLst/>
          </a:prstGeom>
        </p:spPr>
        <p:txBody>
          <a:bodyPr vert="horz" wrap="square" lIns="0" tIns="73274" rIns="0" bIns="0" rtlCol="0">
            <a:spAutoFit/>
          </a:bodyPr>
          <a:lstStyle/>
          <a:p>
            <a:pPr marL="12700">
              <a:lnSpc>
                <a:spcPct val="100000"/>
              </a:lnSpc>
              <a:spcBef>
                <a:spcPts val="100"/>
              </a:spcBef>
            </a:pPr>
            <a:r>
              <a:rPr lang="en-US" sz="3200" dirty="0"/>
              <a:t>Disadvantages of </a:t>
            </a:r>
            <a:r>
              <a:rPr sz="3200" dirty="0"/>
              <a:t>Existing</a:t>
            </a:r>
            <a:r>
              <a:rPr sz="3200" spc="220" dirty="0"/>
              <a:t> </a:t>
            </a:r>
            <a:r>
              <a:rPr sz="3200" spc="-10" dirty="0"/>
              <a:t>Systems</a:t>
            </a:r>
            <a:endParaRPr sz="3200" dirty="0"/>
          </a:p>
        </p:txBody>
      </p:sp>
      <p:grpSp>
        <p:nvGrpSpPr>
          <p:cNvPr id="3" name="object 3">
            <a:extLst>
              <a:ext uri="{FF2B5EF4-FFF2-40B4-BE49-F238E27FC236}">
                <a16:creationId xmlns:a16="http://schemas.microsoft.com/office/drawing/2014/main" id="{42568DDD-9E82-6178-922B-59A80E6651E9}"/>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0689C017-FA6B-2C9C-20ED-E209CE90DFD5}"/>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05B8CB4D-08A4-CD1E-D204-F4BA0174B3E1}"/>
                </a:ext>
              </a:extLst>
            </p:cNvPr>
            <p:cNvPicPr/>
            <p:nvPr/>
          </p:nvPicPr>
          <p:blipFill>
            <a:blip r:embed="rId2" cstate="print"/>
            <a:stretch>
              <a:fillRect/>
            </a:stretch>
          </p:blipFill>
          <p:spPr>
            <a:xfrm>
              <a:off x="7924590" y="285728"/>
              <a:ext cx="992486" cy="999783"/>
            </a:xfrm>
            <a:prstGeom prst="rect">
              <a:avLst/>
            </a:prstGeom>
          </p:spPr>
        </p:pic>
      </p:grpSp>
      <p:grpSp>
        <p:nvGrpSpPr>
          <p:cNvPr id="8" name="object 8">
            <a:extLst>
              <a:ext uri="{FF2B5EF4-FFF2-40B4-BE49-F238E27FC236}">
                <a16:creationId xmlns:a16="http://schemas.microsoft.com/office/drawing/2014/main" id="{95BE461E-0078-B973-A195-6A1E11E056B6}"/>
              </a:ext>
            </a:extLst>
          </p:cNvPr>
          <p:cNvGrpSpPr/>
          <p:nvPr/>
        </p:nvGrpSpPr>
        <p:grpSpPr>
          <a:xfrm>
            <a:off x="0" y="201589"/>
            <a:ext cx="9144000" cy="6656705"/>
            <a:chOff x="0" y="201589"/>
            <a:chExt cx="9144000" cy="6656705"/>
          </a:xfrm>
        </p:grpSpPr>
        <p:sp>
          <p:nvSpPr>
            <p:cNvPr id="9" name="object 9">
              <a:extLst>
                <a:ext uri="{FF2B5EF4-FFF2-40B4-BE49-F238E27FC236}">
                  <a16:creationId xmlns:a16="http://schemas.microsoft.com/office/drawing/2014/main" id="{CC72B640-5472-6D2C-CF85-2E8F9938FC89}"/>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sp>
          <p:nvSpPr>
            <p:cNvPr id="10" name="object 10">
              <a:extLst>
                <a:ext uri="{FF2B5EF4-FFF2-40B4-BE49-F238E27FC236}">
                  <a16:creationId xmlns:a16="http://schemas.microsoft.com/office/drawing/2014/main" id="{8ECE3EE0-DD70-551D-651B-25483C5C33CF}"/>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grpSp>
      <p:sp>
        <p:nvSpPr>
          <p:cNvPr id="12" name="object 12">
            <a:extLst>
              <a:ext uri="{FF2B5EF4-FFF2-40B4-BE49-F238E27FC236}">
                <a16:creationId xmlns:a16="http://schemas.microsoft.com/office/drawing/2014/main" id="{CEFA3AE2-6BF7-8A66-7E7F-03D2505D0B33}"/>
              </a:ext>
            </a:extLst>
          </p:cNvPr>
          <p:cNvSpPr txBox="1">
            <a:spLocks noGrp="1"/>
          </p:cNvSpPr>
          <p:nvPr>
            <p:ph type="ftr" sz="quarter" idx="5"/>
          </p:nvPr>
        </p:nvSpPr>
        <p:spPr>
          <a:xfrm>
            <a:off x="1166495" y="6653137"/>
            <a:ext cx="6811009" cy="231140"/>
          </a:xfrm>
          <a:prstGeom prst="rect">
            <a:avLst/>
          </a:prstGeom>
        </p:spPr>
        <p:txBody>
          <a:bodyPr vert="horz" wrap="square" lIns="0" tIns="1270" rIns="0" bIns="0" rtlCol="0">
            <a:spAutoFit/>
          </a:body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sp>
        <p:nvSpPr>
          <p:cNvPr id="7" name="TextBox 6">
            <a:extLst>
              <a:ext uri="{FF2B5EF4-FFF2-40B4-BE49-F238E27FC236}">
                <a16:creationId xmlns:a16="http://schemas.microsoft.com/office/drawing/2014/main" id="{507543AD-496E-27D9-4CB1-653FCECEA9A1}"/>
              </a:ext>
            </a:extLst>
          </p:cNvPr>
          <p:cNvSpPr txBox="1"/>
          <p:nvPr/>
        </p:nvSpPr>
        <p:spPr>
          <a:xfrm>
            <a:off x="914400" y="990600"/>
            <a:ext cx="4572000" cy="3721660"/>
          </a:xfrm>
          <a:prstGeom prst="rect">
            <a:avLst/>
          </a:prstGeom>
          <a:noFill/>
        </p:spPr>
        <p:txBody>
          <a:bodyPr wrap="square">
            <a:spAutoFit/>
          </a:bodyPr>
          <a:lstStyle/>
          <a:p>
            <a:pPr marL="84455">
              <a:lnSpc>
                <a:spcPct val="100000"/>
              </a:lnSpc>
              <a:spcBef>
                <a:spcPts val="100"/>
              </a:spcBef>
            </a:pPr>
            <a:endParaRPr lang="en-IN" sz="2200" b="1" spc="35" dirty="0">
              <a:latin typeface="Cambria"/>
              <a:cs typeface="Calibri"/>
            </a:endParaRPr>
          </a:p>
          <a:p>
            <a:pPr marL="276860" indent="-271145">
              <a:lnSpc>
                <a:spcPct val="200000"/>
              </a:lnSpc>
              <a:buSzPct val="95833"/>
              <a:buFont typeface="Segoe UI Symbol"/>
              <a:buChar char="❖"/>
              <a:tabLst>
                <a:tab pos="276860" algn="l"/>
              </a:tabLst>
            </a:pPr>
            <a:r>
              <a:rPr lang="en-IN" sz="2200" spc="-10" dirty="0">
                <a:latin typeface="Calibri"/>
                <a:cs typeface="Calibri"/>
              </a:rPr>
              <a:t>Manual Process</a:t>
            </a:r>
          </a:p>
          <a:p>
            <a:pPr marL="276860" indent="-271145">
              <a:lnSpc>
                <a:spcPct val="200000"/>
              </a:lnSpc>
              <a:buSzPct val="95833"/>
              <a:buFont typeface="Segoe UI Symbol"/>
              <a:buChar char="❖"/>
              <a:tabLst>
                <a:tab pos="276860" algn="l"/>
              </a:tabLst>
            </a:pPr>
            <a:r>
              <a:rPr lang="en-IN" sz="2200" spc="-10" dirty="0">
                <a:latin typeface="Calibri"/>
                <a:cs typeface="Calibri"/>
              </a:rPr>
              <a:t>Inefficient Matching</a:t>
            </a:r>
          </a:p>
          <a:p>
            <a:pPr marL="276860" indent="-271145">
              <a:lnSpc>
                <a:spcPct val="200000"/>
              </a:lnSpc>
              <a:buSzPct val="95833"/>
              <a:buFont typeface="Segoe UI Symbol"/>
              <a:buChar char="❖"/>
              <a:tabLst>
                <a:tab pos="276860" algn="l"/>
              </a:tabLst>
            </a:pPr>
            <a:r>
              <a:rPr lang="en-IN" sz="2200" spc="-10" dirty="0">
                <a:latin typeface="Calibri"/>
                <a:cs typeface="Calibri"/>
              </a:rPr>
              <a:t>Delayed Information Distribution</a:t>
            </a:r>
          </a:p>
          <a:p>
            <a:pPr marL="276860" indent="-271145">
              <a:lnSpc>
                <a:spcPct val="200000"/>
              </a:lnSpc>
              <a:buSzPct val="95833"/>
              <a:buFont typeface="Segoe UI Symbol"/>
              <a:buChar char="❖"/>
              <a:tabLst>
                <a:tab pos="276860" algn="l"/>
              </a:tabLst>
            </a:pPr>
            <a:r>
              <a:rPr lang="en-IN" sz="2200" spc="-10" dirty="0">
                <a:latin typeface="Calibri"/>
                <a:cs typeface="Calibri"/>
              </a:rPr>
              <a:t>Lack of Public Involvement</a:t>
            </a:r>
          </a:p>
          <a:p>
            <a:pPr marL="276860" indent="-271145">
              <a:lnSpc>
                <a:spcPct val="200000"/>
              </a:lnSpc>
              <a:buSzPct val="95833"/>
              <a:buFont typeface="Segoe UI Symbol"/>
              <a:buChar char="❖"/>
              <a:tabLst>
                <a:tab pos="276860" algn="l"/>
              </a:tabLst>
            </a:pPr>
            <a:r>
              <a:rPr lang="en-IN" sz="2200" spc="-10" dirty="0">
                <a:latin typeface="Calibri"/>
                <a:cs typeface="Calibri"/>
              </a:rPr>
              <a:t>Security concerns</a:t>
            </a:r>
          </a:p>
        </p:txBody>
      </p:sp>
    </p:spTree>
    <p:extLst>
      <p:ext uri="{BB962C8B-B14F-4D97-AF65-F5344CB8AC3E}">
        <p14:creationId xmlns:p14="http://schemas.microsoft.com/office/powerpoint/2010/main" val="3856480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D8D68-0FD6-AB14-8D25-EB86D8485B1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FFE0CE1-0BCE-F5DC-0A86-E78DB3EBDE6B}"/>
              </a:ext>
            </a:extLst>
          </p:cNvPr>
          <p:cNvSpPr txBox="1">
            <a:spLocks noGrp="1"/>
          </p:cNvSpPr>
          <p:nvPr>
            <p:ph type="title"/>
          </p:nvPr>
        </p:nvSpPr>
        <p:spPr>
          <a:xfrm>
            <a:off x="381000" y="609600"/>
            <a:ext cx="3446493" cy="566432"/>
          </a:xfrm>
          <a:prstGeom prst="rect">
            <a:avLst/>
          </a:prstGeom>
        </p:spPr>
        <p:txBody>
          <a:bodyPr vert="horz" wrap="square" lIns="0" tIns="73274" rIns="0" bIns="0" rtlCol="0">
            <a:spAutoFit/>
          </a:bodyPr>
          <a:lstStyle/>
          <a:p>
            <a:pPr marL="12700">
              <a:lnSpc>
                <a:spcPct val="100000"/>
              </a:lnSpc>
              <a:spcBef>
                <a:spcPts val="100"/>
              </a:spcBef>
            </a:pPr>
            <a:r>
              <a:rPr lang="en-IN" sz="3200" dirty="0"/>
              <a:t>Proposed</a:t>
            </a:r>
            <a:r>
              <a:rPr lang="en-IN" sz="3200" spc="-10" dirty="0"/>
              <a:t> System</a:t>
            </a:r>
            <a:endParaRPr sz="3200" dirty="0"/>
          </a:p>
        </p:txBody>
      </p:sp>
      <p:grpSp>
        <p:nvGrpSpPr>
          <p:cNvPr id="3" name="object 3">
            <a:extLst>
              <a:ext uri="{FF2B5EF4-FFF2-40B4-BE49-F238E27FC236}">
                <a16:creationId xmlns:a16="http://schemas.microsoft.com/office/drawing/2014/main" id="{66532DB5-7F5E-62B1-930A-AD295510FC96}"/>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FA035725-CE6A-B80F-793C-C0DF4CE9D748}"/>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1D807B69-B095-9F02-4390-B27CEE881EED}"/>
                </a:ext>
              </a:extLst>
            </p:cNvPr>
            <p:cNvPicPr/>
            <p:nvPr/>
          </p:nvPicPr>
          <p:blipFill>
            <a:blip r:embed="rId2" cstate="print"/>
            <a:stretch>
              <a:fillRect/>
            </a:stretch>
          </p:blipFill>
          <p:spPr>
            <a:xfrm>
              <a:off x="7924590" y="285728"/>
              <a:ext cx="992486" cy="999783"/>
            </a:xfrm>
            <a:prstGeom prst="rect">
              <a:avLst/>
            </a:prstGeom>
          </p:spPr>
        </p:pic>
      </p:grpSp>
      <p:grpSp>
        <p:nvGrpSpPr>
          <p:cNvPr id="8" name="object 8">
            <a:extLst>
              <a:ext uri="{FF2B5EF4-FFF2-40B4-BE49-F238E27FC236}">
                <a16:creationId xmlns:a16="http://schemas.microsoft.com/office/drawing/2014/main" id="{3A8D71FB-B8F1-F714-843F-ACF138B20E74}"/>
              </a:ext>
            </a:extLst>
          </p:cNvPr>
          <p:cNvGrpSpPr/>
          <p:nvPr/>
        </p:nvGrpSpPr>
        <p:grpSpPr>
          <a:xfrm>
            <a:off x="0" y="201589"/>
            <a:ext cx="9144000" cy="6656705"/>
            <a:chOff x="0" y="201589"/>
            <a:chExt cx="9144000" cy="6656705"/>
          </a:xfrm>
        </p:grpSpPr>
        <p:sp>
          <p:nvSpPr>
            <p:cNvPr id="9" name="object 9">
              <a:extLst>
                <a:ext uri="{FF2B5EF4-FFF2-40B4-BE49-F238E27FC236}">
                  <a16:creationId xmlns:a16="http://schemas.microsoft.com/office/drawing/2014/main" id="{51C1BF86-C63F-B454-0DAC-15A3240EC45D}"/>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sp>
          <p:nvSpPr>
            <p:cNvPr id="10" name="object 10">
              <a:extLst>
                <a:ext uri="{FF2B5EF4-FFF2-40B4-BE49-F238E27FC236}">
                  <a16:creationId xmlns:a16="http://schemas.microsoft.com/office/drawing/2014/main" id="{088FC31A-A95D-92F1-5402-09AD56D21773}"/>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grpSp>
      <p:sp>
        <p:nvSpPr>
          <p:cNvPr id="12" name="object 12">
            <a:extLst>
              <a:ext uri="{FF2B5EF4-FFF2-40B4-BE49-F238E27FC236}">
                <a16:creationId xmlns:a16="http://schemas.microsoft.com/office/drawing/2014/main" id="{D511B952-B8FB-A521-3001-549D421AC0EF}"/>
              </a:ext>
            </a:extLst>
          </p:cNvPr>
          <p:cNvSpPr txBox="1">
            <a:spLocks noGrp="1"/>
          </p:cNvSpPr>
          <p:nvPr>
            <p:ph type="ftr" sz="quarter" idx="5"/>
          </p:nvPr>
        </p:nvSpPr>
        <p:spPr>
          <a:xfrm>
            <a:off x="1166495" y="6653137"/>
            <a:ext cx="6811009" cy="231140"/>
          </a:xfrm>
          <a:prstGeom prst="rect">
            <a:avLst/>
          </a:prstGeom>
        </p:spPr>
        <p:txBody>
          <a:bodyPr vert="horz" wrap="square" lIns="0" tIns="1270" rIns="0" bIns="0" rtlCol="0">
            <a:spAutoFit/>
          </a:body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sp>
        <p:nvSpPr>
          <p:cNvPr id="6" name="TextBox 5">
            <a:extLst>
              <a:ext uri="{FF2B5EF4-FFF2-40B4-BE49-F238E27FC236}">
                <a16:creationId xmlns:a16="http://schemas.microsoft.com/office/drawing/2014/main" id="{1EB1849C-D723-5D98-EB08-36D764A5A6EB}"/>
              </a:ext>
            </a:extLst>
          </p:cNvPr>
          <p:cNvSpPr txBox="1"/>
          <p:nvPr/>
        </p:nvSpPr>
        <p:spPr>
          <a:xfrm>
            <a:off x="609600" y="1371600"/>
            <a:ext cx="7924800" cy="2031325"/>
          </a:xfrm>
          <a:prstGeom prst="rect">
            <a:avLst/>
          </a:prstGeom>
          <a:noFill/>
        </p:spPr>
        <p:txBody>
          <a:bodyPr wrap="square" rtlCol="0">
            <a:spAutoFit/>
          </a:bodyPr>
          <a:lstStyle/>
          <a:p>
            <a:pPr algn="just"/>
            <a:r>
              <a:rPr lang="en-US" sz="1800" dirty="0">
                <a:solidFill>
                  <a:srgbClr val="5A5957"/>
                </a:solidFill>
                <a:latin typeface="Garet"/>
                <a:ea typeface="Garet"/>
                <a:cs typeface="Garet"/>
                <a:sym typeface="Garet"/>
              </a:rPr>
              <a:t>The Missing Child Identification Portal is designed to provide a streamlined, technology-driven solution for the identification and tracking of missing children. Unlike traditional methods that rely heavily on manual intervention and human effort, our system leverages the power of Convolutional Neural Networks (CNN) and facial recognition technology to automate the matching process, significantly increasing the efficiency and accuracy of child identification.</a:t>
            </a:r>
          </a:p>
        </p:txBody>
      </p:sp>
      <p:sp>
        <p:nvSpPr>
          <p:cNvPr id="13" name="TextBox 12">
            <a:extLst>
              <a:ext uri="{FF2B5EF4-FFF2-40B4-BE49-F238E27FC236}">
                <a16:creationId xmlns:a16="http://schemas.microsoft.com/office/drawing/2014/main" id="{0A945596-4A11-5B03-8BC5-0D1AEC445395}"/>
              </a:ext>
            </a:extLst>
          </p:cNvPr>
          <p:cNvSpPr txBox="1"/>
          <p:nvPr/>
        </p:nvSpPr>
        <p:spPr>
          <a:xfrm>
            <a:off x="1219200" y="3456630"/>
            <a:ext cx="4572000" cy="2230739"/>
          </a:xfrm>
          <a:prstGeom prst="rect">
            <a:avLst/>
          </a:prstGeom>
          <a:noFill/>
        </p:spPr>
        <p:txBody>
          <a:bodyPr wrap="square">
            <a:spAutoFit/>
          </a:bodyPr>
          <a:lstStyle/>
          <a:p>
            <a:pPr marL="276860" indent="-271145">
              <a:lnSpc>
                <a:spcPct val="200000"/>
              </a:lnSpc>
              <a:buSzPct val="95833"/>
              <a:buFont typeface="Segoe UI Symbol"/>
              <a:buChar char="❖"/>
              <a:tabLst>
                <a:tab pos="276860" algn="l"/>
              </a:tabLst>
            </a:pPr>
            <a:r>
              <a:rPr lang="en-IN" spc="-10" dirty="0">
                <a:latin typeface="Calibri"/>
                <a:cs typeface="Calibri"/>
              </a:rPr>
              <a:t>Facial Recognition</a:t>
            </a:r>
            <a:endParaRPr lang="en-IN" sz="1800" spc="-10" dirty="0">
              <a:latin typeface="Calibri"/>
              <a:cs typeface="Calibri"/>
            </a:endParaRPr>
          </a:p>
          <a:p>
            <a:pPr marL="276860" indent="-271145">
              <a:lnSpc>
                <a:spcPct val="200000"/>
              </a:lnSpc>
              <a:buSzPct val="95833"/>
              <a:buFont typeface="Segoe UI Symbol"/>
              <a:buChar char="❖"/>
              <a:tabLst>
                <a:tab pos="276860" algn="l"/>
              </a:tabLst>
            </a:pPr>
            <a:r>
              <a:rPr lang="en-IN" spc="-10" dirty="0">
                <a:latin typeface="Calibri"/>
                <a:cs typeface="Calibri"/>
              </a:rPr>
              <a:t>Automated Notification System</a:t>
            </a:r>
            <a:endParaRPr lang="en-IN" sz="1800" spc="-10" dirty="0">
              <a:latin typeface="Calibri"/>
              <a:cs typeface="Calibri"/>
            </a:endParaRPr>
          </a:p>
          <a:p>
            <a:pPr marL="276860" indent="-271145">
              <a:lnSpc>
                <a:spcPct val="200000"/>
              </a:lnSpc>
              <a:buSzPct val="95833"/>
              <a:buFont typeface="Segoe UI Symbol"/>
              <a:buChar char="❖"/>
              <a:tabLst>
                <a:tab pos="276860" algn="l"/>
              </a:tabLst>
            </a:pPr>
            <a:r>
              <a:rPr lang="en-IN" sz="1800" spc="-10" dirty="0">
                <a:latin typeface="Calibri"/>
                <a:cs typeface="Calibri"/>
              </a:rPr>
              <a:t>Web-Based Portal</a:t>
            </a:r>
          </a:p>
          <a:p>
            <a:pPr marL="276860" indent="-271145">
              <a:lnSpc>
                <a:spcPct val="200000"/>
              </a:lnSpc>
              <a:buSzPct val="95833"/>
              <a:buFont typeface="Segoe UI Symbol"/>
              <a:buChar char="❖"/>
              <a:tabLst>
                <a:tab pos="276860" algn="l"/>
              </a:tabLst>
            </a:pPr>
            <a:r>
              <a:rPr lang="en-IN" sz="1800" spc="-10" dirty="0">
                <a:latin typeface="Calibri"/>
                <a:cs typeface="Calibri"/>
              </a:rPr>
              <a:t>Photo Management</a:t>
            </a:r>
          </a:p>
        </p:txBody>
      </p:sp>
    </p:spTree>
    <p:extLst>
      <p:ext uri="{BB962C8B-B14F-4D97-AF65-F5344CB8AC3E}">
        <p14:creationId xmlns:p14="http://schemas.microsoft.com/office/powerpoint/2010/main" val="3857251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03520-F646-4A35-B9AE-035BC6B5BA0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2355B47-8316-FA80-4317-F1AC22B4CB8B}"/>
              </a:ext>
            </a:extLst>
          </p:cNvPr>
          <p:cNvSpPr txBox="1">
            <a:spLocks noGrp="1"/>
          </p:cNvSpPr>
          <p:nvPr>
            <p:ph type="title"/>
          </p:nvPr>
        </p:nvSpPr>
        <p:spPr>
          <a:xfrm>
            <a:off x="381000" y="609600"/>
            <a:ext cx="6553200" cy="566432"/>
          </a:xfrm>
          <a:prstGeom prst="rect">
            <a:avLst/>
          </a:prstGeom>
        </p:spPr>
        <p:txBody>
          <a:bodyPr vert="horz" wrap="square" lIns="0" tIns="73274" rIns="0" bIns="0" rtlCol="0">
            <a:spAutoFit/>
          </a:bodyPr>
          <a:lstStyle/>
          <a:p>
            <a:pPr marL="12700">
              <a:lnSpc>
                <a:spcPct val="100000"/>
              </a:lnSpc>
              <a:spcBef>
                <a:spcPts val="100"/>
              </a:spcBef>
            </a:pPr>
            <a:r>
              <a:rPr lang="en-IN" sz="3200" dirty="0"/>
              <a:t>Advantages of Proposed</a:t>
            </a:r>
            <a:r>
              <a:rPr lang="en-IN" sz="3200" spc="-10" dirty="0"/>
              <a:t> System</a:t>
            </a:r>
            <a:endParaRPr sz="3200" dirty="0"/>
          </a:p>
        </p:txBody>
      </p:sp>
      <p:grpSp>
        <p:nvGrpSpPr>
          <p:cNvPr id="3" name="object 3">
            <a:extLst>
              <a:ext uri="{FF2B5EF4-FFF2-40B4-BE49-F238E27FC236}">
                <a16:creationId xmlns:a16="http://schemas.microsoft.com/office/drawing/2014/main" id="{35EDC8F7-123B-D9CE-6C22-D7D951FBC526}"/>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E2E80661-778E-F5C2-86CE-2FE7699891F3}"/>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A6D57E17-0473-161C-42E2-1520E4ED57EB}"/>
                </a:ext>
              </a:extLst>
            </p:cNvPr>
            <p:cNvPicPr/>
            <p:nvPr/>
          </p:nvPicPr>
          <p:blipFill>
            <a:blip r:embed="rId2" cstate="print"/>
            <a:stretch>
              <a:fillRect/>
            </a:stretch>
          </p:blipFill>
          <p:spPr>
            <a:xfrm>
              <a:off x="7924590" y="285728"/>
              <a:ext cx="992486" cy="999783"/>
            </a:xfrm>
            <a:prstGeom prst="rect">
              <a:avLst/>
            </a:prstGeom>
          </p:spPr>
        </p:pic>
      </p:grpSp>
      <p:grpSp>
        <p:nvGrpSpPr>
          <p:cNvPr id="8" name="object 8">
            <a:extLst>
              <a:ext uri="{FF2B5EF4-FFF2-40B4-BE49-F238E27FC236}">
                <a16:creationId xmlns:a16="http://schemas.microsoft.com/office/drawing/2014/main" id="{E159E800-BC0F-B222-7C5B-AD41AF9F9633}"/>
              </a:ext>
            </a:extLst>
          </p:cNvPr>
          <p:cNvGrpSpPr/>
          <p:nvPr/>
        </p:nvGrpSpPr>
        <p:grpSpPr>
          <a:xfrm>
            <a:off x="0" y="201589"/>
            <a:ext cx="9144000" cy="6656705"/>
            <a:chOff x="0" y="201589"/>
            <a:chExt cx="9144000" cy="6656705"/>
          </a:xfrm>
        </p:grpSpPr>
        <p:sp>
          <p:nvSpPr>
            <p:cNvPr id="9" name="object 9">
              <a:extLst>
                <a:ext uri="{FF2B5EF4-FFF2-40B4-BE49-F238E27FC236}">
                  <a16:creationId xmlns:a16="http://schemas.microsoft.com/office/drawing/2014/main" id="{7787C69A-EBB8-E4EA-47E0-C737CABAA87B}"/>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sp>
          <p:nvSpPr>
            <p:cNvPr id="10" name="object 10">
              <a:extLst>
                <a:ext uri="{FF2B5EF4-FFF2-40B4-BE49-F238E27FC236}">
                  <a16:creationId xmlns:a16="http://schemas.microsoft.com/office/drawing/2014/main" id="{07961632-B3F5-A5F9-71B6-25331D88565B}"/>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grpSp>
      <p:sp>
        <p:nvSpPr>
          <p:cNvPr id="12" name="object 12">
            <a:extLst>
              <a:ext uri="{FF2B5EF4-FFF2-40B4-BE49-F238E27FC236}">
                <a16:creationId xmlns:a16="http://schemas.microsoft.com/office/drawing/2014/main" id="{BFA07FA7-5BF1-BDF4-4865-9855E079F8CA}"/>
              </a:ext>
            </a:extLst>
          </p:cNvPr>
          <p:cNvSpPr txBox="1">
            <a:spLocks noGrp="1"/>
          </p:cNvSpPr>
          <p:nvPr>
            <p:ph type="ftr" sz="quarter" idx="5"/>
          </p:nvPr>
        </p:nvSpPr>
        <p:spPr>
          <a:xfrm>
            <a:off x="1166495" y="6653137"/>
            <a:ext cx="6811009" cy="231140"/>
          </a:xfrm>
          <a:prstGeom prst="rect">
            <a:avLst/>
          </a:prstGeom>
        </p:spPr>
        <p:txBody>
          <a:bodyPr vert="horz" wrap="square" lIns="0" tIns="1270" rIns="0" bIns="0" rtlCol="0">
            <a:spAutoFit/>
          </a:body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sp>
        <p:nvSpPr>
          <p:cNvPr id="13" name="TextBox 12">
            <a:extLst>
              <a:ext uri="{FF2B5EF4-FFF2-40B4-BE49-F238E27FC236}">
                <a16:creationId xmlns:a16="http://schemas.microsoft.com/office/drawing/2014/main" id="{5C46BB8B-B908-9116-CFA2-898468EB9DCB}"/>
              </a:ext>
            </a:extLst>
          </p:cNvPr>
          <p:cNvSpPr txBox="1"/>
          <p:nvPr/>
        </p:nvSpPr>
        <p:spPr>
          <a:xfrm>
            <a:off x="990600" y="914400"/>
            <a:ext cx="4572000" cy="4509055"/>
          </a:xfrm>
          <a:prstGeom prst="rect">
            <a:avLst/>
          </a:prstGeom>
          <a:noFill/>
        </p:spPr>
        <p:txBody>
          <a:bodyPr wrap="square">
            <a:spAutoFit/>
          </a:bodyPr>
          <a:lstStyle/>
          <a:p>
            <a:pPr algn="ctr">
              <a:lnSpc>
                <a:spcPts val="3549"/>
              </a:lnSpc>
            </a:pPr>
            <a:endParaRPr lang="en-US" sz="2200" b="1" dirty="0">
              <a:solidFill>
                <a:srgbClr val="5A5957"/>
              </a:solidFill>
              <a:latin typeface="The Seasons Bold"/>
              <a:ea typeface="The Seasons Bold"/>
              <a:cs typeface="The Seasons Bold"/>
              <a:sym typeface="The Seasons Bold"/>
            </a:endParaRPr>
          </a:p>
          <a:p>
            <a:pPr marL="276860" indent="-271145">
              <a:lnSpc>
                <a:spcPct val="200000"/>
              </a:lnSpc>
              <a:buSzPct val="95833"/>
              <a:buFont typeface="Segoe UI Symbol"/>
              <a:buChar char="❖"/>
              <a:tabLst>
                <a:tab pos="276860" algn="l"/>
              </a:tabLst>
            </a:pPr>
            <a:r>
              <a:rPr lang="en-IN" sz="2200" spc="-10" dirty="0">
                <a:latin typeface="Calibri"/>
                <a:cs typeface="Calibri"/>
              </a:rPr>
              <a:t>High Accuracy With CNN</a:t>
            </a:r>
          </a:p>
          <a:p>
            <a:pPr marL="276860" indent="-271145">
              <a:lnSpc>
                <a:spcPct val="200000"/>
              </a:lnSpc>
              <a:buSzPct val="95833"/>
              <a:buFont typeface="Segoe UI Symbol"/>
              <a:buChar char="❖"/>
              <a:tabLst>
                <a:tab pos="276860" algn="l"/>
              </a:tabLst>
            </a:pPr>
            <a:r>
              <a:rPr lang="en-IN" sz="2200" spc="-10" dirty="0">
                <a:latin typeface="Calibri"/>
                <a:cs typeface="Calibri"/>
              </a:rPr>
              <a:t>Automation And Speed</a:t>
            </a:r>
          </a:p>
          <a:p>
            <a:pPr marL="276860" indent="-271145">
              <a:lnSpc>
                <a:spcPct val="200000"/>
              </a:lnSpc>
              <a:buSzPct val="95833"/>
              <a:buFont typeface="Segoe UI Symbol"/>
              <a:buChar char="❖"/>
              <a:tabLst>
                <a:tab pos="276860" algn="l"/>
              </a:tabLst>
            </a:pPr>
            <a:r>
              <a:rPr lang="en-IN" sz="2200" spc="-10" dirty="0">
                <a:latin typeface="Calibri"/>
                <a:cs typeface="Calibri"/>
              </a:rPr>
              <a:t>Community Involvement</a:t>
            </a:r>
          </a:p>
          <a:p>
            <a:pPr marL="276860" indent="-271145">
              <a:lnSpc>
                <a:spcPct val="200000"/>
              </a:lnSpc>
              <a:buSzPct val="95833"/>
              <a:buFont typeface="Segoe UI Symbol"/>
              <a:buChar char="❖"/>
              <a:tabLst>
                <a:tab pos="276860" algn="l"/>
              </a:tabLst>
            </a:pPr>
            <a:r>
              <a:rPr lang="en-IN" sz="2200" spc="-10" dirty="0">
                <a:latin typeface="Calibri"/>
                <a:cs typeface="Calibri"/>
              </a:rPr>
              <a:t>Scalability And Flexibility</a:t>
            </a:r>
          </a:p>
          <a:p>
            <a:pPr marL="276860" indent="-271145">
              <a:lnSpc>
                <a:spcPct val="200000"/>
              </a:lnSpc>
              <a:buSzPct val="95833"/>
              <a:buFont typeface="Segoe UI Symbol"/>
              <a:buChar char="❖"/>
              <a:tabLst>
                <a:tab pos="276860" algn="l"/>
              </a:tabLst>
            </a:pPr>
            <a:r>
              <a:rPr lang="en-IN" sz="2200" spc="-10" dirty="0" err="1">
                <a:latin typeface="Calibri"/>
                <a:cs typeface="Calibri"/>
              </a:rPr>
              <a:t>CommunicationThrough</a:t>
            </a:r>
            <a:r>
              <a:rPr lang="en-IN" sz="2200" spc="-10" dirty="0">
                <a:latin typeface="Calibri"/>
                <a:cs typeface="Calibri"/>
              </a:rPr>
              <a:t> Email</a:t>
            </a:r>
          </a:p>
          <a:p>
            <a:pPr marL="276860" indent="-271145">
              <a:lnSpc>
                <a:spcPct val="200000"/>
              </a:lnSpc>
              <a:buSzPct val="95833"/>
              <a:buFont typeface="Segoe UI Symbol"/>
              <a:buChar char="❖"/>
              <a:tabLst>
                <a:tab pos="276860" algn="l"/>
              </a:tabLst>
            </a:pPr>
            <a:r>
              <a:rPr lang="en-IN" sz="2200" spc="-10" dirty="0">
                <a:latin typeface="Calibri"/>
                <a:cs typeface="Calibri"/>
              </a:rPr>
              <a:t>Proactive Identification</a:t>
            </a:r>
          </a:p>
        </p:txBody>
      </p:sp>
    </p:spTree>
    <p:extLst>
      <p:ext uri="{BB962C8B-B14F-4D97-AF65-F5344CB8AC3E}">
        <p14:creationId xmlns:p14="http://schemas.microsoft.com/office/powerpoint/2010/main" val="318560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CF326-AD63-C83A-4D13-B157259D185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DB78299-7700-8B38-B65F-67FC1F91E71B}"/>
              </a:ext>
            </a:extLst>
          </p:cNvPr>
          <p:cNvSpPr txBox="1">
            <a:spLocks noGrp="1"/>
          </p:cNvSpPr>
          <p:nvPr>
            <p:ph type="title"/>
          </p:nvPr>
        </p:nvSpPr>
        <p:spPr>
          <a:xfrm>
            <a:off x="381000" y="609600"/>
            <a:ext cx="6553200" cy="566432"/>
          </a:xfrm>
          <a:prstGeom prst="rect">
            <a:avLst/>
          </a:prstGeom>
        </p:spPr>
        <p:txBody>
          <a:bodyPr vert="horz" wrap="square" lIns="0" tIns="73274" rIns="0" bIns="0" rtlCol="0">
            <a:spAutoFit/>
          </a:bodyPr>
          <a:lstStyle/>
          <a:p>
            <a:pPr marL="12700">
              <a:lnSpc>
                <a:spcPct val="100000"/>
              </a:lnSpc>
              <a:spcBef>
                <a:spcPts val="100"/>
              </a:spcBef>
            </a:pPr>
            <a:r>
              <a:rPr lang="en-IN" sz="3200" dirty="0"/>
              <a:t>Architecture</a:t>
            </a:r>
            <a:endParaRPr sz="3200" dirty="0"/>
          </a:p>
        </p:txBody>
      </p:sp>
      <p:grpSp>
        <p:nvGrpSpPr>
          <p:cNvPr id="3" name="object 3">
            <a:extLst>
              <a:ext uri="{FF2B5EF4-FFF2-40B4-BE49-F238E27FC236}">
                <a16:creationId xmlns:a16="http://schemas.microsoft.com/office/drawing/2014/main" id="{398D117E-33D6-81AF-7586-2EFE91CA5273}"/>
              </a:ext>
            </a:extLst>
          </p:cNvPr>
          <p:cNvGrpSpPr/>
          <p:nvPr/>
        </p:nvGrpSpPr>
        <p:grpSpPr>
          <a:xfrm>
            <a:off x="0" y="0"/>
            <a:ext cx="9144000" cy="1285875"/>
            <a:chOff x="0" y="0"/>
            <a:chExt cx="9144000" cy="1285875"/>
          </a:xfrm>
        </p:grpSpPr>
        <p:sp>
          <p:nvSpPr>
            <p:cNvPr id="4" name="object 4">
              <a:extLst>
                <a:ext uri="{FF2B5EF4-FFF2-40B4-BE49-F238E27FC236}">
                  <a16:creationId xmlns:a16="http://schemas.microsoft.com/office/drawing/2014/main" id="{26EFF490-E187-9013-A5CC-6A99D16488DE}"/>
                </a:ext>
              </a:extLst>
            </p:cNvPr>
            <p:cNvSpPr/>
            <p:nvPr/>
          </p:nvSpPr>
          <p:spPr>
            <a:xfrm>
              <a:off x="0" y="0"/>
              <a:ext cx="9144000" cy="179070"/>
            </a:xfrm>
            <a:custGeom>
              <a:avLst/>
              <a:gdLst/>
              <a:ahLst/>
              <a:cxnLst/>
              <a:rect l="l" t="t" r="r" b="b"/>
              <a:pathLst>
                <a:path w="9144000" h="179070">
                  <a:moveTo>
                    <a:pt x="9143999" y="178827"/>
                  </a:moveTo>
                  <a:lnTo>
                    <a:pt x="0" y="178827"/>
                  </a:lnTo>
                  <a:lnTo>
                    <a:pt x="0" y="0"/>
                  </a:lnTo>
                  <a:lnTo>
                    <a:pt x="9143999" y="0"/>
                  </a:lnTo>
                  <a:lnTo>
                    <a:pt x="9143999" y="178827"/>
                  </a:lnTo>
                  <a:close/>
                </a:path>
              </a:pathLst>
            </a:custGeom>
            <a:solidFill>
              <a:srgbClr val="00B0F0"/>
            </a:solidFill>
          </p:spPr>
          <p:txBody>
            <a:bodyPr wrap="square" lIns="0" tIns="0" rIns="0" bIns="0" rtlCol="0"/>
            <a:lstStyle/>
            <a:p>
              <a:endParaRPr/>
            </a:p>
          </p:txBody>
        </p:sp>
        <p:pic>
          <p:nvPicPr>
            <p:cNvPr id="5" name="object 5">
              <a:extLst>
                <a:ext uri="{FF2B5EF4-FFF2-40B4-BE49-F238E27FC236}">
                  <a16:creationId xmlns:a16="http://schemas.microsoft.com/office/drawing/2014/main" id="{92600959-956A-4AA8-A533-429960025AF7}"/>
                </a:ext>
              </a:extLst>
            </p:cNvPr>
            <p:cNvPicPr/>
            <p:nvPr/>
          </p:nvPicPr>
          <p:blipFill>
            <a:blip r:embed="rId2" cstate="print"/>
            <a:stretch>
              <a:fillRect/>
            </a:stretch>
          </p:blipFill>
          <p:spPr>
            <a:xfrm>
              <a:off x="7924590" y="285728"/>
              <a:ext cx="992486" cy="999783"/>
            </a:xfrm>
            <a:prstGeom prst="rect">
              <a:avLst/>
            </a:prstGeom>
          </p:spPr>
        </p:pic>
      </p:grpSp>
      <p:grpSp>
        <p:nvGrpSpPr>
          <p:cNvPr id="8" name="object 8">
            <a:extLst>
              <a:ext uri="{FF2B5EF4-FFF2-40B4-BE49-F238E27FC236}">
                <a16:creationId xmlns:a16="http://schemas.microsoft.com/office/drawing/2014/main" id="{0C3F3C08-8E3A-DBFD-59A4-BCC1468A168C}"/>
              </a:ext>
            </a:extLst>
          </p:cNvPr>
          <p:cNvGrpSpPr/>
          <p:nvPr/>
        </p:nvGrpSpPr>
        <p:grpSpPr>
          <a:xfrm>
            <a:off x="0" y="201589"/>
            <a:ext cx="9144000" cy="6656705"/>
            <a:chOff x="0" y="201589"/>
            <a:chExt cx="9144000" cy="6656705"/>
          </a:xfrm>
        </p:grpSpPr>
        <p:sp>
          <p:nvSpPr>
            <p:cNvPr id="9" name="object 9">
              <a:extLst>
                <a:ext uri="{FF2B5EF4-FFF2-40B4-BE49-F238E27FC236}">
                  <a16:creationId xmlns:a16="http://schemas.microsoft.com/office/drawing/2014/main" id="{C53E11E7-5D3E-8D44-7DA6-0F3C0BA039F8}"/>
                </a:ext>
              </a:extLst>
            </p:cNvPr>
            <p:cNvSpPr/>
            <p:nvPr/>
          </p:nvSpPr>
          <p:spPr>
            <a:xfrm>
              <a:off x="0" y="6679172"/>
              <a:ext cx="9144000" cy="179070"/>
            </a:xfrm>
            <a:custGeom>
              <a:avLst/>
              <a:gdLst/>
              <a:ahLst/>
              <a:cxnLst/>
              <a:rect l="l" t="t" r="r" b="b"/>
              <a:pathLst>
                <a:path w="9144000" h="179070">
                  <a:moveTo>
                    <a:pt x="9143999" y="178799"/>
                  </a:moveTo>
                  <a:lnTo>
                    <a:pt x="0" y="178799"/>
                  </a:lnTo>
                  <a:lnTo>
                    <a:pt x="0" y="0"/>
                  </a:lnTo>
                  <a:lnTo>
                    <a:pt x="9143999" y="0"/>
                  </a:lnTo>
                  <a:lnTo>
                    <a:pt x="9143999" y="178799"/>
                  </a:lnTo>
                  <a:close/>
                </a:path>
              </a:pathLst>
            </a:custGeom>
            <a:solidFill>
              <a:srgbClr val="00B0F0"/>
            </a:solidFill>
          </p:spPr>
          <p:txBody>
            <a:bodyPr wrap="square" lIns="0" tIns="0" rIns="0" bIns="0" rtlCol="0"/>
            <a:lstStyle/>
            <a:p>
              <a:endParaRPr/>
            </a:p>
          </p:txBody>
        </p:sp>
        <p:sp>
          <p:nvSpPr>
            <p:cNvPr id="10" name="object 10">
              <a:extLst>
                <a:ext uri="{FF2B5EF4-FFF2-40B4-BE49-F238E27FC236}">
                  <a16:creationId xmlns:a16="http://schemas.microsoft.com/office/drawing/2014/main" id="{89ABD9E3-5499-B723-8F48-EC7700F44438}"/>
                </a:ext>
              </a:extLst>
            </p:cNvPr>
            <p:cNvSpPr/>
            <p:nvPr/>
          </p:nvSpPr>
          <p:spPr>
            <a:xfrm>
              <a:off x="142843" y="214289"/>
              <a:ext cx="8858885" cy="6429375"/>
            </a:xfrm>
            <a:custGeom>
              <a:avLst/>
              <a:gdLst/>
              <a:ahLst/>
              <a:cxnLst/>
              <a:rect l="l" t="t" r="r" b="b"/>
              <a:pathLst>
                <a:path w="8858885" h="6429375">
                  <a:moveTo>
                    <a:pt x="0" y="0"/>
                  </a:moveTo>
                  <a:lnTo>
                    <a:pt x="8858399" y="0"/>
                  </a:lnTo>
                  <a:lnTo>
                    <a:pt x="8858399" y="6429299"/>
                  </a:lnTo>
                  <a:lnTo>
                    <a:pt x="0" y="6429299"/>
                  </a:lnTo>
                  <a:lnTo>
                    <a:pt x="0" y="0"/>
                  </a:lnTo>
                  <a:close/>
                </a:path>
              </a:pathLst>
            </a:custGeom>
            <a:ln w="25399">
              <a:solidFill>
                <a:srgbClr val="385E88"/>
              </a:solidFill>
            </a:ln>
          </p:spPr>
          <p:txBody>
            <a:bodyPr wrap="square" lIns="0" tIns="0" rIns="0" bIns="0" rtlCol="0"/>
            <a:lstStyle/>
            <a:p>
              <a:endParaRPr/>
            </a:p>
          </p:txBody>
        </p:sp>
      </p:grpSp>
      <p:sp>
        <p:nvSpPr>
          <p:cNvPr id="12" name="object 12">
            <a:extLst>
              <a:ext uri="{FF2B5EF4-FFF2-40B4-BE49-F238E27FC236}">
                <a16:creationId xmlns:a16="http://schemas.microsoft.com/office/drawing/2014/main" id="{A8ED6FA0-3783-0906-3FF4-EA71C479AA91}"/>
              </a:ext>
            </a:extLst>
          </p:cNvPr>
          <p:cNvSpPr txBox="1">
            <a:spLocks noGrp="1"/>
          </p:cNvSpPr>
          <p:nvPr>
            <p:ph type="ftr" sz="quarter" idx="5"/>
          </p:nvPr>
        </p:nvSpPr>
        <p:spPr>
          <a:xfrm>
            <a:off x="1166495" y="6653137"/>
            <a:ext cx="6811009" cy="231140"/>
          </a:xfrm>
          <a:prstGeom prst="rect">
            <a:avLst/>
          </a:prstGeom>
        </p:spPr>
        <p:txBody>
          <a:bodyPr vert="horz" wrap="square" lIns="0" tIns="1270" rIns="0" bIns="0" rtlCol="0">
            <a:spAutoFit/>
          </a:bodyPr>
          <a:lstStyle/>
          <a:p>
            <a:pPr marL="12700">
              <a:lnSpc>
                <a:spcPct val="100000"/>
              </a:lnSpc>
              <a:spcBef>
                <a:spcPts val="10"/>
              </a:spcBef>
            </a:pPr>
            <a:r>
              <a:rPr dirty="0"/>
              <a:t>Department</a:t>
            </a:r>
            <a:r>
              <a:rPr spc="-50" dirty="0"/>
              <a:t> </a:t>
            </a:r>
            <a:r>
              <a:rPr dirty="0"/>
              <a:t>of</a:t>
            </a:r>
            <a:r>
              <a:rPr spc="-45" dirty="0"/>
              <a:t> </a:t>
            </a:r>
            <a:r>
              <a:rPr dirty="0"/>
              <a:t>Computational</a:t>
            </a:r>
            <a:r>
              <a:rPr spc="-45" dirty="0"/>
              <a:t> </a:t>
            </a:r>
            <a:r>
              <a:rPr dirty="0"/>
              <a:t>Intelligence</a:t>
            </a:r>
            <a:r>
              <a:rPr spc="-45" dirty="0"/>
              <a:t> </a:t>
            </a:r>
            <a:r>
              <a:rPr spc="-465" dirty="0"/>
              <a:t>|</a:t>
            </a:r>
            <a:r>
              <a:rPr spc="-45" dirty="0"/>
              <a:t> </a:t>
            </a:r>
            <a:r>
              <a:rPr dirty="0"/>
              <a:t>Major</a:t>
            </a:r>
            <a:r>
              <a:rPr spc="-45" dirty="0"/>
              <a:t> </a:t>
            </a:r>
            <a:r>
              <a:rPr spc="-25" dirty="0"/>
              <a:t>Project</a:t>
            </a:r>
            <a:r>
              <a:rPr spc="-45" dirty="0"/>
              <a:t> </a:t>
            </a:r>
            <a:r>
              <a:rPr spc="-465" dirty="0"/>
              <a:t>|</a:t>
            </a:r>
            <a:r>
              <a:rPr spc="-45" dirty="0"/>
              <a:t> </a:t>
            </a:r>
            <a:r>
              <a:rPr spc="-35" dirty="0"/>
              <a:t>B.Tech</a:t>
            </a:r>
            <a:r>
              <a:rPr spc="-45" dirty="0"/>
              <a:t> </a:t>
            </a:r>
            <a:r>
              <a:rPr dirty="0"/>
              <a:t>IV</a:t>
            </a:r>
            <a:r>
              <a:rPr spc="-45" dirty="0"/>
              <a:t> </a:t>
            </a:r>
            <a:r>
              <a:rPr dirty="0"/>
              <a:t>Year</a:t>
            </a:r>
            <a:r>
              <a:rPr spc="-45" dirty="0"/>
              <a:t> </a:t>
            </a:r>
            <a:r>
              <a:rPr spc="295" dirty="0"/>
              <a:t>–</a:t>
            </a:r>
            <a:r>
              <a:rPr spc="-45" dirty="0"/>
              <a:t> </a:t>
            </a:r>
            <a:r>
              <a:rPr dirty="0"/>
              <a:t>II</a:t>
            </a:r>
            <a:r>
              <a:rPr spc="-45" dirty="0"/>
              <a:t> </a:t>
            </a:r>
            <a:r>
              <a:rPr spc="-25" dirty="0"/>
              <a:t>Sem</a:t>
            </a:r>
          </a:p>
        </p:txBody>
      </p:sp>
      <p:pic>
        <p:nvPicPr>
          <p:cNvPr id="7" name="Picture 6">
            <a:extLst>
              <a:ext uri="{FF2B5EF4-FFF2-40B4-BE49-F238E27FC236}">
                <a16:creationId xmlns:a16="http://schemas.microsoft.com/office/drawing/2014/main" id="{6B6DE734-AFCB-C895-F086-A613D1F8A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24000"/>
            <a:ext cx="7696200" cy="3386138"/>
          </a:xfrm>
          <a:prstGeom prst="rect">
            <a:avLst/>
          </a:prstGeom>
        </p:spPr>
      </p:pic>
    </p:spTree>
    <p:extLst>
      <p:ext uri="{BB962C8B-B14F-4D97-AF65-F5344CB8AC3E}">
        <p14:creationId xmlns:p14="http://schemas.microsoft.com/office/powerpoint/2010/main" val="2223852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1625</Words>
  <Application>Microsoft Office PowerPoint</Application>
  <PresentationFormat>On-screen Show (4:3)</PresentationFormat>
  <Paragraphs>159</Paragraphs>
  <Slides>25</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Arial</vt:lpstr>
      <vt:lpstr>Arial Black</vt:lpstr>
      <vt:lpstr>Arial MT</vt:lpstr>
      <vt:lpstr>Calibri</vt:lpstr>
      <vt:lpstr>Cambria</vt:lpstr>
      <vt:lpstr>Consolas</vt:lpstr>
      <vt:lpstr>Constantia</vt:lpstr>
      <vt:lpstr>Garet</vt:lpstr>
      <vt:lpstr>Segoe UI Symbol</vt:lpstr>
      <vt:lpstr>The Seasons Bold</vt:lpstr>
      <vt:lpstr>Times New Roman</vt:lpstr>
      <vt:lpstr>Trebuchet MS</vt:lpstr>
      <vt:lpstr>Office Theme</vt:lpstr>
      <vt:lpstr>Team Members Details :-</vt:lpstr>
      <vt:lpstr>           Introduction</vt:lpstr>
      <vt:lpstr>Abstract</vt:lpstr>
      <vt:lpstr>Requirements</vt:lpstr>
      <vt:lpstr>Existing Systems</vt:lpstr>
      <vt:lpstr>Disadvantages of Existing Systems</vt:lpstr>
      <vt:lpstr>Proposed System</vt:lpstr>
      <vt:lpstr>Advantages of Proposed System</vt:lpstr>
      <vt:lpstr>Architecture</vt:lpstr>
      <vt:lpstr>Activity Diagram</vt:lpstr>
      <vt:lpstr>Class Diagram</vt:lpstr>
      <vt:lpstr>Sequence Diagram</vt:lpstr>
      <vt:lpstr>Usecase Diagram</vt:lpstr>
      <vt:lpstr>Sample Code:</vt:lpstr>
      <vt:lpstr>Code</vt:lpstr>
      <vt:lpstr>Connecting to data base</vt:lpstr>
      <vt:lpstr>Missing Child Portal:</vt:lpstr>
      <vt:lpstr>Missing Child Sign Up Page:</vt:lpstr>
      <vt:lpstr>Missing Child Login Page:</vt:lpstr>
      <vt:lpstr>Missing Child Registration Page:</vt:lpstr>
      <vt:lpstr>Email Notification:</vt:lpstr>
      <vt:lpstr>Missing Child Image Upload Page:</vt:lpstr>
      <vt:lpstr>Missing Child Found: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Major-Project-PPT-FINAL</dc:title>
  <dc:creator>NIKHIL CHITYALA;Prasad</dc:creator>
  <cp:lastModifiedBy>Gopi Prasad</cp:lastModifiedBy>
  <cp:revision>4</cp:revision>
  <dcterms:created xsi:type="dcterms:W3CDTF">2025-04-12T05:50:53Z</dcterms:created>
  <dcterms:modified xsi:type="dcterms:W3CDTF">2025-04-21T10:09:05Z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2025-04-12T00:00:00Z</vt:filetime>
  </property>
  <property fmtid="{D5CDD505-2E9C-101B-9397-08002B2CF9AE}" pid="3" name="Creator">
    <vt:lpwstr>Google</vt:lpwstr>
  </property>
  <property fmtid="{D5CDD505-2E9C-101B-9397-08002B2CF9AE}" pid="4" name="LastSaved">
    <vt:filetime>2025-04-12T00:00:00Z</vt:filetime>
  </property>
</Properties>
</file>