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1"/>
  </p:notesMasterIdLst>
  <p:sldIdLst>
    <p:sldId id="256" r:id="rId4"/>
    <p:sldId id="257" r:id="rId5"/>
    <p:sldId id="258" r:id="rId6"/>
    <p:sldId id="263" r:id="rId7"/>
    <p:sldId id="261" r:id="rId8"/>
    <p:sldId id="276" r:id="rId9"/>
    <p:sldId id="270" r:id="rId10"/>
    <p:sldId id="277" r:id="rId12"/>
    <p:sldId id="278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IN" altLang="en-US"/>
              <a:t>Reference: https://www.kaggle.com/code/abhinand05/covid-19-digging-a-bit-deeper</a:t>
            </a:r>
            <a:endParaRPr lang="en-I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hyperlink" Target="http://www.uni-koblenz.de/agvinf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64047"/>
            <a:ext cx="9144000" cy="2387600"/>
          </a:xfrm>
        </p:spPr>
        <p:txBody>
          <a:bodyPr>
            <a:normAutofit/>
          </a:bodyPr>
          <a:lstStyle/>
          <a:p>
            <a:r>
              <a:rPr lang="en-IN" dirty="0">
                <a:latin typeface="+mn-lt"/>
                <a:cs typeface="Times New Roman" panose="02020603050405020304" pitchFamily="18" charset="0"/>
              </a:rPr>
              <a:t>AI and Covid </a:t>
            </a:r>
            <a:br>
              <a:rPr lang="en-IN" dirty="0">
                <a:latin typeface="+mn-lt"/>
                <a:cs typeface="Times New Roman" panose="02020603050405020304" pitchFamily="18" charset="0"/>
              </a:rPr>
            </a:br>
            <a:endParaRPr lang="en-IN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601" y="3323766"/>
            <a:ext cx="9144000" cy="1655762"/>
          </a:xfrm>
        </p:spPr>
        <p:txBody>
          <a:bodyPr/>
          <a:lstStyle/>
          <a:p>
            <a:r>
              <a:rPr lang="de-DE" sz="18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Prof. Dr. Maria A. Wimmer, </a:t>
            </a:r>
            <a:r>
              <a:rPr lang="de-DE" sz="1800" dirty="0">
                <a:solidFill>
                  <a:srgbClr val="009999"/>
                </a:solidFill>
                <a:effectLst/>
                <a:cs typeface="Times New Roman" panose="02020603050405020304" pitchFamily="18" charset="0"/>
              </a:rPr>
              <a:t>wimmer@uni-koblenz.de </a:t>
            </a:r>
            <a:endParaRPr lang="de-DE" dirty="0">
              <a:cs typeface="Times New Roman" panose="02020603050405020304" pitchFamily="18" charset="0"/>
            </a:endParaRPr>
          </a:p>
          <a:p>
            <a:r>
              <a:rPr lang="de-DE" sz="18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Vera Spitzer, </a:t>
            </a:r>
            <a:r>
              <a:rPr lang="de-DE" sz="1800" dirty="0">
                <a:solidFill>
                  <a:srgbClr val="009999"/>
                </a:solidFill>
                <a:effectLst/>
                <a:cs typeface="Times New Roman" panose="02020603050405020304" pitchFamily="18" charset="0"/>
              </a:rPr>
              <a:t>vesp91@uni-koblenz.de </a:t>
            </a:r>
            <a:endParaRPr lang="de-DE" dirty="0">
              <a:cs typeface="Times New Roman" panose="02020603050405020304" pitchFamily="18" charset="0"/>
            </a:endParaRPr>
          </a:p>
          <a:p>
            <a:r>
              <a:rPr lang="de-DE" sz="1800" dirty="0">
                <a:solidFill>
                  <a:srgbClr val="009999"/>
                </a:solidFill>
                <a:effectLst/>
                <a:cs typeface="Times New Roman" panose="02020603050405020304" pitchFamily="18" charset="0"/>
                <a:hlinkClick r:id="rId1"/>
              </a:rPr>
              <a:t>http://www.uni-koblenz.de/agvinf/</a:t>
            </a:r>
            <a:endParaRPr lang="de-DE" sz="1800" dirty="0">
              <a:solidFill>
                <a:srgbClr val="009999"/>
              </a:solidFill>
              <a:effectLst/>
              <a:cs typeface="Times New Roman" panose="02020603050405020304" pitchFamily="18" charset="0"/>
            </a:endParaRPr>
          </a:p>
          <a:p>
            <a:r>
              <a:rPr lang="en-IN" sz="1800" b="1" dirty="0" err="1">
                <a:cs typeface="Times New Roman" panose="02020603050405020304" pitchFamily="18" charset="0"/>
              </a:rPr>
              <a:t>SoSe</a:t>
            </a:r>
            <a:r>
              <a:rPr lang="en-IN" sz="1800" b="1" dirty="0">
                <a:cs typeface="Times New Roman" panose="02020603050405020304" pitchFamily="18" charset="0"/>
              </a:rPr>
              <a:t> 2022</a:t>
            </a:r>
            <a:endParaRPr lang="de-DE" sz="1800" b="1" dirty="0"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0"/>
            <a:ext cx="11694695" cy="18920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385" y="1898015"/>
            <a:ext cx="13749655" cy="3061335"/>
          </a:xfrm>
        </p:spPr>
        <p:txBody>
          <a:bodyPr/>
          <a:p>
            <a:r>
              <a:rPr lang="en-IN" altLang="en-US"/>
              <a:t>Thank You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0"/>
            <a:ext cx="11694695" cy="18920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9041" y="1715636"/>
            <a:ext cx="10173903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Members:</a:t>
            </a:r>
            <a:endParaRPr lang="en-IN" dirty="0"/>
          </a:p>
          <a:p>
            <a:pPr indent="0">
              <a:buFont typeface="Arial" panose="020B0604020202020204" pitchFamily="34" charset="0"/>
              <a:buNone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Irshad Hussain Mohammed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Manpreeth Vankadara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Nirav Satani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Pavan Kumar Tokachichu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Pavan Kumar Reddy Kancharla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Peram Navachandu Reddy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Ramesh Reddy Modulla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Rehan Ali Syed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Sudheer Kumar Gandham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Venkata Satya Aditya Jagarlapudi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10" y="0"/>
            <a:ext cx="11694695" cy="189202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29314" y="2963357"/>
            <a:ext cx="878786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based Incidence Response Model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0"/>
            <a:ext cx="11694695" cy="18920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8356" y="1523866"/>
            <a:ext cx="1017390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Agenda:</a:t>
            </a:r>
            <a:endParaRPr lang="en-IN" sz="2800" dirty="0"/>
          </a:p>
        </p:txBody>
      </p:sp>
      <p:sp>
        <p:nvSpPr>
          <p:cNvPr id="7" name="Text Box 6"/>
          <p:cNvSpPr txBox="1"/>
          <p:nvPr/>
        </p:nvSpPr>
        <p:spPr>
          <a:xfrm>
            <a:off x="936625" y="2268855"/>
            <a:ext cx="73171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Detailed Architecture of Project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Data Acquisition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Data Preparation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Data Analysis Algorithms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Data Visualisation Tools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2" y="0"/>
            <a:ext cx="11694695" cy="189202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16530" y="1707362"/>
            <a:ext cx="853760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Architecture: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4397942" y="1956531"/>
            <a:ext cx="3349592" cy="5451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593488" y="1906081"/>
            <a:ext cx="3349592" cy="5451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829935" y="3625215"/>
            <a:ext cx="4297680" cy="5924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304279" y="2815794"/>
            <a:ext cx="3349592" cy="5451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194433" y="2044427"/>
            <a:ext cx="307366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Acquisition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634396" y="2053952"/>
            <a:ext cx="307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Preparation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026150" y="3725545"/>
            <a:ext cx="4484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 Analysis using Time Series Analysis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731633" y="2894335"/>
            <a:ext cx="307366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Identifying  countries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304444" y="4552810"/>
            <a:ext cx="3349592" cy="5451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593303" y="4580393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Evaluation on Covid Data</a:t>
            </a:r>
            <a:endParaRPr lang="en-IN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747635" y="2237105"/>
            <a:ext cx="843280" cy="3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942044" y="3342292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913370" y="2258695"/>
            <a:ext cx="720725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911465" y="4195445"/>
            <a:ext cx="1905" cy="359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941710" y="5097934"/>
            <a:ext cx="0" cy="36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044147" y="2663123"/>
            <a:ext cx="8147785" cy="2656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3"/>
          <p:cNvSpPr/>
          <p:nvPr/>
        </p:nvSpPr>
        <p:spPr>
          <a:xfrm>
            <a:off x="6237537" y="5487766"/>
            <a:ext cx="3349592" cy="5451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dirty="0"/>
          </a:p>
        </p:txBody>
      </p:sp>
      <p:sp>
        <p:nvSpPr>
          <p:cNvPr id="19" name="Text Box 18"/>
          <p:cNvSpPr txBox="1"/>
          <p:nvPr/>
        </p:nvSpPr>
        <p:spPr>
          <a:xfrm>
            <a:off x="6969760" y="5556885"/>
            <a:ext cx="268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Data Visualization</a:t>
            </a: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Acquisition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0">
              <a:buNone/>
            </a:pPr>
            <a:endParaRPr lang="en-US"/>
          </a:p>
          <a:p>
            <a:r>
              <a:rPr lang="en-US"/>
              <a:t>Most of the countries allow tracking of flights to other countries using the ADSB method to track flight. </a:t>
            </a:r>
            <a:endParaRPr lang="en-US"/>
          </a:p>
          <a:p>
            <a:r>
              <a:rPr lang="en-US"/>
              <a:t>Chinese government has a ban on these kind of tracking methods. We have to find other sources for flights to and from Chin</a:t>
            </a:r>
            <a:r>
              <a:rPr lang="en-IN" altLang="en-US"/>
              <a:t>a</a:t>
            </a:r>
            <a:endParaRPr lang="en-IN" altLang="en-US" sz="2800"/>
          </a:p>
          <a:p>
            <a:pPr lvl="1"/>
            <a:r>
              <a:rPr lang="en-IN" altLang="en-US" sz="2800">
                <a:sym typeface="+mn-ea"/>
              </a:rPr>
              <a:t>Reference: https://news.ycombinator.com/item?id=29150953</a:t>
            </a:r>
            <a:endParaRPr lang="en-US"/>
          </a:p>
          <a:p>
            <a:r>
              <a:rPr lang="en-US"/>
              <a:t>Data Link from 2019 to 2022(March) are available as C</a:t>
            </a:r>
            <a:r>
              <a:rPr lang="en-IN" altLang="en-US"/>
              <a:t>SV </a:t>
            </a:r>
            <a:r>
              <a:rPr lang="en-US"/>
              <a:t>files.</a:t>
            </a:r>
            <a:endParaRPr lang="en-US"/>
          </a:p>
          <a:p>
            <a:pPr lvl="1"/>
            <a:r>
              <a:rPr lang="en-US" b="1" u="sng"/>
              <a:t>https://zenodo.org/record/6411336</a:t>
            </a:r>
            <a:endParaRPr lang="en-US"/>
          </a:p>
          <a:p>
            <a:r>
              <a:rPr lang="en-US"/>
              <a:t>Most of the websites have subscription plans</a:t>
            </a:r>
            <a:r>
              <a:rPr lang="en-IN" altLang="en-US"/>
              <a:t>.</a:t>
            </a:r>
            <a:r>
              <a:rPr lang="en-US"/>
              <a:t>Some of the websites are below.</a:t>
            </a:r>
            <a:endParaRPr lang="en-US"/>
          </a:p>
          <a:p>
            <a:pPr lvl="1"/>
            <a:r>
              <a:rPr lang="en-US"/>
              <a:t>https://uk.flightaware.com/commercial/aeroapi/</a:t>
            </a:r>
            <a:endParaRPr lang="en-US"/>
          </a:p>
          <a:p>
            <a:pPr lvl="1"/>
            <a:r>
              <a:rPr lang="en-US"/>
              <a:t>https://aviationstack.com/product</a:t>
            </a:r>
            <a:endParaRPr lang="en-US"/>
          </a:p>
          <a:p>
            <a:r>
              <a:rPr lang="en-IN" altLang="en-US"/>
              <a:t>Data Simulation Method is being researched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0265"/>
            <a:ext cx="10515600" cy="1325563"/>
          </a:xfrm>
        </p:spPr>
        <p:txBody>
          <a:bodyPr>
            <a:normAutofit fontScale="90000"/>
          </a:bodyPr>
          <a:p>
            <a:r>
              <a:rPr lang="en-IN" dirty="0">
                <a:sym typeface="+mn-ea"/>
              </a:rPr>
              <a:t>Data Preparation</a:t>
            </a:r>
            <a:br>
              <a:rPr lang="en-IN" dirty="0"/>
            </a:b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937260" y="1887220"/>
            <a:ext cx="87503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1. For Getting the number of passengers:</a:t>
            </a:r>
            <a:endParaRPr lang="en-IN" altLang="en-US"/>
          </a:p>
          <a:p>
            <a:r>
              <a:rPr lang="en-IN" altLang="en-US"/>
              <a:t>	 i. Identify the aircraft model and get the seating capacity</a:t>
            </a:r>
            <a:endParaRPr lang="en-IN" altLang="en-US"/>
          </a:p>
          <a:p>
            <a:r>
              <a:rPr lang="en-IN" altLang="en-US"/>
              <a:t>	ii. Averaging of the incoming passengers of a country</a:t>
            </a:r>
            <a:endParaRPr lang="en-IN" altLang="en-US"/>
          </a:p>
          <a:p>
            <a:r>
              <a:rPr lang="en-IN" altLang="en-US"/>
              <a:t>2.Removing null values</a:t>
            </a:r>
            <a:endParaRPr lang="en-IN" altLang="en-US"/>
          </a:p>
          <a:p>
            <a:r>
              <a:rPr lang="en-IN" altLang="en-US"/>
              <a:t>3.Dealing with Missing Data</a:t>
            </a:r>
            <a:endParaRPr lang="en-IN" altLang="en-US"/>
          </a:p>
          <a:p>
            <a:r>
              <a:rPr lang="en-IN" altLang="en-US"/>
              <a:t>4.Grouping Data </a:t>
            </a: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Analysis Algorithms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IN" altLang="en-US"/>
          </a:p>
          <a:p>
            <a:r>
              <a:rPr lang="en-IN" altLang="en-US"/>
              <a:t>ARIMA - Auto Regressive Integrated Moving Average</a:t>
            </a:r>
            <a:endParaRPr lang="en-IN" altLang="en-US"/>
          </a:p>
          <a:p>
            <a:r>
              <a:rPr lang="en-IN" altLang="en-US">
                <a:sym typeface="+mn-ea"/>
              </a:rPr>
              <a:t>Vector Auto Regression</a:t>
            </a:r>
            <a:endParaRPr lang="en-IN" altLang="en-US">
              <a:sym typeface="+mn-ea"/>
            </a:endParaRPr>
          </a:p>
          <a:p>
            <a:r>
              <a:rPr lang="en-IN" altLang="en-US"/>
              <a:t>GARCH</a:t>
            </a:r>
            <a:endParaRPr lang="en-IN" altLang="en-US"/>
          </a:p>
          <a:p>
            <a:r>
              <a:rPr lang="en-IN" altLang="en-US">
                <a:sym typeface="+mn-ea"/>
              </a:rPr>
              <a:t>Exponential Smoothing</a:t>
            </a:r>
            <a:endParaRPr lang="en-IN" altLang="en-US"/>
          </a:p>
          <a:p>
            <a:r>
              <a:rPr lang="en-IN" altLang="en-US"/>
              <a:t>LTSM - Long Term Short Memory</a:t>
            </a:r>
            <a:endParaRPr lang="en-IN" altLang="en-US"/>
          </a:p>
          <a:p>
            <a:r>
              <a:rPr lang="en-IN" altLang="en-US"/>
              <a:t>DeepAR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Visualisation Tools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550" y="1821815"/>
            <a:ext cx="5181600" cy="4351338"/>
          </a:xfrm>
        </p:spPr>
        <p:txBody>
          <a:bodyPr/>
          <a:p>
            <a:r>
              <a:rPr lang="en-IN" altLang="en-US"/>
              <a:t>Tableau for visualisation</a:t>
            </a:r>
            <a:endParaRPr lang="en-IN" altLang="en-US"/>
          </a:p>
        </p:txBody>
      </p:sp>
      <p:pic>
        <p:nvPicPr>
          <p:cNvPr id="4" name="Content Placeholder 3" descr="fin"/>
          <p:cNvPicPr>
            <a:picLocks noChangeAspect="1"/>
          </p:cNvPicPr>
          <p:nvPr>
            <p:ph sz="half" idx="2"/>
          </p:nvPr>
        </p:nvPicPr>
        <p:blipFill>
          <a:blip r:embed="rId1"/>
          <a:srcRect l="8845" t="12187" r="1841" b="7357"/>
          <a:stretch>
            <a:fillRect/>
          </a:stretch>
        </p:blipFill>
        <p:spPr>
          <a:xfrm>
            <a:off x="6510020" y="1821815"/>
            <a:ext cx="4764405" cy="28333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992745" y="4741545"/>
            <a:ext cx="2948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200"/>
              <a:t>Final Deliverable Product</a:t>
            </a:r>
            <a:endParaRPr lang="en-IN" altLang="en-US" sz="1200"/>
          </a:p>
          <a:p>
            <a:endParaRPr lang="en-IN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1745</Words>
  <Application>WPS Presentation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1_Office Theme</vt:lpstr>
      <vt:lpstr>AI and Covid  </vt:lpstr>
      <vt:lpstr>PowerPoint 演示文稿</vt:lpstr>
      <vt:lpstr>PowerPoint 演示文稿</vt:lpstr>
      <vt:lpstr>PowerPoint 演示文稿</vt:lpstr>
      <vt:lpstr>PowerPoint 演示文稿</vt:lpstr>
      <vt:lpstr>Data Acquisition</vt:lpstr>
      <vt:lpstr>Data Preparation </vt:lpstr>
      <vt:lpstr>Data Analysis Algorithms</vt:lpstr>
      <vt:lpstr>Data Visualisation Tools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Covid  </dc:title>
  <dc:creator>Irshad Hussain</dc:creator>
  <cp:lastModifiedBy>MR.MIHussain</cp:lastModifiedBy>
  <cp:revision>12</cp:revision>
  <dcterms:created xsi:type="dcterms:W3CDTF">2022-04-28T18:49:00Z</dcterms:created>
  <dcterms:modified xsi:type="dcterms:W3CDTF">2022-05-24T12:38:35Z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EB67A86FCF6448D19C063878D6592F39</vt:lpwstr>
  </property>
  <property fmtid="{D5CDD505-2E9C-101B-9397-08002B2CF9AE}" pid="3" name="KSOProductBuildVer">
    <vt:lpwstr>1033-11.2.0.11130</vt:lpwstr>
  </property>
</Properties>
</file>