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45EC41-3886-4333-AAC3-7A898E16EAB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CB0793-2401-4D6C-996F-F370E5605CD2}">
      <dgm:prSet/>
      <dgm:spPr/>
      <dgm:t>
        <a:bodyPr/>
        <a:lstStyle/>
        <a:p>
          <a:r>
            <a:rPr lang="en-IN" b="0" i="0" dirty="0"/>
            <a:t>The object variable names has only two properties - </a:t>
          </a:r>
          <a:r>
            <a:rPr lang="en-IN" b="0" i="0" dirty="0" err="1"/>
            <a:t>fname</a:t>
          </a:r>
          <a:r>
            <a:rPr lang="en-IN" b="0" i="0" dirty="0"/>
            <a:t> and </a:t>
          </a:r>
          <a:r>
            <a:rPr lang="en-IN" b="0" i="0" dirty="0" err="1"/>
            <a:t>lname</a:t>
          </a:r>
          <a:r>
            <a:rPr lang="en-IN" b="0" i="0" dirty="0"/>
            <a:t>.</a:t>
          </a:r>
          <a:endParaRPr lang="en-US" dirty="0"/>
        </a:p>
      </dgm:t>
    </dgm:pt>
    <dgm:pt modelId="{C6513280-39E1-466C-BCDC-A9522FCEDDE8}" type="parTrans" cxnId="{D48211DA-EEAE-4754-8C56-B9B55884F261}">
      <dgm:prSet/>
      <dgm:spPr/>
      <dgm:t>
        <a:bodyPr/>
        <a:lstStyle/>
        <a:p>
          <a:endParaRPr lang="en-US"/>
        </a:p>
      </dgm:t>
    </dgm:pt>
    <dgm:pt modelId="{635EEAE1-7264-44A5-9EC2-F03554996C78}" type="sibTrans" cxnId="{D48211DA-EEAE-4754-8C56-B9B55884F261}">
      <dgm:prSet/>
      <dgm:spPr/>
      <dgm:t>
        <a:bodyPr/>
        <a:lstStyle/>
        <a:p>
          <a:endParaRPr lang="en-US"/>
        </a:p>
      </dgm:t>
    </dgm:pt>
    <dgm:pt modelId="{E4619D00-D77F-4A62-9170-5AB2F749BA02}">
      <dgm:prSet/>
      <dgm:spPr/>
      <dgm:t>
        <a:bodyPr/>
        <a:lstStyle/>
        <a:p>
          <a:r>
            <a:rPr lang="en-IN" b="0" i="0"/>
            <a:t>So where does</a:t>
          </a:r>
          <a:r>
            <a:rPr lang="en-IN"/>
            <a:t> </a:t>
          </a:r>
          <a:r>
            <a:rPr lang="en-IN" b="0" i="0"/>
            <a:t>hasOwnProperty</a:t>
          </a:r>
          <a:r>
            <a:rPr lang="en-IN"/>
            <a:t> </a:t>
          </a:r>
          <a:r>
            <a:rPr lang="en-IN" b="0" i="0"/>
            <a:t>come from?</a:t>
          </a:r>
          <a:endParaRPr lang="en-US"/>
        </a:p>
      </dgm:t>
    </dgm:pt>
    <dgm:pt modelId="{7EF31AB0-E3A7-4708-A43A-E63D4A9B8F5D}" type="parTrans" cxnId="{73E727B8-117F-4F19-BAC6-A7DE6C1E88CF}">
      <dgm:prSet/>
      <dgm:spPr/>
      <dgm:t>
        <a:bodyPr/>
        <a:lstStyle/>
        <a:p>
          <a:endParaRPr lang="en-US"/>
        </a:p>
      </dgm:t>
    </dgm:pt>
    <dgm:pt modelId="{B396DF56-C2D4-42E4-BB22-8B5C9AD63AA9}" type="sibTrans" cxnId="{73E727B8-117F-4F19-BAC6-A7DE6C1E88CF}">
      <dgm:prSet/>
      <dgm:spPr/>
      <dgm:t>
        <a:bodyPr/>
        <a:lstStyle/>
        <a:p>
          <a:endParaRPr lang="en-US"/>
        </a:p>
      </dgm:t>
    </dgm:pt>
    <dgm:pt modelId="{0C16FCAD-4BD7-4E2F-B422-8A0C5C9F799E}">
      <dgm:prSet/>
      <dgm:spPr/>
      <dgm:t>
        <a:bodyPr/>
        <a:lstStyle/>
        <a:p>
          <a:r>
            <a:rPr lang="en-GB" b="0" i="0"/>
            <a:t>Well, it comes from the</a:t>
          </a:r>
          <a:r>
            <a:rPr lang="en-IN" b="0" i="0"/>
            <a:t> Object Prototype.</a:t>
          </a:r>
          <a:endParaRPr lang="en-US"/>
        </a:p>
      </dgm:t>
    </dgm:pt>
    <dgm:pt modelId="{61F3EB0F-142E-4F36-A4CB-A702B66328F1}" type="parTrans" cxnId="{AE33CD65-6AE7-4808-967E-2A78D0B3F1C0}">
      <dgm:prSet/>
      <dgm:spPr/>
      <dgm:t>
        <a:bodyPr/>
        <a:lstStyle/>
        <a:p>
          <a:endParaRPr lang="en-US"/>
        </a:p>
      </dgm:t>
    </dgm:pt>
    <dgm:pt modelId="{241EA298-9E90-4C4C-9B14-96957A260105}" type="sibTrans" cxnId="{AE33CD65-6AE7-4808-967E-2A78D0B3F1C0}">
      <dgm:prSet/>
      <dgm:spPr/>
      <dgm:t>
        <a:bodyPr/>
        <a:lstStyle/>
        <a:p>
          <a:endParaRPr lang="en-US"/>
        </a:p>
      </dgm:t>
    </dgm:pt>
    <dgm:pt modelId="{5D5D0A9F-108F-426C-AA8D-73D5A5486A38}" type="pres">
      <dgm:prSet presAssocID="{2A45EC41-3886-4333-AAC3-7A898E16EABB}" presName="root" presStyleCnt="0">
        <dgm:presLayoutVars>
          <dgm:dir/>
          <dgm:resizeHandles val="exact"/>
        </dgm:presLayoutVars>
      </dgm:prSet>
      <dgm:spPr/>
    </dgm:pt>
    <dgm:pt modelId="{BE1A93AB-B0ED-43B2-982C-AEA357FA9DC4}" type="pres">
      <dgm:prSet presAssocID="{2A45EC41-3886-4333-AAC3-7A898E16EABB}" presName="container" presStyleCnt="0">
        <dgm:presLayoutVars>
          <dgm:dir/>
          <dgm:resizeHandles val="exact"/>
        </dgm:presLayoutVars>
      </dgm:prSet>
      <dgm:spPr/>
    </dgm:pt>
    <dgm:pt modelId="{97B7C6FC-DB55-4554-B45B-89D3A40033B7}" type="pres">
      <dgm:prSet presAssocID="{A5CB0793-2401-4D6C-996F-F370E5605CD2}" presName="compNode" presStyleCnt="0"/>
      <dgm:spPr/>
    </dgm:pt>
    <dgm:pt modelId="{BBF607FA-CD5C-43BD-B358-060BFF5B8636}" type="pres">
      <dgm:prSet presAssocID="{A5CB0793-2401-4D6C-996F-F370E5605CD2}" presName="iconBgRect" presStyleLbl="bgShp" presStyleIdx="0" presStyleCnt="3"/>
      <dgm:spPr/>
    </dgm:pt>
    <dgm:pt modelId="{A9E624D0-E734-480F-B98D-3754B858D2DB}" type="pres">
      <dgm:prSet presAssocID="{A5CB0793-2401-4D6C-996F-F370E5605C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FCB810C-9280-4971-B55F-93DA78C2F329}" type="pres">
      <dgm:prSet presAssocID="{A5CB0793-2401-4D6C-996F-F370E5605CD2}" presName="spaceRect" presStyleCnt="0"/>
      <dgm:spPr/>
    </dgm:pt>
    <dgm:pt modelId="{C134CF19-4918-4251-A6EB-2E1CE735B3C6}" type="pres">
      <dgm:prSet presAssocID="{A5CB0793-2401-4D6C-996F-F370E5605CD2}" presName="textRect" presStyleLbl="revTx" presStyleIdx="0" presStyleCnt="3">
        <dgm:presLayoutVars>
          <dgm:chMax val="1"/>
          <dgm:chPref val="1"/>
        </dgm:presLayoutVars>
      </dgm:prSet>
      <dgm:spPr/>
    </dgm:pt>
    <dgm:pt modelId="{57919312-E91E-4B8A-8B30-500C4DAC31F9}" type="pres">
      <dgm:prSet presAssocID="{635EEAE1-7264-44A5-9EC2-F03554996C78}" presName="sibTrans" presStyleLbl="sibTrans2D1" presStyleIdx="0" presStyleCnt="0"/>
      <dgm:spPr/>
    </dgm:pt>
    <dgm:pt modelId="{1BF19303-D1C7-4423-9166-3E5D77FA0645}" type="pres">
      <dgm:prSet presAssocID="{E4619D00-D77F-4A62-9170-5AB2F749BA02}" presName="compNode" presStyleCnt="0"/>
      <dgm:spPr/>
    </dgm:pt>
    <dgm:pt modelId="{FCF2508E-7B8A-4ACB-BF71-8A9CAD131B9E}" type="pres">
      <dgm:prSet presAssocID="{E4619D00-D77F-4A62-9170-5AB2F749BA02}" presName="iconBgRect" presStyleLbl="bgShp" presStyleIdx="1" presStyleCnt="3"/>
      <dgm:spPr/>
    </dgm:pt>
    <dgm:pt modelId="{55924E2B-4735-4ED5-BC7D-3D799697B6BA}" type="pres">
      <dgm:prSet presAssocID="{E4619D00-D77F-4A62-9170-5AB2F749BA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E77EAE4-4542-4235-9D3B-23B3B6EA2E26}" type="pres">
      <dgm:prSet presAssocID="{E4619D00-D77F-4A62-9170-5AB2F749BA02}" presName="spaceRect" presStyleCnt="0"/>
      <dgm:spPr/>
    </dgm:pt>
    <dgm:pt modelId="{B4763651-2BD3-4E39-A49A-AFC6A72FD84D}" type="pres">
      <dgm:prSet presAssocID="{E4619D00-D77F-4A62-9170-5AB2F749BA02}" presName="textRect" presStyleLbl="revTx" presStyleIdx="1" presStyleCnt="3">
        <dgm:presLayoutVars>
          <dgm:chMax val="1"/>
          <dgm:chPref val="1"/>
        </dgm:presLayoutVars>
      </dgm:prSet>
      <dgm:spPr/>
    </dgm:pt>
    <dgm:pt modelId="{A2F8ECB8-410C-4FD5-B85A-ADD9D16AD88A}" type="pres">
      <dgm:prSet presAssocID="{B396DF56-C2D4-42E4-BB22-8B5C9AD63AA9}" presName="sibTrans" presStyleLbl="sibTrans2D1" presStyleIdx="0" presStyleCnt="0"/>
      <dgm:spPr/>
    </dgm:pt>
    <dgm:pt modelId="{24A1D275-D44A-4804-BB9A-C78D7798E579}" type="pres">
      <dgm:prSet presAssocID="{0C16FCAD-4BD7-4E2F-B422-8A0C5C9F799E}" presName="compNode" presStyleCnt="0"/>
      <dgm:spPr/>
    </dgm:pt>
    <dgm:pt modelId="{192C28C5-2464-4480-B566-05F416DF0BAA}" type="pres">
      <dgm:prSet presAssocID="{0C16FCAD-4BD7-4E2F-B422-8A0C5C9F799E}" presName="iconBgRect" presStyleLbl="bgShp" presStyleIdx="2" presStyleCnt="3"/>
      <dgm:spPr/>
    </dgm:pt>
    <dgm:pt modelId="{3B197044-35BB-48B2-8105-0ADD2C5A33BB}" type="pres">
      <dgm:prSet presAssocID="{0C16FCAD-4BD7-4E2F-B422-8A0C5C9F79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F5813F4A-7A9C-429D-B024-D71ABA934685}" type="pres">
      <dgm:prSet presAssocID="{0C16FCAD-4BD7-4E2F-B422-8A0C5C9F799E}" presName="spaceRect" presStyleCnt="0"/>
      <dgm:spPr/>
    </dgm:pt>
    <dgm:pt modelId="{25CA0A8A-A64B-48C5-B7DB-C6A62292E994}" type="pres">
      <dgm:prSet presAssocID="{0C16FCAD-4BD7-4E2F-B422-8A0C5C9F799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187DE14-56A8-4F37-BC66-A431204C8071}" type="presOf" srcId="{635EEAE1-7264-44A5-9EC2-F03554996C78}" destId="{57919312-E91E-4B8A-8B30-500C4DAC31F9}" srcOrd="0" destOrd="0" presId="urn:microsoft.com/office/officeart/2018/2/layout/IconCircleList"/>
    <dgm:cxn modelId="{4FE06B25-7A94-401A-9DA6-5F9D831AACAA}" type="presOf" srcId="{0C16FCAD-4BD7-4E2F-B422-8A0C5C9F799E}" destId="{25CA0A8A-A64B-48C5-B7DB-C6A62292E994}" srcOrd="0" destOrd="0" presId="urn:microsoft.com/office/officeart/2018/2/layout/IconCircleList"/>
    <dgm:cxn modelId="{A19E7029-5E7C-47C9-ADAA-D3D6135A7D3F}" type="presOf" srcId="{A5CB0793-2401-4D6C-996F-F370E5605CD2}" destId="{C134CF19-4918-4251-A6EB-2E1CE735B3C6}" srcOrd="0" destOrd="0" presId="urn:microsoft.com/office/officeart/2018/2/layout/IconCircleList"/>
    <dgm:cxn modelId="{AE33CD65-6AE7-4808-967E-2A78D0B3F1C0}" srcId="{2A45EC41-3886-4333-AAC3-7A898E16EABB}" destId="{0C16FCAD-4BD7-4E2F-B422-8A0C5C9F799E}" srcOrd="2" destOrd="0" parTransId="{61F3EB0F-142E-4F36-A4CB-A702B66328F1}" sibTransId="{241EA298-9E90-4C4C-9B14-96957A260105}"/>
    <dgm:cxn modelId="{659D5B76-B265-4ABE-9A3D-F4853336DD7A}" type="presOf" srcId="{E4619D00-D77F-4A62-9170-5AB2F749BA02}" destId="{B4763651-2BD3-4E39-A49A-AFC6A72FD84D}" srcOrd="0" destOrd="0" presId="urn:microsoft.com/office/officeart/2018/2/layout/IconCircleList"/>
    <dgm:cxn modelId="{A7658588-F212-4C33-8BBD-807C67ACD9C4}" type="presOf" srcId="{2A45EC41-3886-4333-AAC3-7A898E16EABB}" destId="{5D5D0A9F-108F-426C-AA8D-73D5A5486A38}" srcOrd="0" destOrd="0" presId="urn:microsoft.com/office/officeart/2018/2/layout/IconCircleList"/>
    <dgm:cxn modelId="{73E727B8-117F-4F19-BAC6-A7DE6C1E88CF}" srcId="{2A45EC41-3886-4333-AAC3-7A898E16EABB}" destId="{E4619D00-D77F-4A62-9170-5AB2F749BA02}" srcOrd="1" destOrd="0" parTransId="{7EF31AB0-E3A7-4708-A43A-E63D4A9B8F5D}" sibTransId="{B396DF56-C2D4-42E4-BB22-8B5C9AD63AA9}"/>
    <dgm:cxn modelId="{D48211DA-EEAE-4754-8C56-B9B55884F261}" srcId="{2A45EC41-3886-4333-AAC3-7A898E16EABB}" destId="{A5CB0793-2401-4D6C-996F-F370E5605CD2}" srcOrd="0" destOrd="0" parTransId="{C6513280-39E1-466C-BCDC-A9522FCEDDE8}" sibTransId="{635EEAE1-7264-44A5-9EC2-F03554996C78}"/>
    <dgm:cxn modelId="{7553D6EE-8A80-46A5-AF6E-A9708661299A}" type="presOf" srcId="{B396DF56-C2D4-42E4-BB22-8B5C9AD63AA9}" destId="{A2F8ECB8-410C-4FD5-B85A-ADD9D16AD88A}" srcOrd="0" destOrd="0" presId="urn:microsoft.com/office/officeart/2018/2/layout/IconCircleList"/>
    <dgm:cxn modelId="{02E75215-54D5-4A4C-8FE1-3852F1042A2A}" type="presParOf" srcId="{5D5D0A9F-108F-426C-AA8D-73D5A5486A38}" destId="{BE1A93AB-B0ED-43B2-982C-AEA357FA9DC4}" srcOrd="0" destOrd="0" presId="urn:microsoft.com/office/officeart/2018/2/layout/IconCircleList"/>
    <dgm:cxn modelId="{CDBF9B3C-5E22-4E68-B442-8B851F1A287E}" type="presParOf" srcId="{BE1A93AB-B0ED-43B2-982C-AEA357FA9DC4}" destId="{97B7C6FC-DB55-4554-B45B-89D3A40033B7}" srcOrd="0" destOrd="0" presId="urn:microsoft.com/office/officeart/2018/2/layout/IconCircleList"/>
    <dgm:cxn modelId="{392AAFCA-A701-4F24-8C3F-12487F77609C}" type="presParOf" srcId="{97B7C6FC-DB55-4554-B45B-89D3A40033B7}" destId="{BBF607FA-CD5C-43BD-B358-060BFF5B8636}" srcOrd="0" destOrd="0" presId="urn:microsoft.com/office/officeart/2018/2/layout/IconCircleList"/>
    <dgm:cxn modelId="{A032C413-DD3D-4ADF-9C1A-D4CCD60293F4}" type="presParOf" srcId="{97B7C6FC-DB55-4554-B45B-89D3A40033B7}" destId="{A9E624D0-E734-480F-B98D-3754B858D2DB}" srcOrd="1" destOrd="0" presId="urn:microsoft.com/office/officeart/2018/2/layout/IconCircleList"/>
    <dgm:cxn modelId="{34C2BE28-BA56-43FB-9396-790AB9096045}" type="presParOf" srcId="{97B7C6FC-DB55-4554-B45B-89D3A40033B7}" destId="{9FCB810C-9280-4971-B55F-93DA78C2F329}" srcOrd="2" destOrd="0" presId="urn:microsoft.com/office/officeart/2018/2/layout/IconCircleList"/>
    <dgm:cxn modelId="{D9EBF45E-A348-4A39-922D-61BB0A102F07}" type="presParOf" srcId="{97B7C6FC-DB55-4554-B45B-89D3A40033B7}" destId="{C134CF19-4918-4251-A6EB-2E1CE735B3C6}" srcOrd="3" destOrd="0" presId="urn:microsoft.com/office/officeart/2018/2/layout/IconCircleList"/>
    <dgm:cxn modelId="{9539810E-3B14-4B58-8ABE-4BCA290F0A6A}" type="presParOf" srcId="{BE1A93AB-B0ED-43B2-982C-AEA357FA9DC4}" destId="{57919312-E91E-4B8A-8B30-500C4DAC31F9}" srcOrd="1" destOrd="0" presId="urn:microsoft.com/office/officeart/2018/2/layout/IconCircleList"/>
    <dgm:cxn modelId="{EC5C60CE-1388-433F-8D6C-C4CA589CECF1}" type="presParOf" srcId="{BE1A93AB-B0ED-43B2-982C-AEA357FA9DC4}" destId="{1BF19303-D1C7-4423-9166-3E5D77FA0645}" srcOrd="2" destOrd="0" presId="urn:microsoft.com/office/officeart/2018/2/layout/IconCircleList"/>
    <dgm:cxn modelId="{142D9320-D103-4640-A231-570DC3FFFD9A}" type="presParOf" srcId="{1BF19303-D1C7-4423-9166-3E5D77FA0645}" destId="{FCF2508E-7B8A-4ACB-BF71-8A9CAD131B9E}" srcOrd="0" destOrd="0" presId="urn:microsoft.com/office/officeart/2018/2/layout/IconCircleList"/>
    <dgm:cxn modelId="{72546580-99CC-4472-A316-B47CF4674180}" type="presParOf" srcId="{1BF19303-D1C7-4423-9166-3E5D77FA0645}" destId="{55924E2B-4735-4ED5-BC7D-3D799697B6BA}" srcOrd="1" destOrd="0" presId="urn:microsoft.com/office/officeart/2018/2/layout/IconCircleList"/>
    <dgm:cxn modelId="{107DAC32-CF95-4275-B0C5-D4227F82DCE7}" type="presParOf" srcId="{1BF19303-D1C7-4423-9166-3E5D77FA0645}" destId="{EE77EAE4-4542-4235-9D3B-23B3B6EA2E26}" srcOrd="2" destOrd="0" presId="urn:microsoft.com/office/officeart/2018/2/layout/IconCircleList"/>
    <dgm:cxn modelId="{E19A1207-2AA2-4FA3-A491-3D5786E92BB7}" type="presParOf" srcId="{1BF19303-D1C7-4423-9166-3E5D77FA0645}" destId="{B4763651-2BD3-4E39-A49A-AFC6A72FD84D}" srcOrd="3" destOrd="0" presId="urn:microsoft.com/office/officeart/2018/2/layout/IconCircleList"/>
    <dgm:cxn modelId="{A0546D0C-8038-4106-A103-F281851BB59F}" type="presParOf" srcId="{BE1A93AB-B0ED-43B2-982C-AEA357FA9DC4}" destId="{A2F8ECB8-410C-4FD5-B85A-ADD9D16AD88A}" srcOrd="3" destOrd="0" presId="urn:microsoft.com/office/officeart/2018/2/layout/IconCircleList"/>
    <dgm:cxn modelId="{ECC3AB53-50B2-41E5-A5F2-01EC324789E4}" type="presParOf" srcId="{BE1A93AB-B0ED-43B2-982C-AEA357FA9DC4}" destId="{24A1D275-D44A-4804-BB9A-C78D7798E579}" srcOrd="4" destOrd="0" presId="urn:microsoft.com/office/officeart/2018/2/layout/IconCircleList"/>
    <dgm:cxn modelId="{6015E349-4FB4-41C9-8FDD-99CD84D5327E}" type="presParOf" srcId="{24A1D275-D44A-4804-BB9A-C78D7798E579}" destId="{192C28C5-2464-4480-B566-05F416DF0BAA}" srcOrd="0" destOrd="0" presId="urn:microsoft.com/office/officeart/2018/2/layout/IconCircleList"/>
    <dgm:cxn modelId="{CF72C2F1-9036-4EDE-970F-BA9D396BC9D0}" type="presParOf" srcId="{24A1D275-D44A-4804-BB9A-C78D7798E579}" destId="{3B197044-35BB-48B2-8105-0ADD2C5A33BB}" srcOrd="1" destOrd="0" presId="urn:microsoft.com/office/officeart/2018/2/layout/IconCircleList"/>
    <dgm:cxn modelId="{49EA4C00-D751-423D-94A8-C8ECE270B7FB}" type="presParOf" srcId="{24A1D275-D44A-4804-BB9A-C78D7798E579}" destId="{F5813F4A-7A9C-429D-B024-D71ABA934685}" srcOrd="2" destOrd="0" presId="urn:microsoft.com/office/officeart/2018/2/layout/IconCircleList"/>
    <dgm:cxn modelId="{91B8B037-03D8-4050-A842-D9D715874CBB}" type="presParOf" srcId="{24A1D275-D44A-4804-BB9A-C78D7798E579}" destId="{25CA0A8A-A64B-48C5-B7DB-C6A62292E99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607FA-CD5C-43BD-B358-060BFF5B8636}">
      <dsp:nvSpPr>
        <dsp:cNvPr id="0" name=""/>
        <dsp:cNvSpPr/>
      </dsp:nvSpPr>
      <dsp:spPr>
        <a:xfrm>
          <a:off x="82613" y="172764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624D0-E734-480F-B98D-3754B858D2DB}">
      <dsp:nvSpPr>
        <dsp:cNvPr id="0" name=""/>
        <dsp:cNvSpPr/>
      </dsp:nvSpPr>
      <dsp:spPr>
        <a:xfrm>
          <a:off x="271034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4CF19-4918-4251-A6EB-2E1CE735B3C6}">
      <dsp:nvSpPr>
        <dsp:cNvPr id="0" name=""/>
        <dsp:cNvSpPr/>
      </dsp:nvSpPr>
      <dsp:spPr>
        <a:xfrm>
          <a:off x="1172126" y="172764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The object variable names has only two properties - </a:t>
          </a:r>
          <a:r>
            <a:rPr lang="en-IN" sz="1600" b="0" i="0" kern="1200" dirty="0" err="1"/>
            <a:t>fname</a:t>
          </a:r>
          <a:r>
            <a:rPr lang="en-IN" sz="1600" b="0" i="0" kern="1200" dirty="0"/>
            <a:t> and </a:t>
          </a:r>
          <a:r>
            <a:rPr lang="en-IN" sz="1600" b="0" i="0" kern="1200" dirty="0" err="1"/>
            <a:t>lname</a:t>
          </a:r>
          <a:r>
            <a:rPr lang="en-IN" sz="1600" b="0" i="0" kern="1200" dirty="0"/>
            <a:t>.</a:t>
          </a:r>
          <a:endParaRPr lang="en-US" sz="1600" kern="1200" dirty="0"/>
        </a:p>
      </dsp:txBody>
      <dsp:txXfrm>
        <a:off x="1172126" y="1727648"/>
        <a:ext cx="2114937" cy="897246"/>
      </dsp:txXfrm>
    </dsp:sp>
    <dsp:sp modelId="{FCF2508E-7B8A-4ACB-BF71-8A9CAD131B9E}">
      <dsp:nvSpPr>
        <dsp:cNvPr id="0" name=""/>
        <dsp:cNvSpPr/>
      </dsp:nvSpPr>
      <dsp:spPr>
        <a:xfrm>
          <a:off x="3655575" y="172764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24E2B-4735-4ED5-BC7D-3D799697B6BA}">
      <dsp:nvSpPr>
        <dsp:cNvPr id="0" name=""/>
        <dsp:cNvSpPr/>
      </dsp:nvSpPr>
      <dsp:spPr>
        <a:xfrm>
          <a:off x="3843996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63651-2BD3-4E39-A49A-AFC6A72FD84D}">
      <dsp:nvSpPr>
        <dsp:cNvPr id="0" name=""/>
        <dsp:cNvSpPr/>
      </dsp:nvSpPr>
      <dsp:spPr>
        <a:xfrm>
          <a:off x="4745088" y="172764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So where does</a:t>
          </a:r>
          <a:r>
            <a:rPr lang="en-IN" sz="1600" kern="1200"/>
            <a:t> </a:t>
          </a:r>
          <a:r>
            <a:rPr lang="en-IN" sz="1600" b="0" i="0" kern="1200"/>
            <a:t>hasOwnProperty</a:t>
          </a:r>
          <a:r>
            <a:rPr lang="en-IN" sz="1600" kern="1200"/>
            <a:t> </a:t>
          </a:r>
          <a:r>
            <a:rPr lang="en-IN" sz="1600" b="0" i="0" kern="1200"/>
            <a:t>come from?</a:t>
          </a:r>
          <a:endParaRPr lang="en-US" sz="1600" kern="1200"/>
        </a:p>
      </dsp:txBody>
      <dsp:txXfrm>
        <a:off x="4745088" y="1727648"/>
        <a:ext cx="2114937" cy="897246"/>
      </dsp:txXfrm>
    </dsp:sp>
    <dsp:sp modelId="{192C28C5-2464-4480-B566-05F416DF0BAA}">
      <dsp:nvSpPr>
        <dsp:cNvPr id="0" name=""/>
        <dsp:cNvSpPr/>
      </dsp:nvSpPr>
      <dsp:spPr>
        <a:xfrm>
          <a:off x="7228536" y="1727648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97044-35BB-48B2-8105-0ADD2C5A33BB}">
      <dsp:nvSpPr>
        <dsp:cNvPr id="0" name=""/>
        <dsp:cNvSpPr/>
      </dsp:nvSpPr>
      <dsp:spPr>
        <a:xfrm>
          <a:off x="7416958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A0A8A-A64B-48C5-B7DB-C6A62292E994}">
      <dsp:nvSpPr>
        <dsp:cNvPr id="0" name=""/>
        <dsp:cNvSpPr/>
      </dsp:nvSpPr>
      <dsp:spPr>
        <a:xfrm>
          <a:off x="8318049" y="172764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Well, it comes from the</a:t>
          </a:r>
          <a:r>
            <a:rPr lang="en-IN" sz="1600" b="0" i="0" kern="1200"/>
            <a:t> Object Prototype.</a:t>
          </a:r>
          <a:endParaRPr lang="en-US" sz="1600" kern="1200"/>
        </a:p>
      </dsp:txBody>
      <dsp:txXfrm>
        <a:off x="8318049" y="1727648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B67FD-69BA-4807-B4C6-F32BB5F6D31D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0852E-C2F0-4799-BB4E-B1735D5A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57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0852E-C2F0-4799-BB4E-B1735D5A1AA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92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0852E-C2F0-4799-BB4E-B1735D5A1AA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659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0852E-C2F0-4799-BB4E-B1735D5A1AA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06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009D-C9D2-48EF-8E2D-E21DC653E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DA3AC-A49B-42E0-B8AB-C2232ECF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58350-8779-4AC6-82D9-7F10C284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DE95-A326-4464-9AB2-17AC8DB26C0F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0A264-92C7-4D9C-A44C-0515223B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8455A-F609-4036-A1AC-FE6A6A30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330D-2E87-497C-B90D-963C7801B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51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8B6A-F8ED-47EC-AB38-3F73B069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EC964-772F-4C18-B170-11724D577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68D5-205D-4AD7-808E-E9E61AA6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DE95-A326-4464-9AB2-17AC8DB26C0F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8A58-D670-49A8-BD9D-46D25355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2CA4F-3CE6-4EA7-B633-DBBB10B5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330D-2E87-497C-B90D-963C7801B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69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6F1FE-54A6-46B4-98EA-EF6F5D271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FBF71-5911-48FE-984B-8073EA5FD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1702-3C1D-437B-BEAF-92626FCC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DE95-A326-4464-9AB2-17AC8DB26C0F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7A7A6-8945-4401-A130-B611498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AF416-73F6-4F9F-A59E-454EFF56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330D-2E87-497C-B90D-963C7801B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98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1E17-083B-4F6D-A095-109869B3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D31B-D18D-4D98-AF60-2BDF9F35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6560D-33B0-4334-9975-D355D10C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DE95-A326-4464-9AB2-17AC8DB26C0F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793A-1829-49AC-8452-C355FC3F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0B458-F4D5-4F9C-9F5B-84E8C97A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330D-2E87-497C-B90D-963C7801B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28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3CFA-F2CA-419A-ACDB-0B3F9309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D4FB5-6ACB-4BEC-B5D1-CC89B5634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17D5-D078-48F5-B144-4D574C8A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DE95-A326-4464-9AB2-17AC8DB26C0F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684E-3CE0-43CE-819F-9C05869B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5DC1-8D3B-474F-91EB-FDF80850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330D-2E87-497C-B90D-963C7801B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7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65F2-AD3D-40DD-9453-FBEAEEAF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AFA33-04DB-4753-BA99-6544C673B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98985-FE2E-4437-B492-E787181CA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67B9C-DB57-4E5B-8668-AA2823C5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DE95-A326-4464-9AB2-17AC8DB26C0F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089A7-E84F-4CCE-B555-BA33E8E7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9726-8814-4F69-A806-28ADF8AE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330D-2E87-497C-B90D-963C7801B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32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76F3-72BF-41FF-94EF-EDBD5E61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B7FD6-E9A6-4D4A-98C3-DE3FE49C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6E943-DD86-449C-B86F-024EC9ECD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DE8B5-9733-4C19-84A7-279F3E294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9403F-9F35-4384-9B07-D7EECEF3D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5ABD7-0115-4BAC-BBE2-6CF89CF4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DE95-A326-4464-9AB2-17AC8DB26C0F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9A64C-E8F2-472A-95E2-9CE1372A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1E02E-CFE5-4164-878E-5D1AD957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330D-2E87-497C-B90D-963C7801B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04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AB78-41F7-4A34-BD78-5924B304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405C3-01C4-4EE2-B7FA-237A4B65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DE95-A326-4464-9AB2-17AC8DB26C0F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DB698-72DE-416F-898B-EBE92E24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B96BF-65C5-4AF0-9CE0-FF564FD8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330D-2E87-497C-B90D-963C7801B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42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1872B-A219-41E4-8E32-1A9CA593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DE95-A326-4464-9AB2-17AC8DB26C0F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7042E-1826-424C-945E-99A95097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CAC94-CF65-4DB1-9368-32EFEED3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330D-2E87-497C-B90D-963C7801B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06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3718-7EA2-49EC-886B-80BD6672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501D-C1BD-4B7D-9789-53FF3CA8E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6694F-E72E-4A84-89B4-91E5965F6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4F728-9CC6-4CB3-8623-C8B93CB4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DE95-A326-4464-9AB2-17AC8DB26C0F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8DE1E-7BCF-4365-830D-8224ABE3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BD559-0882-41A0-BFF2-C042DCE4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330D-2E87-497C-B90D-963C7801B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47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45E6-DAB5-49DF-A5AC-1DEBA5CD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02FF8-3AA5-417F-AE42-7E4A299FD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9BB93-F6CE-4E5C-B1D6-8C0FB5EDD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9D26D-A553-4454-B11B-2D23E918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DE95-A326-4464-9AB2-17AC8DB26C0F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63709-3E8F-4583-9393-A85E9443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BF3A8-F8E2-4B2F-8D0E-59FC298E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330D-2E87-497C-B90D-963C7801B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53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7CED3-E31D-44CD-B062-2F5BD936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D0ECF-87D1-4CC7-9A0B-76885E75F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D9982-739F-4921-B2BB-0F1194184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1DE95-A326-4464-9AB2-17AC8DB26C0F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EC61-C8E5-4880-B9E1-925A343D3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407EB-324F-4666-90B5-D24477E90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330D-2E87-497C-B90D-963C7801B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17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8FFFB-5F41-453D-8F12-5F7FA4E85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Classes and object-oriented feature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DA3BD-5B89-431D-92D8-671950884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Mr. Mohan Kumar T 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Assistant Professor,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Dept. ISE, NMIT,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Bengaluru</a:t>
            </a:r>
          </a:p>
        </p:txBody>
      </p:sp>
    </p:spTree>
    <p:extLst>
      <p:ext uri="{BB962C8B-B14F-4D97-AF65-F5344CB8AC3E}">
        <p14:creationId xmlns:p14="http://schemas.microsoft.com/office/powerpoint/2010/main" val="130451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E87C-80DE-4B38-AFB6-9F8420B9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Compare code with new keyword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C148B-F95C-43F2-9EF7-8BB2665AD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2646" y="2009119"/>
            <a:ext cx="4124325" cy="36861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CFA212-ACC3-4737-9804-DF6D22FBF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28218"/>
            <a:ext cx="39909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9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320C-555D-48F7-BD2B-D1C4BFE0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b="1" dirty="0"/>
              <a:t>Subclassing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DFA52-CA82-4EB3-ABB3-4FE73358E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algn="just" fontAlgn="base"/>
            <a:r>
              <a:rPr lang="en-GB" sz="2200" b="0" i="0" dirty="0">
                <a:effectLst/>
              </a:rPr>
              <a:t>This is a feature in OOP where a class inherits features from a parent class but possesses extra features which the parent doesn't.</a:t>
            </a:r>
          </a:p>
          <a:p>
            <a:pPr algn="just" fontAlgn="base"/>
            <a:r>
              <a:rPr lang="en-GB" sz="2200" b="0" i="0" dirty="0">
                <a:effectLst/>
              </a:rPr>
              <a:t>The idea here is, for example, say you want to create a </a:t>
            </a:r>
            <a:r>
              <a:rPr lang="en-GB" sz="2200" b="0" i="1" dirty="0">
                <a:effectLst/>
              </a:rPr>
              <a:t>cats</a:t>
            </a:r>
            <a:r>
              <a:rPr lang="en-GB" sz="2200" b="0" i="0" dirty="0">
                <a:effectLst/>
              </a:rPr>
              <a:t> class. Instead of creating the class from scratch - stating the </a:t>
            </a:r>
            <a:r>
              <a:rPr lang="en-GB" sz="2200" b="0" i="1" dirty="0">
                <a:effectLst/>
              </a:rPr>
              <a:t>name</a:t>
            </a:r>
            <a:r>
              <a:rPr lang="en-GB" sz="2200" b="0" i="0" dirty="0">
                <a:effectLst/>
              </a:rPr>
              <a:t>, </a:t>
            </a:r>
            <a:r>
              <a:rPr lang="en-GB" sz="2200" b="0" i="1" dirty="0">
                <a:effectLst/>
              </a:rPr>
              <a:t>age</a:t>
            </a:r>
            <a:r>
              <a:rPr lang="en-GB" sz="2200" b="0" i="0" dirty="0">
                <a:effectLst/>
              </a:rPr>
              <a:t> and </a:t>
            </a:r>
            <a:r>
              <a:rPr lang="en-GB" sz="2200" b="0" i="1" dirty="0">
                <a:effectLst/>
              </a:rPr>
              <a:t>species</a:t>
            </a:r>
            <a:r>
              <a:rPr lang="en-GB" sz="2200" b="0" i="0" dirty="0">
                <a:effectLst/>
              </a:rPr>
              <a:t> property afresh, you'd inherit those properties from the parent </a:t>
            </a:r>
            <a:r>
              <a:rPr lang="en-GB" sz="2200" b="0" i="1" dirty="0">
                <a:effectLst/>
              </a:rPr>
              <a:t>animals</a:t>
            </a:r>
            <a:r>
              <a:rPr lang="en-GB" sz="2200" b="0" i="0" dirty="0">
                <a:effectLst/>
              </a:rPr>
              <a:t> class.</a:t>
            </a:r>
          </a:p>
          <a:p>
            <a:pPr algn="just" fontAlgn="base"/>
            <a:r>
              <a:rPr lang="en-GB" sz="2200" b="0" i="0" dirty="0">
                <a:effectLst/>
              </a:rPr>
              <a:t>This </a:t>
            </a:r>
            <a:r>
              <a:rPr lang="en-GB" sz="2200" b="0" i="1" dirty="0">
                <a:effectLst/>
              </a:rPr>
              <a:t>cats</a:t>
            </a:r>
            <a:r>
              <a:rPr lang="en-GB" sz="2200" b="0" i="0" dirty="0">
                <a:effectLst/>
              </a:rPr>
              <a:t> class can then have extra properties like </a:t>
            </a:r>
            <a:r>
              <a:rPr lang="en-GB" sz="2200" b="0" i="1" dirty="0" err="1">
                <a:effectLst/>
              </a:rPr>
              <a:t>color</a:t>
            </a:r>
            <a:r>
              <a:rPr lang="en-GB" sz="2200" b="0" i="1" dirty="0">
                <a:effectLst/>
              </a:rPr>
              <a:t> of whiskers</a:t>
            </a:r>
            <a:r>
              <a:rPr lang="en-GB" sz="2200" b="0" i="0" dirty="0">
                <a:effectLst/>
              </a:rPr>
              <a:t>.</a:t>
            </a:r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35D01E75-ECDA-4459-BC4F-0143293A8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2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73E61-0622-49D8-8E9D-9B84957E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OOP in JavaScript</a:t>
            </a:r>
            <a:endParaRPr lang="en-IN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A365-648E-4707-B3C6-F1097999B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820912"/>
          </a:xfrm>
        </p:spPr>
        <p:txBody>
          <a:bodyPr anchor="ctr">
            <a:noAutofit/>
          </a:bodyPr>
          <a:lstStyle/>
          <a:p>
            <a:pPr algn="just"/>
            <a:r>
              <a:rPr lang="en-GB" sz="2400" b="0" dirty="0">
                <a:effectLst/>
              </a:rPr>
              <a:t>JavaScript is not a class-based object-oriented language. But it still has ways of using object oriented programming (OOP).</a:t>
            </a:r>
          </a:p>
          <a:p>
            <a:pPr algn="just"/>
            <a:r>
              <a:rPr lang="en-GB" sz="2400" b="0" dirty="0">
                <a:effectLst/>
              </a:rPr>
              <a:t>According to Wikipedia, class-based programming is </a:t>
            </a:r>
            <a:r>
              <a:rPr lang="en-GB" sz="2400" b="0" i="1" dirty="0">
                <a:effectLst/>
              </a:rPr>
              <a:t>“a style of Object-oriented programming (OOP) in which inheritance occurs via defining classes of objects, instead of inheritance occurring via the objects alone”</a:t>
            </a:r>
            <a:endParaRPr lang="en-GB" sz="2400" i="1" dirty="0"/>
          </a:p>
          <a:p>
            <a:pPr algn="just"/>
            <a:r>
              <a:rPr lang="en-GB" sz="2400" b="0" dirty="0">
                <a:effectLst/>
              </a:rPr>
              <a:t>The most popular model of OOP is class-based.</a:t>
            </a:r>
          </a:p>
          <a:p>
            <a:pPr algn="just"/>
            <a:r>
              <a:rPr lang="en-GB" sz="2400" b="0" dirty="0">
                <a:effectLst/>
              </a:rPr>
              <a:t>But as mentioned, JavaScript isn't a classed-based language – it's is a prototype-based language.</a:t>
            </a:r>
          </a:p>
          <a:p>
            <a:pPr algn="just"/>
            <a:r>
              <a:rPr lang="en-GB" sz="2400" b="0" dirty="0">
                <a:solidFill>
                  <a:srgbClr val="0A0A23"/>
                </a:solidFill>
                <a:effectLst/>
              </a:rPr>
              <a:t>A prototype-based language has the notion of a prototypical object, an object used as a template from which to get the initial properties for a new object.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0482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DA6D-0B19-4023-9157-AC6BB4F4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1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b="1"/>
              <a:t>Example</a:t>
            </a:r>
            <a:endParaRPr lang="en-IN" sz="6600" b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3E419D-0AC3-4320-BAAA-C889BF8B3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85825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04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8671-B7E1-4CA5-8076-5795B1D6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b="1" i="0">
                <a:effectLst/>
                <a:latin typeface="+mn-lt"/>
              </a:rPr>
              <a:t>Prototype in JavaScript</a:t>
            </a:r>
            <a:endParaRPr lang="en-IN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5972-ABBF-4226-8033-FCC3B1ECE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algn="just"/>
            <a:r>
              <a:rPr lang="en-GB" sz="2000" b="0" i="0" dirty="0">
                <a:effectLst/>
              </a:rPr>
              <a:t>JavaScript is a prototype based language, so, whenever we create a function using JavaScript.</a:t>
            </a:r>
          </a:p>
          <a:p>
            <a:pPr algn="just"/>
            <a:r>
              <a:rPr lang="en-GB" sz="2000" b="0" i="0" dirty="0">
                <a:effectLst/>
              </a:rPr>
              <a:t>JavaScript engine adds a </a:t>
            </a:r>
            <a:r>
              <a:rPr lang="en-GB" sz="2000" b="0" i="1" dirty="0">
                <a:effectLst/>
              </a:rPr>
              <a:t>prototype</a:t>
            </a:r>
            <a:r>
              <a:rPr lang="en-GB" sz="2000" b="0" i="0" dirty="0">
                <a:effectLst/>
              </a:rPr>
              <a:t> property inside a function, </a:t>
            </a:r>
            <a:r>
              <a:rPr lang="en-GB" sz="2000" b="1" i="0" dirty="0">
                <a:effectLst/>
              </a:rPr>
              <a:t>Prototype property</a:t>
            </a:r>
            <a:r>
              <a:rPr lang="en-GB" sz="2000" b="0" i="0" dirty="0">
                <a:effectLst/>
              </a:rPr>
              <a:t> is basically an object (also known as Prototype object), where we can attach methods and properties in a prototype object, which enables all the other objects to inherit these methods and properties.</a:t>
            </a:r>
            <a:endParaRPr lang="en-IN" sz="2000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8CE7DA91-9010-4435-AD49-5597387BE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0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71A57-1C85-44D3-BB63-CB2FA57E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8" y="365125"/>
            <a:ext cx="5721769" cy="1807305"/>
          </a:xfrm>
        </p:spPr>
        <p:txBody>
          <a:bodyPr>
            <a:normAutofit/>
          </a:bodyPr>
          <a:lstStyle/>
          <a:p>
            <a:r>
              <a:rPr lang="en-GB" b="1" dirty="0"/>
              <a:t>The _ _Proto_ _ Property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B01AE-73F0-4B07-8217-DA3927190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algn="just"/>
            <a:r>
              <a:rPr lang="en-GB" sz="2000" b="0" i="0" dirty="0">
                <a:effectLst/>
              </a:rPr>
              <a:t>This points to the object which is used as a prototype.</a:t>
            </a:r>
          </a:p>
          <a:p>
            <a:pPr algn="just"/>
            <a:r>
              <a:rPr lang="en-GB" sz="2000" b="0" i="0" dirty="0">
                <a:effectLst/>
              </a:rPr>
              <a:t>This is the property on every object that gives it access to the</a:t>
            </a:r>
            <a:r>
              <a:rPr lang="en-GB" sz="2000" dirty="0"/>
              <a:t> </a:t>
            </a:r>
            <a:r>
              <a:rPr lang="en-IN" sz="2000" b="0" i="0" dirty="0">
                <a:effectLst/>
              </a:rPr>
              <a:t>Object prototype</a:t>
            </a:r>
            <a:r>
              <a:rPr lang="en-GB" sz="2000" dirty="0"/>
              <a:t> Property.</a:t>
            </a:r>
          </a:p>
          <a:p>
            <a:pPr algn="just"/>
            <a:r>
              <a:rPr lang="en-GB" sz="2000" b="0" i="0" dirty="0">
                <a:effectLst/>
              </a:rPr>
              <a:t>Every object has this property by default, which refers to the </a:t>
            </a:r>
            <a:r>
              <a:rPr lang="en-IN" sz="2000" b="0" i="0" dirty="0">
                <a:effectLst/>
              </a:rPr>
              <a:t>Object Prototype</a:t>
            </a:r>
            <a:r>
              <a:rPr lang="en-GB" sz="2000" b="0" i="0" dirty="0">
                <a:effectLst/>
              </a:rPr>
              <a:t> except when configured otherwise (that is, when the object’s </a:t>
            </a:r>
            <a:r>
              <a:rPr lang="en-IN" sz="2000" b="0" i="0" dirty="0">
                <a:effectLst/>
              </a:rPr>
              <a:t>_ _proto_ _ </a:t>
            </a:r>
            <a:r>
              <a:rPr lang="en-GB" sz="2000" b="0" i="0" dirty="0">
                <a:effectLst/>
              </a:rPr>
              <a:t>is pointed to another prototype).</a:t>
            </a:r>
            <a:endParaRPr lang="en-IN" sz="2000" dirty="0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B4E2DAF8-A11D-44C3-B744-C7C2C1482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21" r="784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669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70020-7836-4B6D-B89B-D8270A0B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365125"/>
            <a:ext cx="6172200" cy="1807305"/>
          </a:xfrm>
        </p:spPr>
        <p:txBody>
          <a:bodyPr>
            <a:normAutofit/>
          </a:bodyPr>
          <a:lstStyle/>
          <a:p>
            <a:r>
              <a:rPr lang="en-GB" b="1" dirty="0"/>
              <a:t>Modifying the _ _Proto_ _ Property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49E2-C5E6-4344-9490-790A66B57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GB" sz="2000" b="0" i="0" dirty="0">
                <a:effectLst/>
              </a:rPr>
              <a:t>This property can be modified by explicitly stating that it should refer to another prototype. The following method are used to achieve this:</a:t>
            </a:r>
          </a:p>
          <a:p>
            <a:pPr marL="0" indent="0">
              <a:buNone/>
            </a:pPr>
            <a:r>
              <a:rPr lang="en-GB" sz="2000" dirty="0"/>
              <a:t>    </a:t>
            </a:r>
            <a:r>
              <a:rPr lang="en-GB" sz="2000" dirty="0" err="1"/>
              <a:t>Object.create</a:t>
            </a:r>
            <a:r>
              <a:rPr lang="en-GB" sz="2000" dirty="0"/>
              <a:t>()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b="0" i="0" dirty="0">
                <a:effectLst/>
              </a:rPr>
              <a:t>It uses the argument passed to it to become the prototype.</a:t>
            </a:r>
            <a:endParaRPr lang="en-IN" sz="2000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C7233354-E1AC-4028-A963-CD890A08D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62" r="2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483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BCB10-281C-444B-8C1B-D23550F30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GB" b="1" dirty="0"/>
              <a:t>new Keyword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69BE-EB2C-418B-AD0A-C405E514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b="1" dirty="0"/>
              <a:t>Example</a:t>
            </a:r>
          </a:p>
          <a:p>
            <a:r>
              <a:rPr lang="en-IN" sz="1700" b="0" i="0" dirty="0">
                <a:effectLst/>
              </a:rPr>
              <a:t>John’s _ _proto_ _ is directed to </a:t>
            </a:r>
            <a:r>
              <a:rPr lang="en-IN" sz="1700" b="0" i="0" dirty="0" err="1">
                <a:effectLst/>
              </a:rPr>
              <a:t>DogObject’s</a:t>
            </a:r>
            <a:r>
              <a:rPr lang="en-IN" sz="1700" b="0" i="0" dirty="0">
                <a:effectLst/>
              </a:rPr>
              <a:t> prototype. But remember, </a:t>
            </a:r>
            <a:r>
              <a:rPr lang="en-IN" sz="1700" b="0" i="0" dirty="0" err="1">
                <a:effectLst/>
              </a:rPr>
              <a:t>DogObject’s</a:t>
            </a:r>
            <a:r>
              <a:rPr lang="en-IN" sz="1700" b="0" i="0" dirty="0">
                <a:effectLst/>
              </a:rPr>
              <a:t> </a:t>
            </a:r>
            <a:r>
              <a:rPr lang="en-GB" sz="1700" b="0" i="0" dirty="0">
                <a:effectLst/>
              </a:rPr>
              <a:t>prototype is an object (</a:t>
            </a:r>
            <a:r>
              <a:rPr lang="en-GB" sz="1700" b="1" i="0" dirty="0">
                <a:effectLst/>
              </a:rPr>
              <a:t>key and value pair</a:t>
            </a:r>
            <a:r>
              <a:rPr lang="en-GB" sz="1700" b="0" i="0" dirty="0">
                <a:effectLst/>
              </a:rPr>
              <a:t>), hence it also has a _ _proto_ _ property which refers to the global Object prototype.</a:t>
            </a:r>
          </a:p>
          <a:p>
            <a:r>
              <a:rPr lang="en-GB" sz="1700" b="0" i="0" dirty="0">
                <a:effectLst/>
              </a:rPr>
              <a:t>This technique is referred to as </a:t>
            </a:r>
            <a:r>
              <a:rPr lang="en-GB" sz="1700" b="1" i="0" dirty="0">
                <a:effectLst/>
              </a:rPr>
              <a:t>PROTOTYPE CHAINING</a:t>
            </a:r>
            <a:r>
              <a:rPr lang="en-GB" sz="1700" b="0" i="0" dirty="0">
                <a:effectLst/>
              </a:rPr>
              <a:t>.</a:t>
            </a:r>
          </a:p>
          <a:p>
            <a:r>
              <a:rPr lang="en-IN" sz="1700" b="1" i="0" dirty="0">
                <a:effectLst/>
              </a:rPr>
              <a:t>Note that:</a:t>
            </a:r>
            <a:r>
              <a:rPr lang="en-IN" sz="1700" b="0" i="0" dirty="0">
                <a:effectLst/>
              </a:rPr>
              <a:t> the new</a:t>
            </a:r>
            <a:r>
              <a:rPr lang="en-GB" sz="1700" dirty="0"/>
              <a:t> </a:t>
            </a:r>
            <a:r>
              <a:rPr lang="en-GB" sz="1700" b="0" i="0" dirty="0">
                <a:effectLst/>
              </a:rPr>
              <a:t>keyword approach does the same thing as </a:t>
            </a:r>
            <a:r>
              <a:rPr lang="en-GB" sz="1700" b="0" i="0" dirty="0" err="1">
                <a:effectLst/>
              </a:rPr>
              <a:t>Object.create</a:t>
            </a:r>
            <a:r>
              <a:rPr lang="en-GB" sz="1700" b="0" i="0" dirty="0">
                <a:effectLst/>
              </a:rPr>
              <a:t>() but only makes it easier as it does some things automatically for you.</a:t>
            </a:r>
            <a:endParaRPr lang="en-GB" sz="1700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827237F6-67FC-4313-BC90-6315790EAA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93" r="113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738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0FD45-DDB3-4DAA-AEAE-E284E8BC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GB" b="1" dirty="0"/>
              <a:t>Object + Function Combination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DB34-491B-49EB-A852-98D6448FC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algn="just" fontAlgn="base"/>
            <a:r>
              <a:rPr lang="en-GB" sz="2000" b="0" i="0" dirty="0">
                <a:effectLst/>
              </a:rPr>
              <a:t>You are probably confused by the fact that </a:t>
            </a:r>
            <a:r>
              <a:rPr lang="en-GB" sz="2000" b="0" i="0" dirty="0" err="1">
                <a:effectLst/>
              </a:rPr>
              <a:t>DogObject</a:t>
            </a:r>
            <a:r>
              <a:rPr lang="en-GB" sz="2000" b="0" i="0" dirty="0">
                <a:effectLst/>
              </a:rPr>
              <a:t> is a (function </a:t>
            </a:r>
            <a:r>
              <a:rPr lang="en-IN" sz="2000" b="0" i="0" dirty="0" err="1">
                <a:effectLst/>
              </a:rPr>
              <a:t>DogObject</a:t>
            </a:r>
            <a:r>
              <a:rPr lang="en-IN" sz="2000" b="0" i="0" dirty="0">
                <a:effectLst/>
              </a:rPr>
              <a:t>(){} )</a:t>
            </a:r>
            <a:r>
              <a:rPr lang="en-GB" sz="2000" b="0" i="0" dirty="0">
                <a:effectLst/>
              </a:rPr>
              <a:t>and it has properties accessed with a </a:t>
            </a:r>
            <a:r>
              <a:rPr lang="en-GB" sz="2000" b="1" i="0" dirty="0">
                <a:effectLst/>
              </a:rPr>
              <a:t>dot notation</a:t>
            </a:r>
            <a:r>
              <a:rPr lang="en-GB" sz="2000" b="0" i="0" dirty="0">
                <a:effectLst/>
              </a:rPr>
              <a:t>. This is referred to as a </a:t>
            </a:r>
            <a:r>
              <a:rPr lang="en-GB" sz="2000" b="1" i="0" dirty="0">
                <a:effectLst/>
              </a:rPr>
              <a:t>function object combination</a:t>
            </a:r>
            <a:r>
              <a:rPr lang="en-GB" sz="2000" b="0" i="0" dirty="0">
                <a:effectLst/>
              </a:rPr>
              <a:t>.</a:t>
            </a:r>
          </a:p>
          <a:p>
            <a:pPr algn="just" fontAlgn="base"/>
            <a:endParaRPr lang="en-GB" sz="2000" b="0" i="0" dirty="0">
              <a:effectLst/>
            </a:endParaRPr>
          </a:p>
          <a:p>
            <a:pPr algn="just" fontAlgn="base"/>
            <a:r>
              <a:rPr lang="en-GB" sz="2000" b="0" i="0" dirty="0">
                <a:effectLst/>
              </a:rPr>
              <a:t>When functions are declared, by default they are given a lot of properties attached to it. Remember that functions are also objects in JavaScript data types.</a:t>
            </a:r>
          </a:p>
          <a:p>
            <a:pPr algn="just"/>
            <a:endParaRPr lang="en-IN" sz="2000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DD4A4B55-0D11-48A3-A01A-6025FBD12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62" r="2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506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A7571-692A-45DD-9985-A7E13B25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GB" b="1" dirty="0"/>
              <a:t>Now Class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1563C-6C8E-4E72-B0B4-63FB4E44A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fontAlgn="base"/>
            <a:r>
              <a:rPr lang="en-IN" sz="2000" b="0" i="0" dirty="0">
                <a:effectLst/>
              </a:rPr>
              <a:t>JavaScript introduced the </a:t>
            </a:r>
            <a:r>
              <a:rPr lang="en-GB" sz="2000" b="0" i="0" dirty="0">
                <a:effectLst/>
              </a:rPr>
              <a:t>keyword in ECMAScript 2015. It makes JavaScript seem like an OOP language. But it is just syntactic sugar over the existing prototyping technique. </a:t>
            </a:r>
          </a:p>
          <a:p>
            <a:pPr fontAlgn="base"/>
            <a:endParaRPr lang="en-GB" sz="2000" b="0" i="0" dirty="0">
              <a:effectLst/>
            </a:endParaRPr>
          </a:p>
          <a:p>
            <a:pPr fontAlgn="base"/>
            <a:r>
              <a:rPr lang="en-GB" sz="2000" b="0" i="0" dirty="0">
                <a:effectLst/>
              </a:rPr>
              <a:t>It continues its prototyping in the background but makes the outer body look like OOP. We'll now look at how that's possible.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38D6BB4D-7A63-4215-9737-AF931F309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21" r="784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410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655</Words>
  <Application>Microsoft Office PowerPoint</Application>
  <PresentationFormat>Widescreen</PresentationFormat>
  <Paragraphs>48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Classes and object-oriented feature</vt:lpstr>
      <vt:lpstr>OOP in JavaScript</vt:lpstr>
      <vt:lpstr>Example</vt:lpstr>
      <vt:lpstr>Prototype in JavaScript</vt:lpstr>
      <vt:lpstr>The _ _Proto_ _ Property</vt:lpstr>
      <vt:lpstr>Modifying the _ _Proto_ _ Property</vt:lpstr>
      <vt:lpstr>new Keyword</vt:lpstr>
      <vt:lpstr>Object + Function Combination</vt:lpstr>
      <vt:lpstr>Now Class</vt:lpstr>
      <vt:lpstr>Compare code with new keyword</vt:lpstr>
      <vt:lpstr>Subclassing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 oriented feature</dc:title>
  <dc:creator>Mohan Kumar T G</dc:creator>
  <cp:lastModifiedBy>Mohan Kumar T G</cp:lastModifiedBy>
  <cp:revision>14</cp:revision>
  <dcterms:created xsi:type="dcterms:W3CDTF">2021-06-04T06:42:34Z</dcterms:created>
  <dcterms:modified xsi:type="dcterms:W3CDTF">2021-06-05T05:41:58Z</dcterms:modified>
</cp:coreProperties>
</file>