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66" r:id="rId3"/>
    <p:sldId id="267" r:id="rId4"/>
    <p:sldId id="268" r:id="rId5"/>
    <p:sldId id="269" r:id="rId6"/>
    <p:sldId id="270" r:id="rId7"/>
    <p:sldId id="271" r:id="rId8"/>
    <p:sldId id="257" r:id="rId9"/>
    <p:sldId id="258" r:id="rId10"/>
    <p:sldId id="259" r:id="rId11"/>
    <p:sldId id="261" r:id="rId12"/>
    <p:sldId id="265" r:id="rId13"/>
    <p:sldId id="272" r:id="rId14"/>
    <p:sldId id="273" r:id="rId15"/>
    <p:sldId id="274" r:id="rId16"/>
    <p:sldId id="278" r:id="rId17"/>
    <p:sldId id="279" r:id="rId18"/>
    <p:sldId id="277"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BB1823F1-B8BD-4FFA-9A1F-48F66B8DAE72}" type="datetimeFigureOut">
              <a:rPr lang="en-IN" smtClean="0"/>
              <a:pPr/>
              <a:t>20-04-2020</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DF50381-25A8-44EC-8ECF-D0D0D7F9669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1823F1-B8BD-4FFA-9A1F-48F66B8DAE72}" type="datetimeFigureOut">
              <a:rPr lang="en-IN" smtClean="0"/>
              <a:pPr/>
              <a:t>20-04-2020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F50381-25A8-44EC-8ECF-D0D0D7F9669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1823F1-B8BD-4FFA-9A1F-48F66B8DAE72}" type="datetimeFigureOut">
              <a:rPr lang="en-IN" smtClean="0"/>
              <a:pPr/>
              <a:t>20-04-2020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F50381-25A8-44EC-8ECF-D0D0D7F9669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BB1823F1-B8BD-4FFA-9A1F-48F66B8DAE72}" type="datetimeFigureOut">
              <a:rPr lang="en-IN" smtClean="0"/>
              <a:pPr/>
              <a:t>20-04-2020</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BDF50381-25A8-44EC-8ECF-D0D0D7F9669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BB1823F1-B8BD-4FFA-9A1F-48F66B8DAE72}" type="datetimeFigureOut">
              <a:rPr lang="en-IN" smtClean="0"/>
              <a:pPr/>
              <a:t>20-04-2020</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BDF50381-25A8-44EC-8ECF-D0D0D7F9669F}" type="slidenum">
              <a:rPr lang="en-IN" smtClean="0"/>
              <a:pPr/>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BB1823F1-B8BD-4FFA-9A1F-48F66B8DAE72}" type="datetimeFigureOut">
              <a:rPr lang="en-IN" smtClean="0"/>
              <a:pPr/>
              <a:t>20-04-2020</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BDF50381-25A8-44EC-8ECF-D0D0D7F9669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BB1823F1-B8BD-4FFA-9A1F-48F66B8DAE72}" type="datetimeFigureOut">
              <a:rPr lang="en-IN" smtClean="0"/>
              <a:pPr/>
              <a:t>20-04-2020</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DF50381-25A8-44EC-8ECF-D0D0D7F9669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B1823F1-B8BD-4FFA-9A1F-48F66B8DAE72}" type="datetimeFigureOut">
              <a:rPr lang="en-IN" smtClean="0"/>
              <a:pPr/>
              <a:t>20-04-2020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F50381-25A8-44EC-8ECF-D0D0D7F9669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BB1823F1-B8BD-4FFA-9A1F-48F66B8DAE72}" type="datetimeFigureOut">
              <a:rPr lang="en-IN" smtClean="0"/>
              <a:pPr/>
              <a:t>20-04-2020</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BDF50381-25A8-44EC-8ECF-D0D0D7F9669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BB1823F1-B8BD-4FFA-9A1F-48F66B8DAE72}" type="datetimeFigureOut">
              <a:rPr lang="en-IN" smtClean="0"/>
              <a:pPr/>
              <a:t>20-04-2020</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DF50381-25A8-44EC-8ECF-D0D0D7F9669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BB1823F1-B8BD-4FFA-9A1F-48F66B8DAE72}" type="datetimeFigureOut">
              <a:rPr lang="en-IN" smtClean="0"/>
              <a:pPr/>
              <a:t>20-04-2020</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DF50381-25A8-44EC-8ECF-D0D0D7F9669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BB1823F1-B8BD-4FFA-9A1F-48F66B8DAE72}" type="datetimeFigureOut">
              <a:rPr lang="en-IN" smtClean="0"/>
              <a:pPr/>
              <a:t>20-04-2020</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DF50381-25A8-44EC-8ECF-D0D0D7F9669F}"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Douglas_Crockford"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en.wikipedia.org/wiki/Unicode"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2708920"/>
          </a:xfrm>
        </p:spPr>
        <p:txBody>
          <a:bodyPr>
            <a:normAutofit/>
          </a:bodyPr>
          <a:lstStyle/>
          <a:p>
            <a:pPr algn="l"/>
            <a:r>
              <a:rPr lang="en-IN" b="1" i="1" dirty="0" smtClean="0"/>
              <a:t>ADVANTAGES </a:t>
            </a:r>
            <a:br>
              <a:rPr lang="en-IN" b="1" i="1" dirty="0" smtClean="0"/>
            </a:br>
            <a:r>
              <a:rPr lang="en-IN" b="1" i="1" dirty="0" smtClean="0"/>
              <a:t>AND DISADVANTAGES</a:t>
            </a:r>
            <a:br>
              <a:rPr lang="en-IN" b="1" i="1" dirty="0" smtClean="0"/>
            </a:br>
            <a:r>
              <a:rPr lang="en-IN" b="1" i="1" dirty="0" smtClean="0"/>
              <a:t> OF XML</a:t>
            </a:r>
            <a:endParaRPr lang="en-IN" b="1" i="1" dirty="0"/>
          </a:p>
        </p:txBody>
      </p:sp>
      <p:sp>
        <p:nvSpPr>
          <p:cNvPr id="3" name="Subtitle 2"/>
          <p:cNvSpPr>
            <a:spLocks noGrp="1"/>
          </p:cNvSpPr>
          <p:nvPr>
            <p:ph type="subTitle" idx="1"/>
          </p:nvPr>
        </p:nvSpPr>
        <p:spPr>
          <a:xfrm>
            <a:off x="827584" y="5105400"/>
            <a:ext cx="8062912" cy="1752600"/>
          </a:xfrm>
        </p:spPr>
        <p:txBody>
          <a:bodyPr/>
          <a:lstStyle/>
          <a:p>
            <a:pPr algn="ctr"/>
            <a:r>
              <a:rPr lang="en-US" b="1" dirty="0" err="1" smtClean="0"/>
              <a:t>Navachethan.M</a:t>
            </a:r>
            <a:endParaRPr lang="en-US" b="1" dirty="0" smtClean="0"/>
          </a:p>
          <a:p>
            <a:pPr algn="ctr"/>
            <a:r>
              <a:rPr lang="en-US" b="1" dirty="0" smtClean="0"/>
              <a:t>1NT18IS099</a:t>
            </a:r>
          </a:p>
          <a:p>
            <a:endParaRPr lang="en-IN" b="1" dirty="0"/>
          </a:p>
        </p:txBody>
      </p:sp>
      <p:pic>
        <p:nvPicPr>
          <p:cNvPr id="1026" name="Picture 2" descr="C:\Users\Darshan\Desktop\download (11).jpg"/>
          <p:cNvPicPr>
            <a:picLocks noChangeAspect="1" noChangeArrowheads="1"/>
          </p:cNvPicPr>
          <p:nvPr/>
        </p:nvPicPr>
        <p:blipFill>
          <a:blip r:embed="rId2" cstate="print"/>
          <a:srcRect/>
          <a:stretch>
            <a:fillRect/>
          </a:stretch>
        </p:blipFill>
        <p:spPr bwMode="auto">
          <a:xfrm>
            <a:off x="4139952" y="2204864"/>
            <a:ext cx="4795441" cy="2400855"/>
          </a:xfrm>
          <a:prstGeom prst="rect">
            <a:avLst/>
          </a:prstGeom>
          <a:noFill/>
        </p:spPr>
      </p:pic>
      <p:pic>
        <p:nvPicPr>
          <p:cNvPr id="1027" name="Picture 3" descr="C:\Users\Darshan\Desktop\download.gif"/>
          <p:cNvPicPr>
            <a:picLocks noChangeAspect="1" noChangeArrowheads="1"/>
          </p:cNvPicPr>
          <p:nvPr/>
        </p:nvPicPr>
        <p:blipFill>
          <a:blip r:embed="rId3" cstate="print"/>
          <a:srcRect/>
          <a:stretch>
            <a:fillRect/>
          </a:stretch>
        </p:blipFill>
        <p:spPr bwMode="auto">
          <a:xfrm>
            <a:off x="7055768" y="0"/>
            <a:ext cx="2088232" cy="1566174"/>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7239000" cy="1362075"/>
          </a:xfrm>
        </p:spPr>
        <p:txBody>
          <a:bodyPr/>
          <a:lstStyle/>
          <a:p>
            <a:r>
              <a:rPr lang="en-IN" dirty="0" smtClean="0"/>
              <a:t>Disadvantages</a:t>
            </a:r>
            <a:endParaRPr lang="en-IN" dirty="0"/>
          </a:p>
        </p:txBody>
      </p:sp>
      <p:sp>
        <p:nvSpPr>
          <p:cNvPr id="5" name="Text Placeholder 4"/>
          <p:cNvSpPr>
            <a:spLocks noGrp="1"/>
          </p:cNvSpPr>
          <p:nvPr>
            <p:ph type="body" idx="1"/>
          </p:nvPr>
        </p:nvSpPr>
        <p:spPr>
          <a:xfrm>
            <a:off x="0" y="1700808"/>
            <a:ext cx="9144000" cy="5157192"/>
          </a:xfrm>
        </p:spPr>
        <p:txBody>
          <a:bodyPr>
            <a:normAutofit/>
          </a:bodyPr>
          <a:lstStyle/>
          <a:p>
            <a:pPr marL="512064" indent="-457200"/>
            <a:r>
              <a:rPr lang="en-IN" dirty="0" smtClean="0"/>
              <a:t>1.   XML syntax is verbose and redundant compared to other text-based data transmission formats such as </a:t>
            </a:r>
            <a:r>
              <a:rPr lang="en-IN" b="1" dirty="0" smtClean="0"/>
              <a:t>JSON</a:t>
            </a:r>
            <a:r>
              <a:rPr lang="en-IN" dirty="0" smtClean="0"/>
              <a:t>.</a:t>
            </a:r>
          </a:p>
          <a:p>
            <a:pPr marL="512064" indent="-457200">
              <a:buAutoNum type="arabicPeriod"/>
            </a:pPr>
            <a:endParaRPr lang="en-IN" dirty="0" smtClean="0"/>
          </a:p>
          <a:p>
            <a:pPr marL="512064" indent="-457200"/>
            <a:endParaRPr lang="en-IN" dirty="0" smtClean="0"/>
          </a:p>
          <a:p>
            <a:r>
              <a:rPr lang="en-IN" dirty="0" smtClean="0"/>
              <a:t>2. The redundancy in syntax of XML causes higher storage which reflects on the performance of the program and transportation cost when the volume of data is large.</a:t>
            </a:r>
          </a:p>
          <a:p>
            <a:endParaRPr lang="en-IN" dirty="0" smtClean="0"/>
          </a:p>
          <a:p>
            <a:endParaRPr lang="en-IN" dirty="0" smtClean="0"/>
          </a:p>
          <a:p>
            <a:r>
              <a:rPr lang="en-IN" dirty="0" smtClean="0"/>
              <a:t>3. XML document is less readable compared to other text-based data transmission formats such as JSON.</a:t>
            </a:r>
          </a:p>
          <a:p>
            <a:endParaRPr lang="en-IN" dirty="0"/>
          </a:p>
        </p:txBody>
      </p:sp>
      <p:pic>
        <p:nvPicPr>
          <p:cNvPr id="5122" name="Picture 2" descr="C:\Users\Darshan\Desktop\download (12).jpg"/>
          <p:cNvPicPr>
            <a:picLocks noChangeAspect="1" noChangeArrowheads="1"/>
          </p:cNvPicPr>
          <p:nvPr/>
        </p:nvPicPr>
        <p:blipFill>
          <a:blip r:embed="rId2" cstate="print"/>
          <a:srcRect/>
          <a:stretch>
            <a:fillRect/>
          </a:stretch>
        </p:blipFill>
        <p:spPr bwMode="auto">
          <a:xfrm>
            <a:off x="6924818" y="0"/>
            <a:ext cx="2219182" cy="125102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7239000" cy="1362075"/>
          </a:xfrm>
        </p:spPr>
        <p:txBody>
          <a:bodyPr/>
          <a:lstStyle/>
          <a:p>
            <a:r>
              <a:rPr lang="en-IN" dirty="0" smtClean="0"/>
              <a:t>Disadvantages</a:t>
            </a:r>
            <a:endParaRPr lang="en-IN" dirty="0"/>
          </a:p>
        </p:txBody>
      </p:sp>
      <p:sp>
        <p:nvSpPr>
          <p:cNvPr id="5" name="Text Placeholder 4"/>
          <p:cNvSpPr>
            <a:spLocks noGrp="1"/>
          </p:cNvSpPr>
          <p:nvPr>
            <p:ph type="body" idx="1"/>
          </p:nvPr>
        </p:nvSpPr>
        <p:spPr>
          <a:xfrm>
            <a:off x="0" y="1700808"/>
            <a:ext cx="9144000" cy="5157192"/>
          </a:xfrm>
        </p:spPr>
        <p:txBody>
          <a:bodyPr/>
          <a:lstStyle/>
          <a:p>
            <a:r>
              <a:rPr lang="en-IN" dirty="0" smtClean="0"/>
              <a:t>4. XML doesn’t support array.</a:t>
            </a:r>
          </a:p>
          <a:p>
            <a:endParaRPr lang="en-IN" dirty="0" smtClean="0"/>
          </a:p>
          <a:p>
            <a:r>
              <a:rPr lang="en-IN" dirty="0" smtClean="0"/>
              <a:t>5. XML file sizes are usually very large due to its verbose nature, it is totally dependant on who is writing it.</a:t>
            </a:r>
          </a:p>
          <a:p>
            <a:endParaRPr lang="en-IN" dirty="0" smtClean="0"/>
          </a:p>
          <a:p>
            <a:r>
              <a:rPr lang="en-IN" dirty="0" smtClean="0"/>
              <a:t>6.  XML namespaces are problematic to use and namespace support can be difficult to correctly implement in an XML parser.</a:t>
            </a:r>
          </a:p>
          <a:p>
            <a:endParaRPr lang="en-IN" dirty="0" smtClean="0"/>
          </a:p>
          <a:p>
            <a:r>
              <a:rPr lang="en-IN" dirty="0" smtClean="0"/>
              <a:t>7. The distinction between content and attributes in XML seems unnatural to some and makes designing XML data  harder.</a:t>
            </a:r>
          </a:p>
          <a:p>
            <a:endParaRPr lang="en-IN" dirty="0" smtClean="0"/>
          </a:p>
          <a:p>
            <a:r>
              <a:rPr lang="en-IN" dirty="0" smtClean="0"/>
              <a:t>8. XML requires separate XML </a:t>
            </a:r>
            <a:r>
              <a:rPr lang="en-IN" dirty="0" err="1" smtClean="0"/>
              <a:t>stylesheet</a:t>
            </a:r>
            <a:r>
              <a:rPr lang="en-IN" dirty="0" smtClean="0"/>
              <a:t> to use it for more than basic display of data.</a:t>
            </a:r>
          </a:p>
        </p:txBody>
      </p:sp>
      <p:pic>
        <p:nvPicPr>
          <p:cNvPr id="6146" name="Picture 2" descr="C:\Users\Darshan\Desktop\download (12).jpg"/>
          <p:cNvPicPr>
            <a:picLocks noChangeAspect="1" noChangeArrowheads="1"/>
          </p:cNvPicPr>
          <p:nvPr/>
        </p:nvPicPr>
        <p:blipFill>
          <a:blip r:embed="rId2" cstate="print"/>
          <a:srcRect/>
          <a:stretch>
            <a:fillRect/>
          </a:stretch>
        </p:blipFill>
        <p:spPr bwMode="auto">
          <a:xfrm>
            <a:off x="6516216" y="0"/>
            <a:ext cx="2627784" cy="148136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overcome Disadvantage?</a:t>
            </a:r>
            <a:endParaRPr lang="en-IN" dirty="0"/>
          </a:p>
        </p:txBody>
      </p:sp>
      <p:sp>
        <p:nvSpPr>
          <p:cNvPr id="3" name="Text Placeholder 2"/>
          <p:cNvSpPr>
            <a:spLocks noGrp="1"/>
          </p:cNvSpPr>
          <p:nvPr>
            <p:ph type="body" idx="1"/>
          </p:nvPr>
        </p:nvSpPr>
        <p:spPr>
          <a:xfrm>
            <a:off x="0" y="1633536"/>
            <a:ext cx="9144000" cy="5224464"/>
          </a:xfrm>
        </p:spPr>
        <p:txBody>
          <a:bodyPr/>
          <a:lstStyle/>
          <a:p>
            <a:r>
              <a:rPr lang="en-IN" dirty="0" smtClean="0"/>
              <a:t>       The major problems arise from the xml are:</a:t>
            </a:r>
          </a:p>
          <a:p>
            <a:pPr lvl="1">
              <a:buFont typeface="Wingdings" pitchFamily="2" charset="2"/>
              <a:buChar char="Ø"/>
            </a:pPr>
            <a:r>
              <a:rPr lang="en-IN" sz="2000" dirty="0" smtClean="0"/>
              <a:t>Consumes more storage due to  large file size.</a:t>
            </a:r>
          </a:p>
          <a:p>
            <a:pPr lvl="1">
              <a:buFont typeface="Wingdings" pitchFamily="2" charset="2"/>
              <a:buChar char="Ø"/>
            </a:pPr>
            <a:r>
              <a:rPr lang="en-IN" sz="2000" dirty="0" smtClean="0"/>
              <a:t>Difficult to read due to its verbose nature.</a:t>
            </a:r>
          </a:p>
          <a:p>
            <a:pPr lvl="1">
              <a:buFont typeface="Wingdings" pitchFamily="2" charset="2"/>
              <a:buChar char="Ø"/>
            </a:pPr>
            <a:r>
              <a:rPr lang="en-IN" sz="2000" dirty="0" smtClean="0"/>
              <a:t>Doesn’t support array</a:t>
            </a:r>
          </a:p>
          <a:p>
            <a:pPr lvl="1">
              <a:buFont typeface="Wingdings" pitchFamily="2" charset="2"/>
              <a:buChar char="Ø"/>
            </a:pPr>
            <a:r>
              <a:rPr lang="en-IN" sz="2000" dirty="0" err="1" smtClean="0"/>
              <a:t>Occurance</a:t>
            </a:r>
            <a:r>
              <a:rPr lang="en-IN" sz="2000" dirty="0" smtClean="0"/>
              <a:t> of Errors due to strict syntax  rules and XML namespaces makes it difficult  to distinguish the data.</a:t>
            </a:r>
          </a:p>
          <a:p>
            <a:pPr lvl="1"/>
            <a:endParaRPr lang="en-IN" sz="2000" dirty="0" smtClean="0"/>
          </a:p>
          <a:p>
            <a:pPr lvl="1"/>
            <a:r>
              <a:rPr lang="en-IN" sz="2000" dirty="0" smtClean="0"/>
              <a:t>So to overcome the above Disadvantages  a new  method is followed that has simplified syntax ,consumes less space and supports array. It’s called as JSON (JavaScript Object Notation).</a:t>
            </a:r>
          </a:p>
          <a:p>
            <a:pPr lvl="1"/>
            <a:endParaRPr lang="en-IN" sz="2000" dirty="0" smtClean="0"/>
          </a:p>
          <a:p>
            <a:pPr lvl="1"/>
            <a:r>
              <a:rPr lang="en-IN" sz="2000" dirty="0" smtClean="0"/>
              <a:t>Let’s get the basic knowledge of JSON.  </a:t>
            </a:r>
          </a:p>
          <a:p>
            <a:pPr lvl="1">
              <a:buFont typeface="Wingdings" pitchFamily="2" charset="2"/>
              <a:buChar char="Ø"/>
            </a:pPr>
            <a:endParaRPr lang="en-IN" sz="2000" dirty="0" smtClean="0"/>
          </a:p>
          <a:p>
            <a:pPr lvl="1"/>
            <a:endParaRPr lang="en-IN" sz="2000" dirty="0" smtClean="0"/>
          </a:p>
          <a:p>
            <a:pPr lvl="1"/>
            <a:endParaRPr lang="en-IN" sz="2000" dirty="0" smtClean="0"/>
          </a:p>
          <a:p>
            <a:pPr lvl="1"/>
            <a:endParaRPr lang="en-IN" dirty="0" smtClean="0"/>
          </a:p>
          <a:p>
            <a:pPr lvl="1"/>
            <a:endParaRPr lang="en-IN" dirty="0" smtClean="0"/>
          </a:p>
          <a:p>
            <a:pPr lvl="1">
              <a:buFont typeface="Wingdings" pitchFamily="2" charset="2"/>
              <a:buChar char="Ø"/>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1464"/>
            <a:ext cx="9144000" cy="1362075"/>
          </a:xfrm>
        </p:spPr>
        <p:txBody>
          <a:bodyPr>
            <a:normAutofit fontScale="90000"/>
          </a:bodyPr>
          <a:lstStyle/>
          <a:p>
            <a:r>
              <a:rPr lang="en-IN" u="sng" dirty="0" smtClean="0"/>
              <a:t>JSON:</a:t>
            </a:r>
            <a:br>
              <a:rPr lang="en-IN" u="sng" dirty="0" smtClean="0"/>
            </a:br>
            <a:r>
              <a:rPr lang="en-IN" sz="2800" dirty="0" smtClean="0"/>
              <a:t/>
            </a:r>
            <a:br>
              <a:rPr lang="en-IN" sz="2800" dirty="0" smtClean="0"/>
            </a:br>
            <a:r>
              <a:rPr lang="en-IN" sz="2800" dirty="0" smtClean="0">
                <a:solidFill>
                  <a:schemeClr val="tx1"/>
                </a:solidFill>
              </a:rPr>
              <a:t>Introduction and History:</a:t>
            </a:r>
            <a:endParaRPr lang="en-IN" sz="2800" dirty="0">
              <a:solidFill>
                <a:schemeClr val="tx1"/>
              </a:solidFill>
            </a:endParaRPr>
          </a:p>
        </p:txBody>
      </p:sp>
      <p:sp>
        <p:nvSpPr>
          <p:cNvPr id="3" name="Text Placeholder 2"/>
          <p:cNvSpPr>
            <a:spLocks noGrp="1"/>
          </p:cNvSpPr>
          <p:nvPr>
            <p:ph type="body" idx="1"/>
          </p:nvPr>
        </p:nvSpPr>
        <p:spPr>
          <a:xfrm>
            <a:off x="0" y="1844824"/>
            <a:ext cx="9144000" cy="5013176"/>
          </a:xfrm>
        </p:spPr>
        <p:txBody>
          <a:bodyPr/>
          <a:lstStyle/>
          <a:p>
            <a:pPr>
              <a:buFont typeface="Arial" pitchFamily="34" charset="0"/>
              <a:buChar char="•"/>
            </a:pPr>
            <a:endParaRPr lang="en-IN" dirty="0" smtClean="0">
              <a:hlinkClick r:id="rId2" tooltip="Douglas Crockford"/>
            </a:endParaRPr>
          </a:p>
          <a:p>
            <a:pPr>
              <a:buFont typeface="Arial" pitchFamily="34" charset="0"/>
              <a:buChar char="•"/>
            </a:pPr>
            <a:r>
              <a:rPr lang="en-IN" dirty="0" smtClean="0">
                <a:solidFill>
                  <a:schemeClr val="tx1"/>
                </a:solidFill>
              </a:rPr>
              <a:t>JavaScript Object Notation is an open standard file format, and data interchange format, that uses human-readable text to store and transmit data objects consisting of attribute–value pairs and array data types. It is a very common data format, with a diverse range of applications, such as serving as a replacement for XML in AJAX systems.</a:t>
            </a:r>
          </a:p>
          <a:p>
            <a:pPr>
              <a:buFont typeface="Arial" pitchFamily="34" charset="0"/>
              <a:buChar char="•"/>
            </a:pPr>
            <a:endParaRPr lang="en-IN" dirty="0" smtClean="0">
              <a:solidFill>
                <a:schemeClr val="tx1"/>
              </a:solidFill>
            </a:endParaRPr>
          </a:p>
          <a:p>
            <a:pPr>
              <a:buFont typeface="Arial" pitchFamily="34" charset="0"/>
              <a:buChar char="•"/>
            </a:pPr>
            <a:r>
              <a:rPr lang="en-IN" dirty="0" smtClean="0">
                <a:solidFill>
                  <a:schemeClr val="tx1"/>
                </a:solidFill>
              </a:rPr>
              <a:t>Douglas </a:t>
            </a:r>
            <a:r>
              <a:rPr lang="en-IN" dirty="0" err="1" smtClean="0">
                <a:solidFill>
                  <a:schemeClr val="tx1"/>
                </a:solidFill>
              </a:rPr>
              <a:t>Crockford</a:t>
            </a:r>
            <a:r>
              <a:rPr lang="en-IN" dirty="0" smtClean="0">
                <a:solidFill>
                  <a:schemeClr val="tx1"/>
                </a:solidFill>
              </a:rPr>
              <a:t>  first specified and popularized the JSON format in 2001.</a:t>
            </a:r>
            <a:endParaRPr lang="en-IN"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33539"/>
          </a:xfrm>
        </p:spPr>
        <p:txBody>
          <a:bodyPr/>
          <a:lstStyle/>
          <a:p>
            <a:r>
              <a:rPr lang="en-IN" dirty="0" smtClean="0"/>
              <a:t>Syntax &amp; Data types:</a:t>
            </a:r>
            <a:endParaRPr lang="en-IN" dirty="0"/>
          </a:p>
        </p:txBody>
      </p:sp>
      <p:sp>
        <p:nvSpPr>
          <p:cNvPr id="3" name="Text Placeholder 2"/>
          <p:cNvSpPr>
            <a:spLocks noGrp="1"/>
          </p:cNvSpPr>
          <p:nvPr>
            <p:ph type="body" idx="1"/>
          </p:nvPr>
        </p:nvSpPr>
        <p:spPr>
          <a:xfrm>
            <a:off x="1259632" y="1628800"/>
            <a:ext cx="7884368" cy="5229200"/>
          </a:xfrm>
        </p:spPr>
        <p:txBody>
          <a:bodyPr/>
          <a:lstStyle/>
          <a:p>
            <a:r>
              <a:rPr lang="en-IN" dirty="0" smtClean="0"/>
              <a:t>JSON allows the following data types:</a:t>
            </a:r>
          </a:p>
          <a:p>
            <a:pPr>
              <a:buFont typeface="Arial" pitchFamily="34" charset="0"/>
              <a:buChar char="•"/>
            </a:pPr>
            <a:r>
              <a:rPr lang="en-IN" dirty="0" smtClean="0"/>
              <a:t>Number</a:t>
            </a:r>
          </a:p>
          <a:p>
            <a:pPr>
              <a:buFont typeface="Arial" pitchFamily="34" charset="0"/>
              <a:buChar char="•"/>
            </a:pPr>
            <a:r>
              <a:rPr lang="en-IN" dirty="0" smtClean="0"/>
              <a:t>String</a:t>
            </a:r>
          </a:p>
          <a:p>
            <a:pPr>
              <a:buFont typeface="Arial" pitchFamily="34" charset="0"/>
              <a:buChar char="•"/>
            </a:pPr>
            <a:r>
              <a:rPr lang="en-IN" dirty="0" smtClean="0"/>
              <a:t>Boolean</a:t>
            </a:r>
          </a:p>
          <a:p>
            <a:pPr>
              <a:buFont typeface="Arial" pitchFamily="34" charset="0"/>
              <a:buChar char="•"/>
            </a:pPr>
            <a:r>
              <a:rPr lang="en-IN" dirty="0" smtClean="0"/>
              <a:t>Array</a:t>
            </a:r>
          </a:p>
          <a:p>
            <a:pPr>
              <a:buFont typeface="Arial" pitchFamily="34" charset="0"/>
              <a:buChar char="•"/>
            </a:pPr>
            <a:r>
              <a:rPr lang="en-IN" dirty="0" smtClean="0"/>
              <a:t>Object</a:t>
            </a:r>
          </a:p>
          <a:p>
            <a:pPr>
              <a:buFont typeface="Arial" pitchFamily="34" charset="0"/>
              <a:buChar char="•"/>
            </a:pPr>
            <a:r>
              <a:rPr lang="en-IN" dirty="0" smtClean="0"/>
              <a:t>Null</a:t>
            </a:r>
          </a:p>
          <a:p>
            <a:pPr>
              <a:buFont typeface="Arial" pitchFamily="34" charset="0"/>
              <a:buChar char="•"/>
            </a:pPr>
            <a:endParaRPr lang="en-IN" dirty="0" smtClean="0"/>
          </a:p>
          <a:p>
            <a:pPr>
              <a:buFont typeface="Arial" pitchFamily="34" charset="0"/>
              <a:buChar char="•"/>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03848" y="0"/>
            <a:ext cx="5940152" cy="6858000"/>
          </a:xfrm>
        </p:spPr>
        <p:txBody>
          <a:bodyPr>
            <a:noAutofit/>
          </a:bodyPr>
          <a:lstStyle/>
          <a:p>
            <a:endParaRPr lang="en-IN" sz="1400" b="1" dirty="0" smtClean="0"/>
          </a:p>
          <a:p>
            <a:r>
              <a:rPr lang="en-IN" sz="1400" b="1" dirty="0" smtClean="0"/>
              <a:t>{</a:t>
            </a:r>
          </a:p>
          <a:p>
            <a:r>
              <a:rPr lang="en-IN" sz="1400" b="1" dirty="0" smtClean="0"/>
              <a:t>  "</a:t>
            </a:r>
            <a:r>
              <a:rPr lang="en-IN" sz="1400" b="1" dirty="0" err="1" smtClean="0"/>
              <a:t>firstName</a:t>
            </a:r>
            <a:r>
              <a:rPr lang="en-IN" sz="1400" b="1" dirty="0" smtClean="0"/>
              <a:t>": "John",</a:t>
            </a:r>
          </a:p>
          <a:p>
            <a:r>
              <a:rPr lang="en-IN" sz="1400" b="1" dirty="0" smtClean="0"/>
              <a:t>  "</a:t>
            </a:r>
            <a:r>
              <a:rPr lang="en-IN" sz="1400" b="1" dirty="0" err="1" smtClean="0"/>
              <a:t>lastName</a:t>
            </a:r>
            <a:r>
              <a:rPr lang="en-IN" sz="1400" b="1" dirty="0" smtClean="0"/>
              <a:t>": "Smith",</a:t>
            </a:r>
          </a:p>
          <a:p>
            <a:r>
              <a:rPr lang="en-IN" sz="1400" b="1" dirty="0" smtClean="0"/>
              <a:t>  "</a:t>
            </a:r>
            <a:r>
              <a:rPr lang="en-IN" sz="1400" b="1" dirty="0" err="1" smtClean="0"/>
              <a:t>isAlive</a:t>
            </a:r>
            <a:r>
              <a:rPr lang="en-IN" sz="1400" b="1" dirty="0" smtClean="0"/>
              <a:t>": true,</a:t>
            </a:r>
          </a:p>
          <a:p>
            <a:r>
              <a:rPr lang="en-IN" sz="1400" b="1" dirty="0" smtClean="0"/>
              <a:t>  "age": 27,</a:t>
            </a:r>
          </a:p>
          <a:p>
            <a:r>
              <a:rPr lang="en-IN" sz="1400" b="1" dirty="0" smtClean="0"/>
              <a:t>  "address": {</a:t>
            </a:r>
          </a:p>
          <a:p>
            <a:r>
              <a:rPr lang="en-IN" sz="1400" b="1" dirty="0" smtClean="0"/>
              <a:t>    "</a:t>
            </a:r>
            <a:r>
              <a:rPr lang="en-IN" sz="1400" b="1" dirty="0" err="1" smtClean="0"/>
              <a:t>streetAddress</a:t>
            </a:r>
            <a:r>
              <a:rPr lang="en-IN" sz="1400" b="1" dirty="0" smtClean="0"/>
              <a:t>": "21 2nd Street",</a:t>
            </a:r>
          </a:p>
          <a:p>
            <a:r>
              <a:rPr lang="en-IN" sz="1400" b="1" dirty="0" smtClean="0"/>
              <a:t>    "city": "New York",</a:t>
            </a:r>
          </a:p>
          <a:p>
            <a:r>
              <a:rPr lang="en-IN" sz="1400" b="1" dirty="0" smtClean="0"/>
              <a:t>    "state": "NY",</a:t>
            </a:r>
          </a:p>
          <a:p>
            <a:r>
              <a:rPr lang="en-IN" sz="1400" b="1" dirty="0" smtClean="0"/>
              <a:t>    "</a:t>
            </a:r>
            <a:r>
              <a:rPr lang="en-IN" sz="1400" b="1" dirty="0" err="1" smtClean="0"/>
              <a:t>postalCode</a:t>
            </a:r>
            <a:r>
              <a:rPr lang="en-IN" sz="1400" b="1" dirty="0" smtClean="0"/>
              <a:t>": "10021-3100"</a:t>
            </a:r>
          </a:p>
          <a:p>
            <a:r>
              <a:rPr lang="en-IN" sz="1400" b="1" dirty="0" smtClean="0"/>
              <a:t>  },</a:t>
            </a:r>
          </a:p>
          <a:p>
            <a:r>
              <a:rPr lang="en-IN" sz="1400" b="1" dirty="0" smtClean="0"/>
              <a:t>  "</a:t>
            </a:r>
            <a:r>
              <a:rPr lang="en-IN" sz="1400" b="1" dirty="0" err="1" smtClean="0"/>
              <a:t>phoneNumbers</a:t>
            </a:r>
            <a:r>
              <a:rPr lang="en-IN" sz="1400" b="1" dirty="0" smtClean="0"/>
              <a:t>": [</a:t>
            </a:r>
          </a:p>
          <a:p>
            <a:r>
              <a:rPr lang="en-IN" sz="1400" b="1" dirty="0" smtClean="0"/>
              <a:t>    {</a:t>
            </a:r>
          </a:p>
          <a:p>
            <a:r>
              <a:rPr lang="en-IN" sz="1400" b="1" dirty="0" smtClean="0"/>
              <a:t>      "type": "home",</a:t>
            </a:r>
          </a:p>
          <a:p>
            <a:r>
              <a:rPr lang="en-IN" sz="1400" b="1" dirty="0" smtClean="0"/>
              <a:t>      "number": "212 555-1234"</a:t>
            </a:r>
          </a:p>
          <a:p>
            <a:r>
              <a:rPr lang="en-IN" sz="1400" b="1" dirty="0" smtClean="0"/>
              <a:t>    },</a:t>
            </a:r>
          </a:p>
          <a:p>
            <a:r>
              <a:rPr lang="en-IN" sz="1400" b="1" dirty="0" smtClean="0"/>
              <a:t>    {</a:t>
            </a:r>
          </a:p>
          <a:p>
            <a:r>
              <a:rPr lang="en-IN" sz="1400" b="1" dirty="0" smtClean="0"/>
              <a:t>      "type": "office",</a:t>
            </a:r>
          </a:p>
          <a:p>
            <a:r>
              <a:rPr lang="en-IN" sz="1400" b="1" dirty="0" smtClean="0"/>
              <a:t>      "number": "646 555-4567"</a:t>
            </a:r>
          </a:p>
          <a:p>
            <a:r>
              <a:rPr lang="en-IN" sz="1400" b="1" dirty="0" smtClean="0"/>
              <a:t>    }</a:t>
            </a:r>
          </a:p>
          <a:p>
            <a:r>
              <a:rPr lang="en-IN" sz="1400" b="1" dirty="0" smtClean="0"/>
              <a:t>  ],</a:t>
            </a:r>
          </a:p>
          <a:p>
            <a:r>
              <a:rPr lang="en-IN" sz="1400" b="1" dirty="0" smtClean="0"/>
              <a:t>  "children": [],</a:t>
            </a:r>
          </a:p>
          <a:p>
            <a:r>
              <a:rPr lang="en-IN" sz="1400" b="1" dirty="0" smtClean="0"/>
              <a:t>  "spouse": null</a:t>
            </a:r>
          </a:p>
          <a:p>
            <a:r>
              <a:rPr lang="en-IN" sz="1400" b="1" dirty="0" smtClean="0"/>
              <a:t>}</a:t>
            </a:r>
            <a:endParaRPr lang="en-IN" sz="1400" b="1" dirty="0"/>
          </a:p>
        </p:txBody>
      </p:sp>
      <p:sp>
        <p:nvSpPr>
          <p:cNvPr id="4" name="Title 1"/>
          <p:cNvSpPr>
            <a:spLocks noGrp="1"/>
          </p:cNvSpPr>
          <p:nvPr>
            <p:ph type="title"/>
          </p:nvPr>
        </p:nvSpPr>
        <p:spPr>
          <a:xfrm>
            <a:off x="395536" y="0"/>
            <a:ext cx="2664296" cy="1988839"/>
          </a:xfrm>
        </p:spPr>
        <p:txBody>
          <a:bodyPr/>
          <a:lstStyle/>
          <a:p>
            <a:r>
              <a:rPr lang="en-IN" dirty="0" smtClean="0"/>
              <a:t>Example:</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7239000" cy="1362075"/>
          </a:xfrm>
        </p:spPr>
        <p:txBody>
          <a:bodyPr/>
          <a:lstStyle/>
          <a:p>
            <a:r>
              <a:rPr lang="en-IN" dirty="0" smtClean="0"/>
              <a:t>Summary:</a:t>
            </a:r>
            <a:endParaRPr lang="en-IN" dirty="0"/>
          </a:p>
        </p:txBody>
      </p:sp>
      <p:sp>
        <p:nvSpPr>
          <p:cNvPr id="3" name="Text Placeholder 2"/>
          <p:cNvSpPr>
            <a:spLocks noGrp="1"/>
          </p:cNvSpPr>
          <p:nvPr>
            <p:ph type="body" idx="1"/>
          </p:nvPr>
        </p:nvSpPr>
        <p:spPr>
          <a:xfrm>
            <a:off x="381000" y="1700808"/>
            <a:ext cx="8763000" cy="3811688"/>
          </a:xfrm>
        </p:spPr>
        <p:txBody>
          <a:bodyPr/>
          <a:lstStyle/>
          <a:p>
            <a:pPr>
              <a:buFont typeface="Arial" pitchFamily="34" charset="0"/>
              <a:buChar char="•"/>
            </a:pPr>
            <a:r>
              <a:rPr lang="en-IN" dirty="0" smtClean="0"/>
              <a:t>From this presentation we have a brief knowledge about an overview of XML , rules and syntax.</a:t>
            </a:r>
          </a:p>
          <a:p>
            <a:pPr>
              <a:buFont typeface="Arial" pitchFamily="34" charset="0"/>
              <a:buChar char="•"/>
            </a:pPr>
            <a:endParaRPr lang="en-IN" dirty="0" smtClean="0"/>
          </a:p>
          <a:p>
            <a:pPr>
              <a:buFont typeface="Arial" pitchFamily="34" charset="0"/>
              <a:buChar char="•"/>
            </a:pPr>
            <a:r>
              <a:rPr lang="en-IN" dirty="0" smtClean="0"/>
              <a:t>We have basic knowledge on validation of XML files.</a:t>
            </a:r>
          </a:p>
          <a:p>
            <a:pPr>
              <a:buFont typeface="Arial" pitchFamily="34" charset="0"/>
              <a:buChar char="•"/>
            </a:pPr>
            <a:endParaRPr lang="en-IN" dirty="0" smtClean="0"/>
          </a:p>
          <a:p>
            <a:pPr>
              <a:buFont typeface="Arial" pitchFamily="34" charset="0"/>
              <a:buChar char="•"/>
            </a:pPr>
            <a:r>
              <a:rPr lang="en-IN" dirty="0" smtClean="0"/>
              <a:t>We have also covered the main objective of understanding  the advantages and Disadvantages of XML format.</a:t>
            </a:r>
          </a:p>
          <a:p>
            <a:pPr>
              <a:buFont typeface="Arial" pitchFamily="34" charset="0"/>
              <a:buChar char="•"/>
            </a:pPr>
            <a:endParaRPr lang="en-IN" dirty="0" smtClean="0"/>
          </a:p>
          <a:p>
            <a:pPr>
              <a:buFont typeface="Arial" pitchFamily="34" charset="0"/>
              <a:buChar char="•"/>
            </a:pPr>
            <a:r>
              <a:rPr lang="en-IN" dirty="0" smtClean="0"/>
              <a:t>We have also gathered a small information about another method of describing data which is more efficient than XML i.e. JSON.</a:t>
            </a:r>
          </a:p>
          <a:p>
            <a:pPr>
              <a:buFont typeface="Arial" pitchFamily="34" charset="0"/>
              <a:buChar char="•"/>
            </a:pPr>
            <a:endParaRPr lang="en-IN" dirty="0" smtClean="0"/>
          </a:p>
          <a:p>
            <a:pPr>
              <a:buFont typeface="Arial" pitchFamily="34" charset="0"/>
              <a:buChar char="•"/>
            </a:pP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239000" cy="836711"/>
          </a:xfrm>
        </p:spPr>
        <p:txBody>
          <a:bodyPr/>
          <a:lstStyle/>
          <a:p>
            <a:r>
              <a:rPr lang="en-IN" dirty="0" smtClean="0"/>
              <a:t>Summary:</a:t>
            </a:r>
            <a:endParaRPr lang="en-IN" dirty="0"/>
          </a:p>
        </p:txBody>
      </p:sp>
      <p:graphicFrame>
        <p:nvGraphicFramePr>
          <p:cNvPr id="4" name="Table 3"/>
          <p:cNvGraphicFramePr>
            <a:graphicFrameLocks noGrp="1"/>
          </p:cNvGraphicFramePr>
          <p:nvPr/>
        </p:nvGraphicFramePr>
        <p:xfrm>
          <a:off x="0" y="768113"/>
          <a:ext cx="9144000" cy="6400800"/>
        </p:xfrm>
        <a:graphic>
          <a:graphicData uri="http://schemas.openxmlformats.org/drawingml/2006/table">
            <a:tbl>
              <a:tblPr firstRow="1" bandRow="1">
                <a:tableStyleId>{5C22544A-7EE6-4342-B048-85BDC9FD1C3A}</a:tableStyleId>
              </a:tblPr>
              <a:tblGrid>
                <a:gridCol w="4572000"/>
                <a:gridCol w="4572000"/>
              </a:tblGrid>
              <a:tr h="256028">
                <a:tc>
                  <a:txBody>
                    <a:bodyPr/>
                    <a:lstStyle/>
                    <a:p>
                      <a:r>
                        <a:rPr lang="en-IN" dirty="0" smtClean="0"/>
                        <a:t>Advantages of XML</a:t>
                      </a:r>
                      <a:endParaRPr lang="en-IN" dirty="0"/>
                    </a:p>
                  </a:txBody>
                  <a:tcPr/>
                </a:tc>
                <a:tc>
                  <a:txBody>
                    <a:bodyPr/>
                    <a:lstStyle/>
                    <a:p>
                      <a:r>
                        <a:rPr lang="en-IN" dirty="0" smtClean="0"/>
                        <a:t>Disadvantages of XML</a:t>
                      </a:r>
                      <a:endParaRPr lang="en-IN" dirty="0"/>
                    </a:p>
                  </a:txBody>
                  <a:tcPr/>
                </a:tc>
              </a:tr>
              <a:tr h="832092">
                <a:tc>
                  <a:txBody>
                    <a:bodyPr/>
                    <a:lstStyle/>
                    <a:p>
                      <a:pPr>
                        <a:buFont typeface="Arial" pitchFamily="34" charset="0"/>
                        <a:buChar char="•"/>
                      </a:pPr>
                      <a:r>
                        <a:rPr lang="en-IN" b="1" dirty="0" smtClean="0"/>
                        <a:t> XML is platform independent </a:t>
                      </a:r>
                      <a:endParaRPr lang="en-IN" b="1" dirty="0"/>
                    </a:p>
                  </a:txBody>
                  <a:tcPr/>
                </a:tc>
                <a:tc>
                  <a:txBody>
                    <a:bodyPr/>
                    <a:lstStyle/>
                    <a:p>
                      <a:pPr>
                        <a:buFont typeface="Arial" pitchFamily="34" charset="0"/>
                        <a:buChar char="•"/>
                      </a:pPr>
                      <a:r>
                        <a:rPr lang="en-IN" b="1" dirty="0" smtClean="0"/>
                        <a:t>   XML syntax is verbose and redundant compared to other text-based data transmission formats such as JSON.</a:t>
                      </a:r>
                      <a:endParaRPr lang="en-IN" b="1" dirty="0"/>
                    </a:p>
                  </a:txBody>
                  <a:tcPr/>
                </a:tc>
              </a:tr>
              <a:tr h="832092">
                <a:tc>
                  <a:txBody>
                    <a:bodyPr/>
                    <a:lstStyle/>
                    <a:p>
                      <a:pPr>
                        <a:buFont typeface="Arial" pitchFamily="34" charset="0"/>
                        <a:buChar char="•"/>
                      </a:pPr>
                      <a:r>
                        <a:rPr lang="en-IN" b="1" dirty="0" smtClean="0"/>
                        <a:t> XML supports </a:t>
                      </a:r>
                      <a:r>
                        <a:rPr lang="en-IN" b="1" dirty="0" err="1" smtClean="0"/>
                        <a:t>unicode</a:t>
                      </a:r>
                      <a:endParaRPr lang="en-IN" b="1" dirty="0"/>
                    </a:p>
                  </a:txBody>
                  <a:tcPr/>
                </a:tc>
                <a:tc>
                  <a:txBody>
                    <a:bodyPr/>
                    <a:lstStyle/>
                    <a:p>
                      <a:pPr>
                        <a:buFont typeface="Arial" pitchFamily="34" charset="0"/>
                        <a:buChar char="•"/>
                      </a:pPr>
                      <a:r>
                        <a:rPr lang="en-IN" b="1" baseline="0" dirty="0" smtClean="0"/>
                        <a:t> </a:t>
                      </a:r>
                      <a:r>
                        <a:rPr lang="en-IN" b="1" dirty="0" smtClean="0"/>
                        <a:t> The redundancy in syntax of XML causes higher storage which reflects on the performance of the program</a:t>
                      </a:r>
                      <a:endParaRPr lang="en-IN" b="1" dirty="0"/>
                    </a:p>
                  </a:txBody>
                  <a:tcPr/>
                </a:tc>
              </a:tr>
              <a:tr h="832092">
                <a:tc>
                  <a:txBody>
                    <a:bodyPr/>
                    <a:lstStyle/>
                    <a:p>
                      <a:pPr>
                        <a:buFont typeface="Arial" pitchFamily="34" charset="0"/>
                        <a:buChar char="•"/>
                      </a:pPr>
                      <a:r>
                        <a:rPr lang="en-IN" b="1" dirty="0" smtClean="0"/>
                        <a:t> The data stored and transported using XML can be changed at any point of time without affecting the data presentation</a:t>
                      </a:r>
                      <a:endParaRPr lang="en-IN" b="1" dirty="0"/>
                    </a:p>
                  </a:txBody>
                  <a:tcPr/>
                </a:tc>
                <a:tc>
                  <a:txBody>
                    <a:bodyPr/>
                    <a:lstStyle/>
                    <a:p>
                      <a:pPr>
                        <a:buFont typeface="Arial" pitchFamily="34" charset="0"/>
                        <a:buChar char="•"/>
                      </a:pPr>
                      <a:r>
                        <a:rPr lang="en-IN" b="1" dirty="0" smtClean="0"/>
                        <a:t> XML document is less readable compared to other text-based data transmission formats such as JSON.</a:t>
                      </a:r>
                      <a:endParaRPr lang="en-IN" b="1" dirty="0"/>
                    </a:p>
                  </a:txBody>
                  <a:tcPr/>
                </a:tc>
              </a:tr>
              <a:tr h="256028">
                <a:tc>
                  <a:txBody>
                    <a:bodyPr/>
                    <a:lstStyle/>
                    <a:p>
                      <a:pPr>
                        <a:buFont typeface="Arial" pitchFamily="34" charset="0"/>
                        <a:buChar char="•"/>
                      </a:pPr>
                      <a:r>
                        <a:rPr lang="en-IN" b="1" dirty="0" smtClean="0"/>
                        <a:t> XML allows validation using DTD and Schema</a:t>
                      </a:r>
                      <a:endParaRPr lang="en-IN" b="1" dirty="0"/>
                    </a:p>
                  </a:txBody>
                  <a:tcPr/>
                </a:tc>
                <a:tc>
                  <a:txBody>
                    <a:bodyPr/>
                    <a:lstStyle/>
                    <a:p>
                      <a:pPr>
                        <a:buFont typeface="Arial" pitchFamily="34" charset="0"/>
                        <a:buChar char="•"/>
                      </a:pPr>
                      <a:r>
                        <a:rPr lang="en-IN" b="1" baseline="0" dirty="0" smtClean="0"/>
                        <a:t> </a:t>
                      </a:r>
                      <a:r>
                        <a:rPr lang="en-IN" b="1" dirty="0" smtClean="0"/>
                        <a:t> XML doesn’t support array</a:t>
                      </a:r>
                      <a:endParaRPr lang="en-IN" b="1" dirty="0"/>
                    </a:p>
                  </a:txBody>
                  <a:tcPr/>
                </a:tc>
              </a:tr>
              <a:tr h="448050">
                <a:tc>
                  <a:txBody>
                    <a:bodyPr/>
                    <a:lstStyle/>
                    <a:p>
                      <a:pPr>
                        <a:buFont typeface="Arial" pitchFamily="34" charset="0"/>
                        <a:buChar char="•"/>
                      </a:pPr>
                      <a:r>
                        <a:rPr lang="en-IN" b="1" dirty="0" smtClean="0"/>
                        <a:t> The hierarchical structure is suitable for most (but not all) types of documents.</a:t>
                      </a:r>
                      <a:endParaRPr lang="en-IN" b="1" dirty="0"/>
                    </a:p>
                  </a:txBody>
                  <a:tcPr/>
                </a:tc>
                <a:tc>
                  <a:txBody>
                    <a:bodyPr/>
                    <a:lstStyle/>
                    <a:p>
                      <a:pPr>
                        <a:buFont typeface="Arial" pitchFamily="34" charset="0"/>
                        <a:buChar char="•"/>
                      </a:pPr>
                      <a:r>
                        <a:rPr lang="en-IN" b="1" dirty="0" smtClean="0"/>
                        <a:t> XML namespaces are problematic to use </a:t>
                      </a:r>
                      <a:endParaRPr lang="en-IN" b="1" dirty="0"/>
                    </a:p>
                  </a:txBody>
                  <a:tcPr/>
                </a:tc>
              </a:tr>
              <a:tr h="1152127">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IN" b="1" dirty="0" smtClean="0"/>
                        <a:t> XML can store binary information. The binary data must be converted to text with the help of "Base64".</a:t>
                      </a:r>
                    </a:p>
                    <a:p>
                      <a:pPr>
                        <a:buFont typeface="Arial" pitchFamily="34" charset="0"/>
                        <a:buChar char="•"/>
                      </a:pPr>
                      <a:endParaRPr lang="en-IN" b="1" dirty="0"/>
                    </a:p>
                  </a:txBody>
                  <a:tcPr/>
                </a:tc>
                <a:tc>
                  <a:txBody>
                    <a:bodyPr/>
                    <a:lstStyle/>
                    <a:p>
                      <a:pPr>
                        <a:buFont typeface="Arial" pitchFamily="34" charset="0"/>
                        <a:buChar char="•"/>
                      </a:pPr>
                      <a:r>
                        <a:rPr lang="en-IN" b="1" baseline="0" dirty="0" smtClean="0"/>
                        <a:t> </a:t>
                      </a:r>
                      <a:r>
                        <a:rPr lang="en-IN" b="1" dirty="0" smtClean="0"/>
                        <a:t>XML requires separate XML </a:t>
                      </a:r>
                      <a:r>
                        <a:rPr lang="en-IN" b="1" dirty="0" err="1" smtClean="0"/>
                        <a:t>stylesheet</a:t>
                      </a:r>
                      <a:r>
                        <a:rPr lang="en-IN" b="1" dirty="0" smtClean="0"/>
                        <a:t> to use it for more than basic display of data.</a:t>
                      </a:r>
                      <a:endParaRPr lang="en-IN" b="1"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a:t>
            </a:r>
            <a:endParaRPr lang="en-IN" dirty="0"/>
          </a:p>
        </p:txBody>
      </p:sp>
      <p:sp>
        <p:nvSpPr>
          <p:cNvPr id="3" name="Text Placeholder 2"/>
          <p:cNvSpPr>
            <a:spLocks noGrp="1"/>
          </p:cNvSpPr>
          <p:nvPr>
            <p:ph type="body" idx="1"/>
          </p:nvPr>
        </p:nvSpPr>
        <p:spPr>
          <a:xfrm>
            <a:off x="0" y="1268760"/>
            <a:ext cx="9144000" cy="5589240"/>
          </a:xfrm>
        </p:spPr>
        <p:txBody>
          <a:bodyPr/>
          <a:lstStyle/>
          <a:p>
            <a:pPr>
              <a:buFont typeface="Arial" pitchFamily="34" charset="0"/>
              <a:buChar char="•"/>
            </a:pPr>
            <a:r>
              <a:rPr lang="en-IN" dirty="0" smtClean="0"/>
              <a:t>W3schools.com</a:t>
            </a:r>
          </a:p>
          <a:p>
            <a:pPr>
              <a:buFont typeface="Arial" pitchFamily="34" charset="0"/>
              <a:buChar char="•"/>
            </a:pPr>
            <a:endParaRPr lang="en-IN" dirty="0" smtClean="0"/>
          </a:p>
          <a:p>
            <a:pPr>
              <a:buFont typeface="Arial" pitchFamily="34" charset="0"/>
              <a:buChar char="•"/>
            </a:pPr>
            <a:r>
              <a:rPr lang="en-IN" dirty="0" smtClean="0"/>
              <a:t>Wikipedia.org</a:t>
            </a:r>
          </a:p>
          <a:p>
            <a:pPr>
              <a:buFont typeface="Arial" pitchFamily="34" charset="0"/>
              <a:buChar char="•"/>
            </a:pPr>
            <a:endParaRPr lang="en-IN" dirty="0" smtClean="0"/>
          </a:p>
          <a:p>
            <a:pPr>
              <a:buFont typeface="Arial" pitchFamily="34" charset="0"/>
              <a:buChar char="•"/>
            </a:pPr>
            <a:r>
              <a:rPr lang="en-IN" dirty="0" smtClean="0"/>
              <a:t>BeginnersBook.com</a:t>
            </a:r>
          </a:p>
          <a:p>
            <a:pPr>
              <a:buFont typeface="Arial" pitchFamily="34" charset="0"/>
              <a:buChar char="•"/>
            </a:pPr>
            <a:endParaRPr lang="en-IN" dirty="0" smtClean="0"/>
          </a:p>
          <a:p>
            <a:pPr>
              <a:buFont typeface="Arial" pitchFamily="34" charset="0"/>
              <a:buChar char="•"/>
            </a:pPr>
            <a:r>
              <a:rPr lang="en-IN" dirty="0" smtClean="0"/>
              <a:t>HTML5 Black Book</a:t>
            </a:r>
          </a:p>
          <a:p>
            <a:pPr>
              <a:buFont typeface="Arial" pitchFamily="34" charset="0"/>
              <a:buChar char="•"/>
            </a:pPr>
            <a:endParaRPr lang="en-IN" dirty="0" smtClean="0"/>
          </a:p>
          <a:p>
            <a:pPr>
              <a:buFont typeface="Arial" pitchFamily="34" charset="0"/>
              <a:buChar char="•"/>
            </a:pPr>
            <a:endParaRPr lang="en-IN" dirty="0"/>
          </a:p>
        </p:txBody>
      </p:sp>
      <p:pic>
        <p:nvPicPr>
          <p:cNvPr id="7170" name="Picture 2" descr="C:\Users\Darshan\Desktop\download (16).jpg"/>
          <p:cNvPicPr>
            <a:picLocks noChangeAspect="1" noChangeArrowheads="1"/>
          </p:cNvPicPr>
          <p:nvPr/>
        </p:nvPicPr>
        <p:blipFill>
          <a:blip r:embed="rId2" cstate="print"/>
          <a:srcRect/>
          <a:stretch>
            <a:fillRect/>
          </a:stretch>
        </p:blipFill>
        <p:spPr bwMode="auto">
          <a:xfrm>
            <a:off x="5508104" y="1988840"/>
            <a:ext cx="3403600" cy="38100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7200" i="1" dirty="0" smtClean="0">
                <a:latin typeface="Algerian" pitchFamily="82" charset="0"/>
              </a:rPr>
              <a:t>Thank you </a:t>
            </a:r>
            <a:endParaRPr lang="en-IN" sz="7200" i="1" dirty="0">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OverView</a:t>
            </a:r>
            <a:r>
              <a:rPr lang="en-IN" dirty="0" smtClean="0"/>
              <a:t> of XML:</a:t>
            </a:r>
            <a:endParaRPr lang="en-IN" dirty="0"/>
          </a:p>
        </p:txBody>
      </p:sp>
      <p:sp>
        <p:nvSpPr>
          <p:cNvPr id="3" name="Text Placeholder 2"/>
          <p:cNvSpPr>
            <a:spLocks noGrp="1"/>
          </p:cNvSpPr>
          <p:nvPr>
            <p:ph type="body" idx="1"/>
          </p:nvPr>
        </p:nvSpPr>
        <p:spPr>
          <a:xfrm>
            <a:off x="381000" y="2852936"/>
            <a:ext cx="8763000" cy="1579440"/>
          </a:xfrm>
        </p:spPr>
        <p:txBody>
          <a:bodyPr>
            <a:normAutofit/>
          </a:bodyPr>
          <a:lstStyle/>
          <a:p>
            <a:r>
              <a:rPr lang="en-IN" dirty="0" smtClean="0"/>
              <a:t>XML stands for </a:t>
            </a:r>
            <a:r>
              <a:rPr lang="en-IN" dirty="0" err="1" smtClean="0"/>
              <a:t>eXtensible</a:t>
            </a:r>
            <a:r>
              <a:rPr lang="en-IN" dirty="0" smtClean="0"/>
              <a:t> </a:t>
            </a:r>
            <a:r>
              <a:rPr lang="en-IN" dirty="0" err="1" smtClean="0"/>
              <a:t>Markup</a:t>
            </a:r>
            <a:r>
              <a:rPr lang="en-IN" dirty="0" smtClean="0"/>
              <a:t> Language.</a:t>
            </a:r>
          </a:p>
          <a:p>
            <a:r>
              <a:rPr lang="en-IN" dirty="0" smtClean="0"/>
              <a:t>XML was designed to store and transport data.</a:t>
            </a:r>
          </a:p>
          <a:p>
            <a:r>
              <a:rPr lang="en-IN" dirty="0" smtClean="0"/>
              <a:t>XML was designed to be both human- and machine-readable.</a:t>
            </a:r>
          </a:p>
          <a:p>
            <a:r>
              <a:rPr lang="en-IN" dirty="0" smtClean="0"/>
              <a:t>XML  is basically used to describe the data.</a:t>
            </a:r>
          </a:p>
          <a:p>
            <a:endParaRPr lang="en-IN" dirty="0"/>
          </a:p>
        </p:txBody>
      </p:sp>
      <p:sp>
        <p:nvSpPr>
          <p:cNvPr id="4" name="TextBox 3"/>
          <p:cNvSpPr txBox="1"/>
          <p:nvPr/>
        </p:nvSpPr>
        <p:spPr>
          <a:xfrm>
            <a:off x="467544" y="2060848"/>
            <a:ext cx="2372765" cy="523220"/>
          </a:xfrm>
          <a:prstGeom prst="rect">
            <a:avLst/>
          </a:prstGeom>
          <a:noFill/>
        </p:spPr>
        <p:txBody>
          <a:bodyPr wrap="none" rtlCol="0">
            <a:spAutoFit/>
          </a:bodyPr>
          <a:lstStyle/>
          <a:p>
            <a:r>
              <a:rPr lang="en-IN" sz="2800" b="1" dirty="0" smtClean="0">
                <a:solidFill>
                  <a:schemeClr val="accent1">
                    <a:lumMod val="60000"/>
                    <a:lumOff val="40000"/>
                  </a:schemeClr>
                </a:solidFill>
              </a:rPr>
              <a:t>Introduction:</a:t>
            </a:r>
            <a:endParaRPr lang="en-IN" sz="2800" b="1" dirty="0">
              <a:solidFill>
                <a:schemeClr val="accent1">
                  <a:lumMod val="60000"/>
                  <a:lumOff val="40000"/>
                </a:schemeClr>
              </a:solidFill>
            </a:endParaRPr>
          </a:p>
        </p:txBody>
      </p:sp>
      <p:pic>
        <p:nvPicPr>
          <p:cNvPr id="2050" name="Picture 2" descr="C:\Users\Darshan\Desktop\download (14).jpg"/>
          <p:cNvPicPr>
            <a:picLocks noChangeAspect="1" noChangeArrowheads="1"/>
          </p:cNvPicPr>
          <p:nvPr/>
        </p:nvPicPr>
        <p:blipFill>
          <a:blip r:embed="rId2" cstate="print"/>
          <a:srcRect/>
          <a:stretch>
            <a:fillRect/>
          </a:stretch>
        </p:blipFill>
        <p:spPr bwMode="auto">
          <a:xfrm>
            <a:off x="7112322" y="260648"/>
            <a:ext cx="1552672" cy="18002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
            <a:ext cx="7239000" cy="980727"/>
          </a:xfrm>
        </p:spPr>
        <p:txBody>
          <a:bodyPr/>
          <a:lstStyle/>
          <a:p>
            <a:r>
              <a:rPr lang="en-IN" dirty="0" smtClean="0"/>
              <a:t>XML Syntax and Rules:</a:t>
            </a:r>
            <a:endParaRPr lang="en-IN" dirty="0"/>
          </a:p>
        </p:txBody>
      </p:sp>
      <p:sp>
        <p:nvSpPr>
          <p:cNvPr id="3" name="Text Placeholder 2"/>
          <p:cNvSpPr>
            <a:spLocks noGrp="1"/>
          </p:cNvSpPr>
          <p:nvPr>
            <p:ph type="body" idx="1"/>
          </p:nvPr>
        </p:nvSpPr>
        <p:spPr>
          <a:xfrm>
            <a:off x="0" y="836712"/>
            <a:ext cx="9144000" cy="6021288"/>
          </a:xfrm>
        </p:spPr>
        <p:txBody>
          <a:bodyPr>
            <a:normAutofit/>
          </a:bodyPr>
          <a:lstStyle/>
          <a:p>
            <a:r>
              <a:rPr lang="en-IN" dirty="0" smtClean="0"/>
              <a:t>XML must have a root element initially which is determined as </a:t>
            </a:r>
          </a:p>
          <a:p>
            <a:r>
              <a:rPr lang="en-IN" dirty="0" smtClean="0"/>
              <a:t>parent element.</a:t>
            </a:r>
          </a:p>
          <a:p>
            <a:endParaRPr lang="en-IN" dirty="0" smtClean="0"/>
          </a:p>
          <a:p>
            <a:r>
              <a:rPr lang="en-IN" b="1" u="sng" dirty="0" smtClean="0"/>
              <a:t>Example:</a:t>
            </a:r>
            <a:endParaRPr lang="en-IN" dirty="0" smtClean="0"/>
          </a:p>
          <a:p>
            <a:r>
              <a:rPr lang="en-IN" dirty="0" smtClean="0"/>
              <a:t>&lt;root&gt;</a:t>
            </a:r>
            <a:br>
              <a:rPr lang="en-IN" dirty="0" smtClean="0"/>
            </a:br>
            <a:r>
              <a:rPr lang="en-IN" dirty="0" smtClean="0"/>
              <a:t>  &lt;child&gt;</a:t>
            </a:r>
            <a:br>
              <a:rPr lang="en-IN" dirty="0" smtClean="0"/>
            </a:br>
            <a:r>
              <a:rPr lang="en-IN" dirty="0" smtClean="0"/>
              <a:t>    &lt;</a:t>
            </a:r>
            <a:r>
              <a:rPr lang="en-IN" dirty="0" err="1" smtClean="0"/>
              <a:t>subchild</a:t>
            </a:r>
            <a:r>
              <a:rPr lang="en-IN" dirty="0" smtClean="0"/>
              <a:t>&gt;.....&lt;/</a:t>
            </a:r>
            <a:r>
              <a:rPr lang="en-IN" dirty="0" err="1" smtClean="0"/>
              <a:t>subchild</a:t>
            </a:r>
            <a:r>
              <a:rPr lang="en-IN" dirty="0" smtClean="0"/>
              <a:t>&gt;</a:t>
            </a:r>
            <a:br>
              <a:rPr lang="en-IN" dirty="0" smtClean="0"/>
            </a:br>
            <a:r>
              <a:rPr lang="en-IN" dirty="0" smtClean="0"/>
              <a:t>  &lt;/child&gt;</a:t>
            </a:r>
            <a:br>
              <a:rPr lang="en-IN" dirty="0" smtClean="0"/>
            </a:br>
            <a:r>
              <a:rPr lang="en-IN" dirty="0" smtClean="0"/>
              <a:t>&lt;/root&gt; </a:t>
            </a:r>
          </a:p>
          <a:p>
            <a:endParaRPr lang="en-IN" dirty="0" smtClean="0"/>
          </a:p>
          <a:p>
            <a:pPr>
              <a:buFont typeface="Arial" pitchFamily="34" charset="0"/>
              <a:buChar char="•"/>
            </a:pPr>
            <a:r>
              <a:rPr lang="en-IN" dirty="0" smtClean="0"/>
              <a:t>XML declaration:  &lt;?xml version="1.0" encoding="UTF-8</a:t>
            </a:r>
            <a:r>
              <a:rPr lang="en-IN" b="1" dirty="0" smtClean="0"/>
              <a:t>"</a:t>
            </a:r>
            <a:r>
              <a:rPr lang="en-IN" dirty="0" smtClean="0"/>
              <a:t>?&gt;</a:t>
            </a:r>
          </a:p>
          <a:p>
            <a:pPr>
              <a:buFont typeface="Arial" pitchFamily="34" charset="0"/>
              <a:buChar char="•"/>
            </a:pPr>
            <a:r>
              <a:rPr lang="en-IN" dirty="0" smtClean="0"/>
              <a:t>XML elements should have a closing tag. &lt;p&gt;This is a paragraph.&lt;/p&gt;</a:t>
            </a:r>
          </a:p>
          <a:p>
            <a:pPr>
              <a:buFont typeface="Arial" pitchFamily="34" charset="0"/>
              <a:buChar char="•"/>
            </a:pPr>
            <a:r>
              <a:rPr lang="en-IN" dirty="0" smtClean="0"/>
              <a:t>XML tags are case sensitive. &lt;p&gt;some text&lt;/p&gt; {right syntax}</a:t>
            </a:r>
            <a:r>
              <a:rPr lang="en-IN" dirty="0"/>
              <a:t> </a:t>
            </a:r>
            <a:endParaRPr lang="en-IN" dirty="0" smtClean="0"/>
          </a:p>
          <a:p>
            <a:r>
              <a:rPr lang="en-IN" dirty="0" smtClean="0"/>
              <a:t>                                                   &lt;p&gt;some text &lt;/P&gt; {wrong syntax}</a:t>
            </a:r>
          </a:p>
          <a:p>
            <a:pPr>
              <a:buFont typeface="Arial" pitchFamily="34" charset="0"/>
              <a:buChar char="•"/>
            </a:pPr>
            <a:r>
              <a:rPr lang="en-IN" dirty="0" smtClean="0"/>
              <a:t>XML elements must be properly nested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836712"/>
          </a:xfrm>
        </p:spPr>
        <p:txBody>
          <a:bodyPr>
            <a:normAutofit fontScale="90000"/>
          </a:bodyPr>
          <a:lstStyle/>
          <a:p>
            <a:r>
              <a:rPr lang="en-IN" dirty="0" smtClean="0"/>
              <a:t>XML Elements, Attributes and namespaces</a:t>
            </a:r>
            <a:endParaRPr lang="en-IN" dirty="0"/>
          </a:p>
        </p:txBody>
      </p:sp>
      <p:sp>
        <p:nvSpPr>
          <p:cNvPr id="3" name="Text Placeholder 2"/>
          <p:cNvSpPr>
            <a:spLocks noGrp="1"/>
          </p:cNvSpPr>
          <p:nvPr>
            <p:ph type="body" idx="1"/>
          </p:nvPr>
        </p:nvSpPr>
        <p:spPr>
          <a:xfrm>
            <a:off x="0" y="764704"/>
            <a:ext cx="9144000" cy="6093296"/>
          </a:xfrm>
        </p:spPr>
        <p:txBody>
          <a:bodyPr>
            <a:normAutofit/>
          </a:bodyPr>
          <a:lstStyle/>
          <a:p>
            <a:pPr>
              <a:buFont typeface="Arial" pitchFamily="34" charset="0"/>
              <a:buChar char="•"/>
            </a:pPr>
            <a:r>
              <a:rPr lang="en-IN" sz="1800" dirty="0" smtClean="0"/>
              <a:t>An XML element includes opening tag and ending tag along with the data and the attributes:</a:t>
            </a:r>
          </a:p>
          <a:p>
            <a:r>
              <a:rPr lang="en-IN" sz="1800" b="1" u="sng" dirty="0" smtClean="0"/>
              <a:t>Example:</a:t>
            </a:r>
          </a:p>
          <a:p>
            <a:r>
              <a:rPr lang="en-IN" sz="1800" dirty="0" smtClean="0"/>
              <a:t>                          &lt;tag attribute=“-”&gt;some text&lt;/tag&gt;</a:t>
            </a:r>
          </a:p>
          <a:p>
            <a:endParaRPr lang="en-IN" sz="1800" dirty="0" smtClean="0"/>
          </a:p>
          <a:p>
            <a:pPr>
              <a:buFont typeface="Arial" pitchFamily="34" charset="0"/>
              <a:buChar char="•"/>
            </a:pPr>
            <a:r>
              <a:rPr lang="en-IN" sz="1800" dirty="0" smtClean="0"/>
              <a:t>XML elements can have attributes, just like HTML.</a:t>
            </a:r>
          </a:p>
          <a:p>
            <a:r>
              <a:rPr lang="en-IN" sz="1800" dirty="0" smtClean="0"/>
              <a:t>Attributes are designed to contain data related to a specific element.</a:t>
            </a:r>
          </a:p>
          <a:p>
            <a:r>
              <a:rPr lang="en-IN" sz="1800" dirty="0" smtClean="0"/>
              <a:t>The attributes defined should be in double or single quotes.</a:t>
            </a:r>
          </a:p>
          <a:p>
            <a:r>
              <a:rPr lang="en-IN" sz="1800" b="1" u="sng" dirty="0" smtClean="0"/>
              <a:t>Example:</a:t>
            </a:r>
          </a:p>
          <a:p>
            <a:r>
              <a:rPr lang="en-IN" sz="1800" dirty="0" smtClean="0"/>
              <a:t>                       &lt;person gender="female"&gt;</a:t>
            </a:r>
          </a:p>
          <a:p>
            <a:endParaRPr lang="en-IN" sz="1800" dirty="0" smtClean="0"/>
          </a:p>
          <a:p>
            <a:pPr>
              <a:buFont typeface="Arial" pitchFamily="34" charset="0"/>
              <a:buChar char="•"/>
            </a:pPr>
            <a:r>
              <a:rPr lang="en-IN" sz="1800" dirty="0" smtClean="0"/>
              <a:t>XML Namespaces provide a method </a:t>
            </a:r>
          </a:p>
          <a:p>
            <a:r>
              <a:rPr lang="en-IN" sz="1800" dirty="0" smtClean="0"/>
              <a:t>to avoid element name conflicts.</a:t>
            </a:r>
          </a:p>
          <a:p>
            <a:r>
              <a:rPr lang="en-IN" sz="1800" b="1" u="sng" dirty="0" smtClean="0"/>
              <a:t>Example:</a:t>
            </a:r>
          </a:p>
          <a:p>
            <a:r>
              <a:rPr lang="en-IN" sz="1800" dirty="0" smtClean="0"/>
              <a:t/>
            </a:r>
            <a:br>
              <a:rPr lang="en-IN" sz="1800" dirty="0" smtClean="0"/>
            </a:br>
            <a:endParaRPr lang="en-IN" sz="1800" dirty="0" smtClean="0"/>
          </a:p>
        </p:txBody>
      </p:sp>
      <p:sp>
        <p:nvSpPr>
          <p:cNvPr id="4" name="Rectangle 3"/>
          <p:cNvSpPr/>
          <p:nvPr/>
        </p:nvSpPr>
        <p:spPr>
          <a:xfrm>
            <a:off x="5004048" y="3564791"/>
            <a:ext cx="4139952" cy="3293209"/>
          </a:xfrm>
          <a:prstGeom prst="rect">
            <a:avLst/>
          </a:prstGeom>
        </p:spPr>
        <p:txBody>
          <a:bodyPr wrap="square">
            <a:spAutoFit/>
          </a:bodyPr>
          <a:lstStyle/>
          <a:p>
            <a:r>
              <a:rPr lang="en-IN" sz="1600" dirty="0" smtClean="0"/>
              <a:t>&lt;h:table&gt;</a:t>
            </a:r>
            <a:br>
              <a:rPr lang="en-IN" sz="1600" dirty="0" smtClean="0"/>
            </a:br>
            <a:r>
              <a:rPr lang="en-IN" sz="1600" dirty="0" smtClean="0"/>
              <a:t>  &lt;h:tr&gt;</a:t>
            </a:r>
            <a:br>
              <a:rPr lang="en-IN" sz="1600" dirty="0" smtClean="0"/>
            </a:br>
            <a:r>
              <a:rPr lang="en-IN" sz="1600" dirty="0" smtClean="0"/>
              <a:t>    &lt;h:td&gt;Apples&lt;/h:td&gt;</a:t>
            </a:r>
            <a:br>
              <a:rPr lang="en-IN" sz="1600" dirty="0" smtClean="0"/>
            </a:br>
            <a:r>
              <a:rPr lang="en-IN" sz="1600" dirty="0" smtClean="0"/>
              <a:t>    &lt;h:td&gt;Bananas&lt;/h:td&gt;</a:t>
            </a:r>
            <a:br>
              <a:rPr lang="en-IN" sz="1600" dirty="0" smtClean="0"/>
            </a:br>
            <a:r>
              <a:rPr lang="en-IN" sz="1600" dirty="0" smtClean="0"/>
              <a:t>  &lt;/h:tr&gt;</a:t>
            </a:r>
            <a:br>
              <a:rPr lang="en-IN" sz="1600" dirty="0" smtClean="0"/>
            </a:br>
            <a:r>
              <a:rPr lang="en-IN" sz="1600" dirty="0" smtClean="0"/>
              <a:t>&lt;/h:table&gt;</a:t>
            </a:r>
            <a:br>
              <a:rPr lang="en-IN" sz="1600" dirty="0" smtClean="0"/>
            </a:br>
            <a:r>
              <a:rPr lang="en-IN" sz="1600" dirty="0" smtClean="0"/>
              <a:t/>
            </a:r>
            <a:br>
              <a:rPr lang="en-IN" sz="1600" dirty="0" smtClean="0"/>
            </a:br>
            <a:r>
              <a:rPr lang="en-IN" sz="1600" dirty="0" smtClean="0"/>
              <a:t>&lt;f:table&gt;</a:t>
            </a:r>
            <a:br>
              <a:rPr lang="en-IN" sz="1600" dirty="0" smtClean="0"/>
            </a:br>
            <a:r>
              <a:rPr lang="en-IN" sz="1600" dirty="0" smtClean="0"/>
              <a:t>  &lt;f:name&gt;African Coffee Table&lt;/f:name&gt;</a:t>
            </a:r>
            <a:br>
              <a:rPr lang="en-IN" sz="1600" dirty="0" smtClean="0"/>
            </a:br>
            <a:r>
              <a:rPr lang="en-IN" sz="1600" dirty="0" smtClean="0"/>
              <a:t>  &lt;f:width&gt;80&lt;/f:width&gt;</a:t>
            </a:r>
            <a:br>
              <a:rPr lang="en-IN" sz="1600" dirty="0" smtClean="0"/>
            </a:br>
            <a:r>
              <a:rPr lang="en-IN" sz="1600" dirty="0" smtClean="0"/>
              <a:t>  &lt;f:length&gt;120&lt;/f:length&gt;</a:t>
            </a:r>
            <a:br>
              <a:rPr lang="en-IN" sz="1600" dirty="0" smtClean="0"/>
            </a:br>
            <a:r>
              <a:rPr lang="en-IN" sz="1600" dirty="0" smtClean="0"/>
              <a:t>&lt;/f:table&gt;</a:t>
            </a: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980728"/>
          </a:xfrm>
        </p:spPr>
        <p:txBody>
          <a:bodyPr/>
          <a:lstStyle/>
          <a:p>
            <a:r>
              <a:rPr lang="en-IN" dirty="0" smtClean="0"/>
              <a:t>XML </a:t>
            </a:r>
            <a:r>
              <a:rPr lang="en-IN" dirty="0" err="1" smtClean="0"/>
              <a:t>Validator</a:t>
            </a:r>
            <a:r>
              <a:rPr lang="en-IN" dirty="0" smtClean="0"/>
              <a:t> ?</a:t>
            </a:r>
            <a:endParaRPr lang="en-IN" dirty="0"/>
          </a:p>
        </p:txBody>
      </p:sp>
      <p:sp>
        <p:nvSpPr>
          <p:cNvPr id="3" name="Text Placeholder 2"/>
          <p:cNvSpPr>
            <a:spLocks noGrp="1"/>
          </p:cNvSpPr>
          <p:nvPr>
            <p:ph type="body" idx="1"/>
          </p:nvPr>
        </p:nvSpPr>
        <p:spPr>
          <a:xfrm>
            <a:off x="0" y="908720"/>
            <a:ext cx="9144000" cy="5949280"/>
          </a:xfrm>
        </p:spPr>
        <p:txBody>
          <a:bodyPr>
            <a:normAutofit fontScale="85000" lnSpcReduction="10000"/>
          </a:bodyPr>
          <a:lstStyle/>
          <a:p>
            <a:r>
              <a:rPr lang="en-IN" dirty="0" smtClean="0"/>
              <a:t>XML </a:t>
            </a:r>
            <a:r>
              <a:rPr lang="en-IN" dirty="0" err="1" smtClean="0"/>
              <a:t>Validator</a:t>
            </a:r>
            <a:r>
              <a:rPr lang="en-IN" dirty="0" smtClean="0"/>
              <a:t> is a method of testing the </a:t>
            </a:r>
            <a:r>
              <a:rPr lang="en-IN" dirty="0" err="1" smtClean="0"/>
              <a:t>the</a:t>
            </a:r>
            <a:r>
              <a:rPr lang="en-IN" dirty="0" smtClean="0"/>
              <a:t> XML document to check the errors. </a:t>
            </a:r>
          </a:p>
          <a:p>
            <a:endParaRPr lang="en-IN" dirty="0" smtClean="0"/>
          </a:p>
          <a:p>
            <a:r>
              <a:rPr lang="en-IN" dirty="0" smtClean="0"/>
              <a:t>An XML document with correct syntax is called "Well Formed".</a:t>
            </a:r>
          </a:p>
          <a:p>
            <a:pPr>
              <a:buFont typeface="Arial" pitchFamily="34" charset="0"/>
              <a:buChar char="•"/>
            </a:pPr>
            <a:r>
              <a:rPr lang="en-IN" dirty="0" smtClean="0"/>
              <a:t>XML documents must have a root element</a:t>
            </a:r>
          </a:p>
          <a:p>
            <a:pPr>
              <a:buFont typeface="Arial" pitchFamily="34" charset="0"/>
              <a:buChar char="•"/>
            </a:pPr>
            <a:r>
              <a:rPr lang="en-IN" dirty="0" smtClean="0"/>
              <a:t>XML elements must have a closing tag</a:t>
            </a:r>
          </a:p>
          <a:p>
            <a:pPr>
              <a:buFont typeface="Arial" pitchFamily="34" charset="0"/>
              <a:buChar char="•"/>
            </a:pPr>
            <a:r>
              <a:rPr lang="en-IN" dirty="0" smtClean="0"/>
              <a:t>XML tags are case sensitive</a:t>
            </a:r>
          </a:p>
          <a:p>
            <a:pPr>
              <a:buFont typeface="Arial" pitchFamily="34" charset="0"/>
              <a:buChar char="•"/>
            </a:pPr>
            <a:r>
              <a:rPr lang="en-IN" dirty="0" smtClean="0"/>
              <a:t>XML elements must be properly nested</a:t>
            </a:r>
          </a:p>
          <a:p>
            <a:pPr>
              <a:buFont typeface="Arial" pitchFamily="34" charset="0"/>
              <a:buChar char="•"/>
            </a:pPr>
            <a:r>
              <a:rPr lang="en-IN" dirty="0" smtClean="0"/>
              <a:t>XML attribute values must be quoted.</a:t>
            </a:r>
          </a:p>
          <a:p>
            <a:endParaRPr lang="en-IN" dirty="0" smtClean="0"/>
          </a:p>
          <a:p>
            <a:pPr>
              <a:buFont typeface="Arial" pitchFamily="34" charset="0"/>
              <a:buChar char="•"/>
            </a:pPr>
            <a:endParaRPr lang="en-IN" dirty="0" smtClean="0"/>
          </a:p>
          <a:p>
            <a:r>
              <a:rPr lang="en-IN" dirty="0" smtClean="0"/>
              <a:t>A "well formed" XML document is not the same as a "valid" XML document.</a:t>
            </a:r>
          </a:p>
          <a:p>
            <a:endParaRPr lang="en-IN" dirty="0" smtClean="0"/>
          </a:p>
          <a:p>
            <a:r>
              <a:rPr lang="en-IN" dirty="0" smtClean="0"/>
              <a:t>A "valid" XML document must be well formed. In addition, it must conform to a document type definition.</a:t>
            </a:r>
          </a:p>
          <a:p>
            <a:endParaRPr lang="en-IN" dirty="0" smtClean="0"/>
          </a:p>
          <a:p>
            <a:r>
              <a:rPr lang="en-IN" dirty="0" smtClean="0"/>
              <a:t>There are two different document type definitions that can be used with XML:</a:t>
            </a:r>
          </a:p>
          <a:p>
            <a:r>
              <a:rPr lang="en-IN" dirty="0" smtClean="0"/>
              <a:t>1. DTD - The original Document Type Definition</a:t>
            </a:r>
          </a:p>
          <a:p>
            <a:r>
              <a:rPr lang="en-IN" dirty="0" smtClean="0"/>
              <a:t>2.  XML Schema - An XML-based alternative to DTD</a:t>
            </a:r>
          </a:p>
          <a:p>
            <a:r>
              <a:rPr lang="en-IN" dirty="0" smtClean="0"/>
              <a:t>A document type definition defines the rules and the legal elements and attributes for an XML document.</a:t>
            </a:r>
          </a:p>
          <a:p>
            <a:endParaRPr lang="en-I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62075"/>
          </a:xfrm>
        </p:spPr>
        <p:txBody>
          <a:bodyPr/>
          <a:lstStyle/>
          <a:p>
            <a:r>
              <a:rPr lang="en-IN" dirty="0" smtClean="0"/>
              <a:t>XML DTD- Document Type Definition</a:t>
            </a:r>
            <a:endParaRPr lang="en-IN" dirty="0"/>
          </a:p>
        </p:txBody>
      </p:sp>
      <p:sp>
        <p:nvSpPr>
          <p:cNvPr id="3" name="Text Placeholder 2"/>
          <p:cNvSpPr>
            <a:spLocks noGrp="1"/>
          </p:cNvSpPr>
          <p:nvPr>
            <p:ph type="body" idx="1"/>
          </p:nvPr>
        </p:nvSpPr>
        <p:spPr>
          <a:xfrm>
            <a:off x="0" y="1340768"/>
            <a:ext cx="9144000" cy="5517232"/>
          </a:xfrm>
        </p:spPr>
        <p:txBody>
          <a:bodyPr/>
          <a:lstStyle/>
          <a:p>
            <a:r>
              <a:rPr lang="en-IN" dirty="0" smtClean="0"/>
              <a:t>DTD stands for Document Type Definition.</a:t>
            </a:r>
          </a:p>
          <a:p>
            <a:r>
              <a:rPr lang="en-IN" dirty="0" smtClean="0"/>
              <a:t>A DTD defines the structure and the legal elements and attributes of an XML </a:t>
            </a:r>
          </a:p>
          <a:p>
            <a:endParaRPr lang="en-IN" dirty="0" smtClean="0"/>
          </a:p>
          <a:p>
            <a:r>
              <a:rPr lang="en-IN" b="1" u="sng" dirty="0" smtClean="0"/>
              <a:t>Example:</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dirty="0" smtClean="0"/>
              <a:t>#PCDATA means </a:t>
            </a:r>
            <a:r>
              <a:rPr lang="en-IN" dirty="0" err="1" smtClean="0"/>
              <a:t>parseable</a:t>
            </a:r>
            <a:r>
              <a:rPr lang="en-IN" dirty="0" smtClean="0"/>
              <a:t> character data document.</a:t>
            </a:r>
          </a:p>
        </p:txBody>
      </p:sp>
      <p:sp>
        <p:nvSpPr>
          <p:cNvPr id="4" name="Rectangle 3"/>
          <p:cNvSpPr/>
          <p:nvPr/>
        </p:nvSpPr>
        <p:spPr>
          <a:xfrm>
            <a:off x="0" y="3356992"/>
            <a:ext cx="4211960" cy="2862322"/>
          </a:xfrm>
          <a:prstGeom prst="rect">
            <a:avLst/>
          </a:prstGeom>
        </p:spPr>
        <p:txBody>
          <a:bodyPr wrap="square">
            <a:spAutoFit/>
          </a:bodyPr>
          <a:lstStyle/>
          <a:p>
            <a:r>
              <a:rPr lang="en-IN" dirty="0" smtClean="0"/>
              <a:t>&lt;?xml version="1.0" encoding="UTF-8"?&gt;</a:t>
            </a:r>
            <a:br>
              <a:rPr lang="en-IN" dirty="0" smtClean="0"/>
            </a:br>
            <a:r>
              <a:rPr lang="en-IN" dirty="0" smtClean="0"/>
              <a:t>&lt;!DOCTYPE note SYSTEM "Note.dtd"&gt;</a:t>
            </a:r>
            <a:br>
              <a:rPr lang="en-IN" dirty="0" smtClean="0"/>
            </a:br>
            <a:r>
              <a:rPr lang="en-IN" dirty="0" smtClean="0"/>
              <a:t>&lt;note&gt;</a:t>
            </a:r>
            <a:br>
              <a:rPr lang="en-IN" dirty="0" smtClean="0"/>
            </a:br>
            <a:r>
              <a:rPr lang="en-IN" dirty="0" smtClean="0"/>
              <a:t>&lt;to&gt;</a:t>
            </a:r>
            <a:r>
              <a:rPr lang="en-IN" dirty="0" err="1" smtClean="0"/>
              <a:t>Tove</a:t>
            </a:r>
            <a:r>
              <a:rPr lang="en-IN" dirty="0" smtClean="0"/>
              <a:t>&lt;/to&gt;</a:t>
            </a:r>
            <a:br>
              <a:rPr lang="en-IN" dirty="0" smtClean="0"/>
            </a:br>
            <a:r>
              <a:rPr lang="en-IN" dirty="0" smtClean="0"/>
              <a:t>&lt;from&gt;</a:t>
            </a:r>
            <a:r>
              <a:rPr lang="en-IN" dirty="0" err="1" smtClean="0"/>
              <a:t>Jani</a:t>
            </a:r>
            <a:r>
              <a:rPr lang="en-IN" dirty="0" smtClean="0"/>
              <a:t>&lt;/from&gt;</a:t>
            </a:r>
            <a:br>
              <a:rPr lang="en-IN" dirty="0" smtClean="0"/>
            </a:br>
            <a:r>
              <a:rPr lang="en-IN" dirty="0" smtClean="0"/>
              <a:t>&lt;heading&gt;Reminder&lt;/heading&gt;</a:t>
            </a:r>
            <a:br>
              <a:rPr lang="en-IN" dirty="0" smtClean="0"/>
            </a:br>
            <a:r>
              <a:rPr lang="en-IN" dirty="0" smtClean="0"/>
              <a:t>&lt;body&gt;Don't forget me this weekend!&lt;/body&gt;</a:t>
            </a:r>
            <a:br>
              <a:rPr lang="en-IN" dirty="0" smtClean="0"/>
            </a:br>
            <a:r>
              <a:rPr lang="en-IN" dirty="0" smtClean="0"/>
              <a:t>&lt;/note&gt;</a:t>
            </a:r>
            <a:endParaRPr lang="en-IN" dirty="0"/>
          </a:p>
        </p:txBody>
      </p:sp>
      <p:sp>
        <p:nvSpPr>
          <p:cNvPr id="5" name="Rectangle 4"/>
          <p:cNvSpPr/>
          <p:nvPr/>
        </p:nvSpPr>
        <p:spPr>
          <a:xfrm>
            <a:off x="5292080" y="3284984"/>
            <a:ext cx="4355976" cy="2862322"/>
          </a:xfrm>
          <a:prstGeom prst="rect">
            <a:avLst/>
          </a:prstGeom>
        </p:spPr>
        <p:txBody>
          <a:bodyPr wrap="square">
            <a:spAutoFit/>
          </a:bodyPr>
          <a:lstStyle/>
          <a:p>
            <a:r>
              <a:rPr lang="en-IN" dirty="0" smtClean="0"/>
              <a:t>Note.dtd:</a:t>
            </a:r>
          </a:p>
          <a:p>
            <a:r>
              <a:rPr lang="en-IN" dirty="0" smtClean="0"/>
              <a:t>&lt;!DOCTYPE note</a:t>
            </a:r>
            <a:br>
              <a:rPr lang="en-IN" dirty="0" smtClean="0"/>
            </a:br>
            <a:r>
              <a:rPr lang="en-IN" dirty="0" smtClean="0"/>
              <a:t>[</a:t>
            </a:r>
            <a:br>
              <a:rPr lang="en-IN" dirty="0" smtClean="0"/>
            </a:br>
            <a:r>
              <a:rPr lang="en-IN" dirty="0" smtClean="0"/>
              <a:t>&lt;!ELEMENT note (</a:t>
            </a:r>
            <a:r>
              <a:rPr lang="en-IN" dirty="0" err="1" smtClean="0"/>
              <a:t>to,from,heading,body</a:t>
            </a:r>
            <a:r>
              <a:rPr lang="en-IN" dirty="0" smtClean="0"/>
              <a:t>)&gt;</a:t>
            </a:r>
            <a:br>
              <a:rPr lang="en-IN" dirty="0" smtClean="0"/>
            </a:br>
            <a:r>
              <a:rPr lang="en-IN" dirty="0" smtClean="0"/>
              <a:t>&lt;!ELEMENT to (#PCDATA)&gt;</a:t>
            </a:r>
            <a:br>
              <a:rPr lang="en-IN" dirty="0" smtClean="0"/>
            </a:br>
            <a:r>
              <a:rPr lang="en-IN" dirty="0" smtClean="0"/>
              <a:t>&lt;!ELEMENT from (#PCDATA)&gt;</a:t>
            </a:r>
            <a:br>
              <a:rPr lang="en-IN" dirty="0" smtClean="0"/>
            </a:br>
            <a:r>
              <a:rPr lang="en-IN" dirty="0" smtClean="0"/>
              <a:t>&lt;!ELEMENT heading (#PCDATA)&gt;</a:t>
            </a:r>
            <a:br>
              <a:rPr lang="en-IN" dirty="0" smtClean="0"/>
            </a:br>
            <a:r>
              <a:rPr lang="en-IN" dirty="0" smtClean="0"/>
              <a:t>&lt;!ELEMENT body (#PCDATA)&gt;</a:t>
            </a:r>
            <a:br>
              <a:rPr lang="en-IN" dirty="0" smtClean="0"/>
            </a:br>
            <a:r>
              <a:rPr lang="en-IN" dirty="0" smtClean="0"/>
              <a:t>]&gt;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62075"/>
          </a:xfrm>
        </p:spPr>
        <p:txBody>
          <a:bodyPr/>
          <a:lstStyle/>
          <a:p>
            <a:r>
              <a:rPr lang="en-IN" dirty="0" smtClean="0"/>
              <a:t>XML Schema</a:t>
            </a:r>
            <a:endParaRPr lang="en-IN" dirty="0"/>
          </a:p>
        </p:txBody>
      </p:sp>
      <p:sp>
        <p:nvSpPr>
          <p:cNvPr id="3" name="Text Placeholder 2"/>
          <p:cNvSpPr>
            <a:spLocks noGrp="1"/>
          </p:cNvSpPr>
          <p:nvPr>
            <p:ph type="body" idx="1"/>
          </p:nvPr>
        </p:nvSpPr>
        <p:spPr>
          <a:xfrm>
            <a:off x="0" y="1124744"/>
            <a:ext cx="9144000" cy="5373216"/>
          </a:xfrm>
        </p:spPr>
        <p:txBody>
          <a:bodyPr/>
          <a:lstStyle/>
          <a:p>
            <a:r>
              <a:rPr lang="en-IN" dirty="0" smtClean="0"/>
              <a:t>An XML Schema describes the structure of an XML document, just like a DTD</a:t>
            </a:r>
          </a:p>
          <a:p>
            <a:endParaRPr lang="en-IN" dirty="0" smtClean="0"/>
          </a:p>
          <a:p>
            <a:r>
              <a:rPr lang="en-IN" b="1" u="sng" dirty="0" smtClean="0"/>
              <a:t>Example:</a:t>
            </a:r>
          </a:p>
          <a:p>
            <a:endParaRPr lang="en-IN" dirty="0"/>
          </a:p>
        </p:txBody>
      </p:sp>
      <p:sp>
        <p:nvSpPr>
          <p:cNvPr id="4" name="Rectangle 3"/>
          <p:cNvSpPr/>
          <p:nvPr/>
        </p:nvSpPr>
        <p:spPr>
          <a:xfrm>
            <a:off x="4139952" y="3429000"/>
            <a:ext cx="5364088" cy="3046988"/>
          </a:xfrm>
          <a:prstGeom prst="rect">
            <a:avLst/>
          </a:prstGeom>
        </p:spPr>
        <p:txBody>
          <a:bodyPr wrap="square">
            <a:spAutoFit/>
          </a:bodyPr>
          <a:lstStyle/>
          <a:p>
            <a:r>
              <a:rPr lang="en-IN" sz="1600" dirty="0" smtClean="0"/>
              <a:t>&lt;</a:t>
            </a:r>
            <a:r>
              <a:rPr lang="en-IN" sz="1600" dirty="0" err="1" smtClean="0"/>
              <a:t>xs:element</a:t>
            </a:r>
            <a:r>
              <a:rPr lang="en-IN" sz="1600" dirty="0" smtClean="0"/>
              <a:t> name="note"&gt;</a:t>
            </a:r>
            <a:br>
              <a:rPr lang="en-IN" sz="1600" dirty="0" smtClean="0"/>
            </a:br>
            <a:r>
              <a:rPr lang="en-IN" sz="1600" dirty="0" smtClean="0"/>
              <a:t/>
            </a:r>
            <a:br>
              <a:rPr lang="en-IN" sz="1600" dirty="0" smtClean="0"/>
            </a:br>
            <a:r>
              <a:rPr lang="en-IN" sz="1600" dirty="0" smtClean="0"/>
              <a:t>&lt;</a:t>
            </a:r>
            <a:r>
              <a:rPr lang="en-IN" sz="1600" dirty="0" err="1" smtClean="0"/>
              <a:t>xs:complexType</a:t>
            </a:r>
            <a:r>
              <a:rPr lang="en-IN" sz="1600" dirty="0" smtClean="0"/>
              <a:t>&gt;</a:t>
            </a:r>
            <a:br>
              <a:rPr lang="en-IN" sz="1600" dirty="0" smtClean="0"/>
            </a:br>
            <a:r>
              <a:rPr lang="en-IN" sz="1600" dirty="0" smtClean="0"/>
              <a:t>  &lt;</a:t>
            </a:r>
            <a:r>
              <a:rPr lang="en-IN" sz="1600" dirty="0" err="1" smtClean="0"/>
              <a:t>xs:sequence</a:t>
            </a:r>
            <a:r>
              <a:rPr lang="en-IN" sz="1600" dirty="0" smtClean="0"/>
              <a:t>&gt;</a:t>
            </a:r>
            <a:br>
              <a:rPr lang="en-IN" sz="1600" dirty="0" smtClean="0"/>
            </a:br>
            <a:r>
              <a:rPr lang="en-IN" sz="1600" dirty="0" smtClean="0"/>
              <a:t>    &lt;</a:t>
            </a:r>
            <a:r>
              <a:rPr lang="en-IN" sz="1600" dirty="0" err="1" smtClean="0"/>
              <a:t>xs:element</a:t>
            </a:r>
            <a:r>
              <a:rPr lang="en-IN" sz="1600" dirty="0" smtClean="0"/>
              <a:t> name="to" type="</a:t>
            </a:r>
            <a:r>
              <a:rPr lang="en-IN" sz="1600" dirty="0" err="1" smtClean="0"/>
              <a:t>xs:string</a:t>
            </a:r>
            <a:r>
              <a:rPr lang="en-IN" sz="1600" dirty="0" smtClean="0"/>
              <a:t>"/&gt;</a:t>
            </a:r>
            <a:br>
              <a:rPr lang="en-IN" sz="1600" dirty="0" smtClean="0"/>
            </a:br>
            <a:r>
              <a:rPr lang="en-IN" sz="1600" dirty="0" smtClean="0"/>
              <a:t>    &lt;</a:t>
            </a:r>
            <a:r>
              <a:rPr lang="en-IN" sz="1600" dirty="0" err="1" smtClean="0"/>
              <a:t>xs:element</a:t>
            </a:r>
            <a:r>
              <a:rPr lang="en-IN" sz="1600" dirty="0" smtClean="0"/>
              <a:t> name="from" type="</a:t>
            </a:r>
            <a:r>
              <a:rPr lang="en-IN" sz="1600" dirty="0" err="1" smtClean="0"/>
              <a:t>xs:string</a:t>
            </a:r>
            <a:r>
              <a:rPr lang="en-IN" sz="1600" dirty="0" smtClean="0"/>
              <a:t>"/&gt;</a:t>
            </a:r>
            <a:br>
              <a:rPr lang="en-IN" sz="1600" dirty="0" smtClean="0"/>
            </a:br>
            <a:r>
              <a:rPr lang="en-IN" sz="1600" dirty="0" smtClean="0"/>
              <a:t>    &lt;</a:t>
            </a:r>
            <a:r>
              <a:rPr lang="en-IN" sz="1600" dirty="0" err="1" smtClean="0"/>
              <a:t>xs:element</a:t>
            </a:r>
            <a:r>
              <a:rPr lang="en-IN" sz="1600" dirty="0" smtClean="0"/>
              <a:t> name="heading" type="</a:t>
            </a:r>
            <a:r>
              <a:rPr lang="en-IN" sz="1600" dirty="0" err="1" smtClean="0"/>
              <a:t>xs:string</a:t>
            </a:r>
            <a:r>
              <a:rPr lang="en-IN" sz="1600" dirty="0" smtClean="0"/>
              <a:t>"/&gt;</a:t>
            </a:r>
            <a:br>
              <a:rPr lang="en-IN" sz="1600" dirty="0" smtClean="0"/>
            </a:br>
            <a:r>
              <a:rPr lang="en-IN" sz="1600" dirty="0" smtClean="0"/>
              <a:t>    &lt;</a:t>
            </a:r>
            <a:r>
              <a:rPr lang="en-IN" sz="1600" dirty="0" err="1" smtClean="0"/>
              <a:t>xs:element</a:t>
            </a:r>
            <a:r>
              <a:rPr lang="en-IN" sz="1600" dirty="0" smtClean="0"/>
              <a:t> name="body" type="</a:t>
            </a:r>
            <a:r>
              <a:rPr lang="en-IN" sz="1600" dirty="0" err="1" smtClean="0"/>
              <a:t>xs:string</a:t>
            </a:r>
            <a:r>
              <a:rPr lang="en-IN" sz="1600" dirty="0" smtClean="0"/>
              <a:t>"/&gt;</a:t>
            </a:r>
            <a:br>
              <a:rPr lang="en-IN" sz="1600" dirty="0" smtClean="0"/>
            </a:br>
            <a:r>
              <a:rPr lang="en-IN" sz="1600" dirty="0" smtClean="0"/>
              <a:t>  &lt;/</a:t>
            </a:r>
            <a:r>
              <a:rPr lang="en-IN" sz="1600" dirty="0" err="1" smtClean="0"/>
              <a:t>xs:sequence</a:t>
            </a:r>
            <a:r>
              <a:rPr lang="en-IN" sz="1600" dirty="0" smtClean="0"/>
              <a:t>&gt;</a:t>
            </a:r>
            <a:br>
              <a:rPr lang="en-IN" sz="1600" dirty="0" smtClean="0"/>
            </a:br>
            <a:r>
              <a:rPr lang="en-IN" sz="1600" dirty="0" smtClean="0"/>
              <a:t>&lt;/</a:t>
            </a:r>
            <a:r>
              <a:rPr lang="en-IN" sz="1600" dirty="0" err="1" smtClean="0"/>
              <a:t>xs:complexType</a:t>
            </a:r>
            <a:r>
              <a:rPr lang="en-IN" sz="1600" dirty="0" smtClean="0"/>
              <a:t>&gt;</a:t>
            </a:r>
            <a:br>
              <a:rPr lang="en-IN" sz="1600" dirty="0" smtClean="0"/>
            </a:br>
            <a:r>
              <a:rPr lang="en-IN" sz="1600" dirty="0" smtClean="0"/>
              <a:t/>
            </a:r>
            <a:br>
              <a:rPr lang="en-IN" sz="1600" dirty="0" smtClean="0"/>
            </a:br>
            <a:r>
              <a:rPr lang="en-IN" sz="1600" dirty="0" smtClean="0"/>
              <a:t>&lt;/</a:t>
            </a:r>
            <a:r>
              <a:rPr lang="en-IN" sz="1600" dirty="0" err="1" smtClean="0"/>
              <a:t>xs:element</a:t>
            </a:r>
            <a:r>
              <a:rPr lang="en-IN" sz="1600" dirty="0" smtClean="0"/>
              <a:t>&gt;</a:t>
            </a:r>
            <a:endParaRPr lang="en-IN" sz="1600" dirty="0"/>
          </a:p>
        </p:txBody>
      </p:sp>
      <p:sp>
        <p:nvSpPr>
          <p:cNvPr id="5" name="Rectangle 4"/>
          <p:cNvSpPr/>
          <p:nvPr/>
        </p:nvSpPr>
        <p:spPr>
          <a:xfrm>
            <a:off x="0" y="2636912"/>
            <a:ext cx="4067944" cy="3139321"/>
          </a:xfrm>
          <a:prstGeom prst="rect">
            <a:avLst/>
          </a:prstGeom>
        </p:spPr>
        <p:txBody>
          <a:bodyPr wrap="square">
            <a:spAutoFit/>
          </a:bodyPr>
          <a:lstStyle/>
          <a:p>
            <a:r>
              <a:rPr lang="en-IN" dirty="0" smtClean="0"/>
              <a:t>&lt;?xml version="1.0" encoding="UTF-8"?&gt;</a:t>
            </a:r>
            <a:br>
              <a:rPr lang="en-IN" dirty="0" smtClean="0"/>
            </a:br>
            <a:r>
              <a:rPr lang="en-IN" dirty="0" smtClean="0"/>
              <a:t>&lt;!DOCTYPE note SYSTEM "Note.dtd"&gt;</a:t>
            </a:r>
            <a:br>
              <a:rPr lang="en-IN" dirty="0" smtClean="0"/>
            </a:br>
            <a:r>
              <a:rPr lang="en-IN" dirty="0" smtClean="0"/>
              <a:t>&lt;note&gt;</a:t>
            </a:r>
            <a:br>
              <a:rPr lang="en-IN" dirty="0" smtClean="0"/>
            </a:br>
            <a:r>
              <a:rPr lang="en-IN" dirty="0" smtClean="0"/>
              <a:t>&lt;to&gt;</a:t>
            </a:r>
            <a:r>
              <a:rPr lang="en-IN" dirty="0" err="1" smtClean="0"/>
              <a:t>Tove</a:t>
            </a:r>
            <a:r>
              <a:rPr lang="en-IN" dirty="0" smtClean="0"/>
              <a:t>&lt;/to&gt;</a:t>
            </a:r>
            <a:br>
              <a:rPr lang="en-IN" dirty="0" smtClean="0"/>
            </a:br>
            <a:r>
              <a:rPr lang="en-IN" dirty="0" smtClean="0"/>
              <a:t>&lt;from&gt;</a:t>
            </a:r>
            <a:r>
              <a:rPr lang="en-IN" dirty="0" err="1" smtClean="0"/>
              <a:t>Jani</a:t>
            </a:r>
            <a:r>
              <a:rPr lang="en-IN" dirty="0" smtClean="0"/>
              <a:t>&lt;/from&gt;</a:t>
            </a:r>
            <a:br>
              <a:rPr lang="en-IN" dirty="0" smtClean="0"/>
            </a:br>
            <a:r>
              <a:rPr lang="en-IN" dirty="0" smtClean="0"/>
              <a:t>&lt;heading&gt;Reminder&lt;/heading&gt;</a:t>
            </a:r>
            <a:br>
              <a:rPr lang="en-IN" dirty="0" smtClean="0"/>
            </a:br>
            <a:r>
              <a:rPr lang="en-IN" dirty="0" smtClean="0"/>
              <a:t>&lt;body&gt;Don't forget me this weekend!&lt;/body&gt;</a:t>
            </a:r>
            <a:br>
              <a:rPr lang="en-IN" dirty="0" smtClean="0"/>
            </a:br>
            <a:r>
              <a:rPr lang="en-IN" dirty="0" smtClean="0"/>
              <a:t>&lt;/note&gt;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7239000" cy="1362075"/>
          </a:xfrm>
        </p:spPr>
        <p:txBody>
          <a:bodyPr/>
          <a:lstStyle/>
          <a:p>
            <a:r>
              <a:rPr lang="en-IN" dirty="0" smtClean="0"/>
              <a:t>Advantages:</a:t>
            </a:r>
            <a:endParaRPr lang="en-IN" dirty="0"/>
          </a:p>
        </p:txBody>
      </p:sp>
      <p:sp>
        <p:nvSpPr>
          <p:cNvPr id="5" name="Text Placeholder 4"/>
          <p:cNvSpPr>
            <a:spLocks noGrp="1"/>
          </p:cNvSpPr>
          <p:nvPr>
            <p:ph type="body" idx="1"/>
          </p:nvPr>
        </p:nvSpPr>
        <p:spPr>
          <a:xfrm>
            <a:off x="0" y="1340768"/>
            <a:ext cx="9144000" cy="5517232"/>
          </a:xfrm>
        </p:spPr>
        <p:txBody>
          <a:bodyPr>
            <a:normAutofit/>
          </a:bodyPr>
          <a:lstStyle/>
          <a:p>
            <a:pPr marL="512064" indent="-457200"/>
            <a:r>
              <a:rPr lang="en-IN" dirty="0" smtClean="0"/>
              <a:t>1.    </a:t>
            </a:r>
            <a:r>
              <a:rPr lang="en-IN" b="1" dirty="0" smtClean="0"/>
              <a:t>XML is platform independent</a:t>
            </a:r>
            <a:r>
              <a:rPr lang="en-IN" dirty="0" smtClean="0"/>
              <a:t> and programming language independent, thus it can be used on any system and supports the technology change when that happens.</a:t>
            </a:r>
          </a:p>
          <a:p>
            <a:pPr marL="512064" indent="-457200">
              <a:buAutoNum type="arabicPeriod"/>
            </a:pPr>
            <a:endParaRPr lang="en-IN" dirty="0" smtClean="0"/>
          </a:p>
          <a:p>
            <a:r>
              <a:rPr lang="en-IN" dirty="0" smtClean="0"/>
              <a:t>2</a:t>
            </a:r>
            <a:r>
              <a:rPr lang="en-IN" b="1" dirty="0" smtClean="0"/>
              <a:t>. XML supports </a:t>
            </a:r>
            <a:r>
              <a:rPr lang="en-IN" b="1" dirty="0" err="1" smtClean="0"/>
              <a:t>unicode</a:t>
            </a:r>
            <a:r>
              <a:rPr lang="en-IN" dirty="0" smtClean="0"/>
              <a:t>. </a:t>
            </a:r>
            <a:r>
              <a:rPr lang="en-IN" b="1" dirty="0" smtClean="0">
                <a:hlinkClick r:id="rId2"/>
              </a:rPr>
              <a:t>Unicode</a:t>
            </a:r>
            <a:r>
              <a:rPr lang="en-IN" dirty="0" smtClean="0"/>
              <a:t> is an international encoding standard for use with different languages and scripts, by which each letter, digit, or symbol is assigned a unique numeric value that applies across different platforms and programs. This feature allows XML to transmit any information written in any human language.</a:t>
            </a:r>
          </a:p>
          <a:p>
            <a:endParaRPr lang="en-IN" dirty="0" smtClean="0"/>
          </a:p>
          <a:p>
            <a:r>
              <a:rPr lang="en-IN" dirty="0" smtClean="0"/>
              <a:t>3. </a:t>
            </a:r>
            <a:r>
              <a:rPr lang="en-IN" b="1" dirty="0" smtClean="0"/>
              <a:t>The data stored and transported using XML can be changed at any point of time without affecting the data presentation</a:t>
            </a:r>
            <a:r>
              <a:rPr lang="en-IN" dirty="0" smtClean="0"/>
              <a:t>. Generally other </a:t>
            </a:r>
            <a:r>
              <a:rPr lang="en-IN" dirty="0" err="1" smtClean="0"/>
              <a:t>markup</a:t>
            </a:r>
            <a:r>
              <a:rPr lang="en-IN" dirty="0" smtClean="0"/>
              <a:t> language such as HTML is used for data presentation, HTML gets the data from XML and display it on the GUI (graphical user interface), once data is updated in XML, it does reflect in HTML without making any change in HTML GUI.</a:t>
            </a:r>
          </a:p>
          <a:p>
            <a:endParaRPr lang="en-IN" dirty="0" smtClean="0"/>
          </a:p>
          <a:p>
            <a:endParaRPr lang="en-IN" dirty="0"/>
          </a:p>
        </p:txBody>
      </p:sp>
      <p:pic>
        <p:nvPicPr>
          <p:cNvPr id="3074" name="Picture 2" descr="C:\Users\Darshan\Desktop\download (13).jpg"/>
          <p:cNvPicPr>
            <a:picLocks noChangeAspect="1" noChangeArrowheads="1"/>
          </p:cNvPicPr>
          <p:nvPr/>
        </p:nvPicPr>
        <p:blipFill>
          <a:blip r:embed="rId3" cstate="print"/>
          <a:srcRect/>
          <a:stretch>
            <a:fillRect/>
          </a:stretch>
        </p:blipFill>
        <p:spPr bwMode="auto">
          <a:xfrm>
            <a:off x="7822635" y="0"/>
            <a:ext cx="1321365" cy="1269434"/>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7239000" cy="1362075"/>
          </a:xfrm>
        </p:spPr>
        <p:txBody>
          <a:bodyPr/>
          <a:lstStyle/>
          <a:p>
            <a:r>
              <a:rPr lang="en-IN" dirty="0" smtClean="0"/>
              <a:t>Advantages</a:t>
            </a:r>
            <a:endParaRPr lang="en-IN" dirty="0"/>
          </a:p>
        </p:txBody>
      </p:sp>
      <p:sp>
        <p:nvSpPr>
          <p:cNvPr id="5" name="Text Placeholder 4"/>
          <p:cNvSpPr>
            <a:spLocks noGrp="1"/>
          </p:cNvSpPr>
          <p:nvPr>
            <p:ph type="body" idx="1"/>
          </p:nvPr>
        </p:nvSpPr>
        <p:spPr>
          <a:xfrm>
            <a:off x="0" y="1484784"/>
            <a:ext cx="9144000" cy="5373216"/>
          </a:xfrm>
        </p:spPr>
        <p:txBody>
          <a:bodyPr>
            <a:normAutofit lnSpcReduction="10000"/>
          </a:bodyPr>
          <a:lstStyle/>
          <a:p>
            <a:r>
              <a:rPr lang="en-IN" dirty="0" smtClean="0"/>
              <a:t>4. XML allows validation using DTD and Schema. This validation ensures that the XML document is free from any syntax error.</a:t>
            </a:r>
          </a:p>
          <a:p>
            <a:endParaRPr lang="en-IN" dirty="0" smtClean="0"/>
          </a:p>
          <a:p>
            <a:r>
              <a:rPr lang="en-IN" dirty="0" smtClean="0"/>
              <a:t>5. XML simplifies data sharing between various systems because of its platform independent nature. XML data doesn’t require any conversion when transferred between different systems.</a:t>
            </a:r>
          </a:p>
          <a:p>
            <a:endParaRPr lang="en-IN" dirty="0" smtClean="0"/>
          </a:p>
          <a:p>
            <a:endParaRPr lang="en-IN" dirty="0" smtClean="0"/>
          </a:p>
          <a:p>
            <a:r>
              <a:rPr lang="en-IN" dirty="0" smtClean="0"/>
              <a:t>6.  The hierarchical structure is suitable for most (but not all) types of documents.</a:t>
            </a:r>
          </a:p>
          <a:p>
            <a:endParaRPr lang="en-IN" dirty="0" smtClean="0"/>
          </a:p>
          <a:p>
            <a:r>
              <a:rPr lang="en-IN" dirty="0" smtClean="0"/>
              <a:t>7.   It is based on international standards and  Its self-documenting format describes structure and field names as well as specific values.</a:t>
            </a:r>
          </a:p>
          <a:p>
            <a:endParaRPr lang="en-IN" dirty="0" smtClean="0"/>
          </a:p>
          <a:p>
            <a:r>
              <a:rPr lang="en-IN" dirty="0" smtClean="0"/>
              <a:t>8. XML can store binary information. The binary data must be converted to text with the help of "Base64".</a:t>
            </a:r>
          </a:p>
          <a:p>
            <a:endParaRPr lang="en-IN" dirty="0"/>
          </a:p>
        </p:txBody>
      </p:sp>
      <p:pic>
        <p:nvPicPr>
          <p:cNvPr id="4098" name="Picture 2" descr="C:\Users\Darshan\Desktop\download (13).jpg"/>
          <p:cNvPicPr>
            <a:picLocks noChangeAspect="1" noChangeArrowheads="1"/>
          </p:cNvPicPr>
          <p:nvPr/>
        </p:nvPicPr>
        <p:blipFill>
          <a:blip r:embed="rId2" cstate="print"/>
          <a:srcRect/>
          <a:stretch>
            <a:fillRect/>
          </a:stretch>
        </p:blipFill>
        <p:spPr bwMode="auto">
          <a:xfrm>
            <a:off x="7908670" y="0"/>
            <a:ext cx="1235330" cy="118678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747</TotalTime>
  <Words>996</Words>
  <Application>Microsoft Office PowerPoint</Application>
  <PresentationFormat>On-screen Show (4:3)</PresentationFormat>
  <Paragraphs>200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Verve</vt:lpstr>
      <vt:lpstr>ADVANTAGES  AND DISADVANTAGES  OF XML</vt:lpstr>
      <vt:lpstr>OverView of XML:</vt:lpstr>
      <vt:lpstr>XML Syntax and Rules:</vt:lpstr>
      <vt:lpstr>XML Elements, Attributes and namespaces</vt:lpstr>
      <vt:lpstr>XML Validator ?</vt:lpstr>
      <vt:lpstr>XML DTD- Document Type Definition</vt:lpstr>
      <vt:lpstr>XML Schema</vt:lpstr>
      <vt:lpstr>Advantages:</vt:lpstr>
      <vt:lpstr>Advantages</vt:lpstr>
      <vt:lpstr>Disadvantages</vt:lpstr>
      <vt:lpstr>Disadvantages</vt:lpstr>
      <vt:lpstr>How to overcome Disadvantage?</vt:lpstr>
      <vt:lpstr>JSON:  Introduction and History:</vt:lpstr>
      <vt:lpstr>Syntax &amp; Data types:</vt:lpstr>
      <vt:lpstr>Example:</vt:lpstr>
      <vt:lpstr>Summary:</vt:lpstr>
      <vt:lpstr>Summary:</vt:lpstr>
      <vt:lpstr>Reference:</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ADVANTAGES  AND DISADVANTAGES  OF XML</dc:title>
  <dc:creator>Darshan M</dc:creator>
  <cp:lastModifiedBy>Darshan M</cp:lastModifiedBy>
  <cp:revision>8</cp:revision>
  <dcterms:created xsi:type="dcterms:W3CDTF">2020-04-13T09:12:48Z</dcterms:created>
  <dcterms:modified xsi:type="dcterms:W3CDTF">2020-04-20T07:44:13Z</dcterms:modified>
</cp:coreProperties>
</file>