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75" r:id="rId2"/>
    <p:sldId id="388" r:id="rId3"/>
    <p:sldId id="390" r:id="rId4"/>
    <p:sldId id="408" r:id="rId5"/>
    <p:sldId id="397" r:id="rId6"/>
    <p:sldId id="398" r:id="rId7"/>
    <p:sldId id="385" r:id="rId8"/>
    <p:sldId id="399" r:id="rId9"/>
    <p:sldId id="394" r:id="rId10"/>
    <p:sldId id="395" r:id="rId11"/>
    <p:sldId id="405" r:id="rId12"/>
    <p:sldId id="400" r:id="rId13"/>
    <p:sldId id="401" r:id="rId14"/>
    <p:sldId id="402" r:id="rId15"/>
    <p:sldId id="403" r:id="rId16"/>
    <p:sldId id="404" r:id="rId17"/>
    <p:sldId id="370" r:id="rId18"/>
    <p:sldId id="406" r:id="rId19"/>
    <p:sldId id="387" r:id="rId20"/>
    <p:sldId id="366" r:id="rId21"/>
    <p:sldId id="30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590" autoAdjust="0"/>
  </p:normalViewPr>
  <p:slideViewPr>
    <p:cSldViewPr>
      <p:cViewPr varScale="1">
        <p:scale>
          <a:sx n="84" d="100"/>
          <a:sy n="84" d="100"/>
        </p:scale>
        <p:origin x="16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74773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20</a:t>
            </a:fld>
            <a:endParaRPr lang="en-US"/>
          </a:p>
        </p:txBody>
      </p:sp>
    </p:spTree>
    <p:extLst>
      <p:ext uri="{BB962C8B-B14F-4D97-AF65-F5344CB8AC3E}">
        <p14:creationId xmlns:p14="http://schemas.microsoft.com/office/powerpoint/2010/main" val="2015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23 October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23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23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23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23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23 October 2024</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23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23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23 October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16/j.jretconser.2020.10209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shopify.com/blog/online-jewelry-store" TargetMode="External"/><Relationship Id="rId5" Type="http://schemas.openxmlformats.org/officeDocument/2006/relationships/hyperlink" Target="http://www.forbes.com/trendsonline-jewelry" TargetMode="External"/><Relationship Id="rId4" Type="http://schemas.openxmlformats.org/officeDocument/2006/relationships/hyperlink" Target="http://www.ecommercetimes.com/article/customer-experience-in-onlin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293627" y="3512438"/>
            <a:ext cx="6709143" cy="885409"/>
          </a:xfrm>
        </p:spPr>
        <p:txBody>
          <a:bodyPr>
            <a:normAutofit fontScale="62500" lnSpcReduction="20000"/>
          </a:bodyPr>
          <a:lstStyle/>
          <a:p>
            <a:r>
              <a:rPr lang="en-US" sz="5700" b="1" dirty="0">
                <a:solidFill>
                  <a:schemeClr val="tx1"/>
                </a:solidFill>
                <a:latin typeface="Arial" pitchFamily="34" charset="0"/>
                <a:cs typeface="Arial" pitchFamily="34" charset="0"/>
              </a:rPr>
              <a:t>ONLINE</a:t>
            </a:r>
            <a:r>
              <a:rPr lang="en-US" sz="5700" dirty="0">
                <a:solidFill>
                  <a:schemeClr val="tx1"/>
                </a:solidFill>
                <a:latin typeface="Arial" pitchFamily="34" charset="0"/>
                <a:cs typeface="Arial" pitchFamily="34" charset="0"/>
              </a:rPr>
              <a:t> </a:t>
            </a:r>
            <a:r>
              <a:rPr lang="en-US" sz="5700" b="1" dirty="0">
                <a:solidFill>
                  <a:schemeClr val="tx1"/>
                </a:solidFill>
                <a:latin typeface="Arial" pitchFamily="34" charset="0"/>
                <a:cs typeface="Arial" pitchFamily="34" charset="0"/>
              </a:rPr>
              <a:t>JEWELLERY</a:t>
            </a:r>
            <a:r>
              <a:rPr lang="en-US" sz="5700" dirty="0">
                <a:solidFill>
                  <a:schemeClr val="tx1"/>
                </a:solidFill>
                <a:latin typeface="Arial" pitchFamily="34" charset="0"/>
                <a:cs typeface="Arial" pitchFamily="34" charset="0"/>
              </a:rPr>
              <a:t> </a:t>
            </a:r>
            <a:r>
              <a:rPr lang="en-US" sz="5700" b="1" dirty="0">
                <a:solidFill>
                  <a:schemeClr val="tx1"/>
                </a:solidFill>
                <a:latin typeface="Arial" pitchFamily="34" charset="0"/>
                <a:cs typeface="Arial" pitchFamily="34" charset="0"/>
              </a:rPr>
              <a:t>STORE</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r>
              <a:rPr lang="en-US" dirty="0"/>
              <a:t>29 October 2024</a:t>
            </a:r>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a:extLst>
              <a:ext uri="{FF2B5EF4-FFF2-40B4-BE49-F238E27FC236}">
                <a16:creationId xmlns:a16="http://schemas.microsoft.com/office/drawing/2014/main" id="{D20B592D-C5BA-5B8C-EB42-80FBD0A91D48}"/>
              </a:ext>
            </a:extLst>
          </p:cNvPr>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a:extLst>
              <a:ext uri="{FF2B5EF4-FFF2-40B4-BE49-F238E27FC236}">
                <a16:creationId xmlns:a16="http://schemas.microsoft.com/office/drawing/2014/main" id="{41C8031F-DC64-6DA7-5E1D-856D8119A1D3}"/>
              </a:ext>
            </a:extLst>
          </p:cNvPr>
          <p:cNvSpPr txBox="1"/>
          <p:nvPr/>
        </p:nvSpPr>
        <p:spPr>
          <a:xfrm>
            <a:off x="304800" y="2246127"/>
            <a:ext cx="8610599" cy="1015663"/>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IN" sz="2000" b="1" dirty="0">
                <a:latin typeface="Arial" panose="020B0604020202020204" pitchFamily="34" charset="0"/>
                <a:cs typeface="Arial" panose="020B0604020202020204" pitchFamily="34" charset="0"/>
              </a:rPr>
              <a:t>Professional Training - 1</a:t>
            </a:r>
          </a:p>
        </p:txBody>
      </p:sp>
      <p:sp>
        <p:nvSpPr>
          <p:cNvPr id="29" name="Subtitle 2">
            <a:extLst>
              <a:ext uri="{FF2B5EF4-FFF2-40B4-BE49-F238E27FC236}">
                <a16:creationId xmlns:a16="http://schemas.microsoft.com/office/drawing/2014/main" id="{431E86DB-7CEA-B3DC-1DF2-33457A550B1A}"/>
              </a:ext>
            </a:extLst>
          </p:cNvPr>
          <p:cNvSpPr txBox="1">
            <a:spLocks/>
          </p:cNvSpPr>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GUIDE</a:t>
            </a:r>
          </a:p>
          <a:p>
            <a:pPr algn="l"/>
            <a:r>
              <a:rPr lang="en-US" sz="1900" b="1" dirty="0">
                <a:solidFill>
                  <a:schemeClr val="tx1"/>
                </a:solidFill>
              </a:rPr>
              <a:t>M.V. Harsha Uday, 42111546</a:t>
            </a:r>
            <a:r>
              <a:rPr lang="en-US" sz="2000" b="1" dirty="0">
                <a:solidFill>
                  <a:schemeClr val="tx1"/>
                </a:solidFill>
              </a:rPr>
              <a:t>       </a:t>
            </a:r>
            <a:r>
              <a:rPr lang="en-US" sz="2000" b="1" dirty="0" err="1">
                <a:solidFill>
                  <a:schemeClr val="tx1"/>
                </a:solidFill>
              </a:rPr>
              <a:t>Dr.Srideivanai</a:t>
            </a:r>
            <a:r>
              <a:rPr lang="en-US" sz="2000" b="1" dirty="0">
                <a:solidFill>
                  <a:schemeClr val="tx1"/>
                </a:solidFill>
              </a:rPr>
              <a:t> Nagarajan, M.C.A., M.Phil., </a:t>
            </a:r>
            <a:r>
              <a:rPr lang="en-US" sz="2000" b="1" dirty="0" err="1">
                <a:solidFill>
                  <a:schemeClr val="tx1"/>
                </a:solidFill>
              </a:rPr>
              <a:t>Ph.D</a:t>
            </a:r>
            <a:r>
              <a:rPr lang="en-US" sz="2000" b="1" dirty="0">
                <a:solidFill>
                  <a:schemeClr val="tx1"/>
                </a:solidFill>
              </a:rPr>
              <a:t>					Associate Professor, CSE</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SYSTEM ARCHITECTURE / IDEATION MAP</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10</a:t>
            </a:fld>
            <a:endParaRPr lang="en-US" dirty="0"/>
          </a:p>
        </p:txBody>
      </p:sp>
      <p:pic>
        <p:nvPicPr>
          <p:cNvPr id="12" name="Content Placeholder 11">
            <a:extLst>
              <a:ext uri="{FF2B5EF4-FFF2-40B4-BE49-F238E27FC236}">
                <a16:creationId xmlns:a16="http://schemas.microsoft.com/office/drawing/2014/main" id="{614A33C9-499B-B0FC-BDB3-9EA42CEF4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60" y="1386840"/>
            <a:ext cx="8491073" cy="4719457"/>
          </a:xfrm>
        </p:spPr>
      </p:pic>
    </p:spTree>
    <p:extLst>
      <p:ext uri="{BB962C8B-B14F-4D97-AF65-F5344CB8AC3E}">
        <p14:creationId xmlns:p14="http://schemas.microsoft.com/office/powerpoint/2010/main" val="201193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D514-4899-0C03-D312-CAF18F790E93}"/>
              </a:ext>
            </a:extLst>
          </p:cNvPr>
          <p:cNvSpPr>
            <a:spLocks noGrp="1"/>
          </p:cNvSpPr>
          <p:nvPr>
            <p:ph type="title"/>
          </p:nvPr>
        </p:nvSpPr>
        <p:spPr/>
        <p:txBody>
          <a:bodyPr>
            <a:normAutofit/>
          </a:bodyPr>
          <a:lstStyle/>
          <a:p>
            <a:r>
              <a:rPr lang="en-US" sz="3600" dirty="0"/>
              <a:t>MODULE IMPLEMENTATION</a:t>
            </a:r>
            <a:endParaRPr lang="en-IN" sz="3600" dirty="0"/>
          </a:p>
        </p:txBody>
      </p:sp>
      <p:sp>
        <p:nvSpPr>
          <p:cNvPr id="3" name="Content Placeholder 2">
            <a:extLst>
              <a:ext uri="{FF2B5EF4-FFF2-40B4-BE49-F238E27FC236}">
                <a16:creationId xmlns:a16="http://schemas.microsoft.com/office/drawing/2014/main" id="{930D16B3-0A73-CCA7-3830-DDA071FEA22A}"/>
              </a:ext>
            </a:extLst>
          </p:cNvPr>
          <p:cNvSpPr>
            <a:spLocks noGrp="1"/>
          </p:cNvSpPr>
          <p:nvPr>
            <p:ph idx="1"/>
          </p:nvPr>
        </p:nvSpPr>
        <p:spPr/>
        <p:txBody>
          <a:bodyPr/>
          <a:lstStyle/>
          <a:p>
            <a:r>
              <a:rPr lang="en-US" dirty="0"/>
              <a:t>Home page</a:t>
            </a:r>
          </a:p>
          <a:p>
            <a:endParaRPr lang="en-US" dirty="0"/>
          </a:p>
          <a:p>
            <a:endParaRPr lang="en-IN" dirty="0"/>
          </a:p>
        </p:txBody>
      </p:sp>
      <p:sp>
        <p:nvSpPr>
          <p:cNvPr id="4" name="Date Placeholder 3">
            <a:extLst>
              <a:ext uri="{FF2B5EF4-FFF2-40B4-BE49-F238E27FC236}">
                <a16:creationId xmlns:a16="http://schemas.microsoft.com/office/drawing/2014/main" id="{72C2ECF3-E0D1-E012-2659-1777E438F017}"/>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07D58104-83BB-5A63-FEA9-ACECB5A40F64}"/>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83DDC31-B47F-FE4F-8A0E-D7E21BA43F1F}"/>
              </a:ext>
            </a:extLst>
          </p:cNvPr>
          <p:cNvSpPr>
            <a:spLocks noGrp="1"/>
          </p:cNvSpPr>
          <p:nvPr>
            <p:ph type="sldNum" sz="quarter" idx="12"/>
          </p:nvPr>
        </p:nvSpPr>
        <p:spPr/>
        <p:txBody>
          <a:bodyPr/>
          <a:lstStyle/>
          <a:p>
            <a:fld id="{7B28076C-CE04-4A00-BFAA-A90EA8355859}" type="slidenum">
              <a:rPr lang="en-US" smtClean="0"/>
              <a:pPr/>
              <a:t>11</a:t>
            </a:fld>
            <a:endParaRPr lang="en-US"/>
          </a:p>
        </p:txBody>
      </p:sp>
      <p:pic>
        <p:nvPicPr>
          <p:cNvPr id="7" name="Picture 6">
            <a:extLst>
              <a:ext uri="{FF2B5EF4-FFF2-40B4-BE49-F238E27FC236}">
                <a16:creationId xmlns:a16="http://schemas.microsoft.com/office/drawing/2014/main" id="{D39C6ECF-B7A4-F673-E818-9E7AFA86E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18" y="2290862"/>
            <a:ext cx="8032364" cy="4035008"/>
          </a:xfrm>
          <a:prstGeom prst="rect">
            <a:avLst/>
          </a:prstGeom>
        </p:spPr>
      </p:pic>
    </p:spTree>
    <p:extLst>
      <p:ext uri="{BB962C8B-B14F-4D97-AF65-F5344CB8AC3E}">
        <p14:creationId xmlns:p14="http://schemas.microsoft.com/office/powerpoint/2010/main" val="67453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1AF8-BE8D-8B08-11EE-06A7743891B9}"/>
              </a:ext>
            </a:extLst>
          </p:cNvPr>
          <p:cNvSpPr>
            <a:spLocks noGrp="1"/>
          </p:cNvSpPr>
          <p:nvPr>
            <p:ph type="title"/>
          </p:nvPr>
        </p:nvSpPr>
        <p:spPr/>
        <p:txBody>
          <a:bodyPr>
            <a:normAutofit/>
          </a:bodyPr>
          <a:lstStyle/>
          <a:p>
            <a:r>
              <a:rPr lang="en-US" sz="3600" dirty="0"/>
              <a:t>MODULE IMPLEMENTATION</a:t>
            </a:r>
            <a:endParaRPr lang="en-IN" sz="3600" dirty="0"/>
          </a:p>
        </p:txBody>
      </p:sp>
      <p:sp>
        <p:nvSpPr>
          <p:cNvPr id="3" name="Content Placeholder 2">
            <a:extLst>
              <a:ext uri="{FF2B5EF4-FFF2-40B4-BE49-F238E27FC236}">
                <a16:creationId xmlns:a16="http://schemas.microsoft.com/office/drawing/2014/main" id="{F247FC54-57B2-490B-7959-E2CFE5562223}"/>
              </a:ext>
            </a:extLst>
          </p:cNvPr>
          <p:cNvSpPr>
            <a:spLocks noGrp="1"/>
          </p:cNvSpPr>
          <p:nvPr>
            <p:ph idx="1"/>
          </p:nvPr>
        </p:nvSpPr>
        <p:spPr/>
        <p:txBody>
          <a:bodyPr/>
          <a:lstStyle/>
          <a:p>
            <a:r>
              <a:rPr lang="en-US" dirty="0"/>
              <a:t>Login popup</a:t>
            </a:r>
          </a:p>
          <a:p>
            <a:endParaRPr lang="en-IN" dirty="0"/>
          </a:p>
        </p:txBody>
      </p:sp>
      <p:sp>
        <p:nvSpPr>
          <p:cNvPr id="4" name="Date Placeholder 3">
            <a:extLst>
              <a:ext uri="{FF2B5EF4-FFF2-40B4-BE49-F238E27FC236}">
                <a16:creationId xmlns:a16="http://schemas.microsoft.com/office/drawing/2014/main" id="{C8DA133B-A156-EE49-516D-432A87BB573E}"/>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B5243132-CCA7-088D-97B9-7A7B72FEF17B}"/>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C0A79AFC-1888-F028-27AA-371C11D2CFEA}"/>
              </a:ext>
            </a:extLst>
          </p:cNvPr>
          <p:cNvSpPr>
            <a:spLocks noGrp="1"/>
          </p:cNvSpPr>
          <p:nvPr>
            <p:ph type="sldNum" sz="quarter" idx="12"/>
          </p:nvPr>
        </p:nvSpPr>
        <p:spPr/>
        <p:txBody>
          <a:bodyPr/>
          <a:lstStyle/>
          <a:p>
            <a:fld id="{7B28076C-CE04-4A00-BFAA-A90EA8355859}" type="slidenum">
              <a:rPr lang="en-US" smtClean="0"/>
              <a:pPr/>
              <a:t>12</a:t>
            </a:fld>
            <a:endParaRPr lang="en-US"/>
          </a:p>
        </p:txBody>
      </p:sp>
      <p:pic>
        <p:nvPicPr>
          <p:cNvPr id="8" name="Picture 7">
            <a:extLst>
              <a:ext uri="{FF2B5EF4-FFF2-40B4-BE49-F238E27FC236}">
                <a16:creationId xmlns:a16="http://schemas.microsoft.com/office/drawing/2014/main" id="{26FF7DE4-19F8-A708-7003-CE515B45F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40" y="2209800"/>
            <a:ext cx="7409712" cy="3733800"/>
          </a:xfrm>
          <a:prstGeom prst="rect">
            <a:avLst/>
          </a:prstGeom>
        </p:spPr>
      </p:pic>
    </p:spTree>
    <p:extLst>
      <p:ext uri="{BB962C8B-B14F-4D97-AF65-F5344CB8AC3E}">
        <p14:creationId xmlns:p14="http://schemas.microsoft.com/office/powerpoint/2010/main" val="12865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279E-B54A-131F-F529-D47B55F23F09}"/>
              </a:ext>
            </a:extLst>
          </p:cNvPr>
          <p:cNvSpPr>
            <a:spLocks noGrp="1"/>
          </p:cNvSpPr>
          <p:nvPr>
            <p:ph type="title"/>
          </p:nvPr>
        </p:nvSpPr>
        <p:spPr/>
        <p:txBody>
          <a:bodyPr>
            <a:normAutofit/>
          </a:bodyPr>
          <a:lstStyle/>
          <a:p>
            <a:r>
              <a:rPr lang="en-US" sz="3600" dirty="0"/>
              <a:t>MODULE IMPLEMENTATION</a:t>
            </a:r>
            <a:endParaRPr lang="en-IN" sz="3600" dirty="0"/>
          </a:p>
        </p:txBody>
      </p:sp>
      <p:sp>
        <p:nvSpPr>
          <p:cNvPr id="3" name="Content Placeholder 2">
            <a:extLst>
              <a:ext uri="{FF2B5EF4-FFF2-40B4-BE49-F238E27FC236}">
                <a16:creationId xmlns:a16="http://schemas.microsoft.com/office/drawing/2014/main" id="{66AB58A3-5DAA-DEC4-1810-52A392D2269B}"/>
              </a:ext>
            </a:extLst>
          </p:cNvPr>
          <p:cNvSpPr>
            <a:spLocks noGrp="1"/>
          </p:cNvSpPr>
          <p:nvPr>
            <p:ph idx="1"/>
          </p:nvPr>
        </p:nvSpPr>
        <p:spPr/>
        <p:txBody>
          <a:bodyPr/>
          <a:lstStyle/>
          <a:p>
            <a:r>
              <a:rPr lang="en-US" dirty="0"/>
              <a:t>Shop page</a:t>
            </a:r>
          </a:p>
          <a:p>
            <a:endParaRPr lang="en-IN" dirty="0"/>
          </a:p>
        </p:txBody>
      </p:sp>
      <p:sp>
        <p:nvSpPr>
          <p:cNvPr id="4" name="Date Placeholder 3">
            <a:extLst>
              <a:ext uri="{FF2B5EF4-FFF2-40B4-BE49-F238E27FC236}">
                <a16:creationId xmlns:a16="http://schemas.microsoft.com/office/drawing/2014/main" id="{C06F8725-5AED-2888-33CC-E5894337AF00}"/>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F84C3159-FEE4-CC7E-6360-BEC83200DAC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0A202AF0-DE6F-676B-175E-0E260DCA45D4}"/>
              </a:ext>
            </a:extLst>
          </p:cNvPr>
          <p:cNvSpPr>
            <a:spLocks noGrp="1"/>
          </p:cNvSpPr>
          <p:nvPr>
            <p:ph type="sldNum" sz="quarter" idx="12"/>
          </p:nvPr>
        </p:nvSpPr>
        <p:spPr/>
        <p:txBody>
          <a:bodyPr/>
          <a:lstStyle/>
          <a:p>
            <a:fld id="{7B28076C-CE04-4A00-BFAA-A90EA8355859}" type="slidenum">
              <a:rPr lang="en-US" smtClean="0"/>
              <a:pPr/>
              <a:t>13</a:t>
            </a:fld>
            <a:endParaRPr lang="en-US"/>
          </a:p>
        </p:txBody>
      </p:sp>
      <p:pic>
        <p:nvPicPr>
          <p:cNvPr id="8" name="Picture 7">
            <a:extLst>
              <a:ext uri="{FF2B5EF4-FFF2-40B4-BE49-F238E27FC236}">
                <a16:creationId xmlns:a16="http://schemas.microsoft.com/office/drawing/2014/main" id="{16A68D6C-6132-3D6C-E15B-A1ED1400C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2289632"/>
            <a:ext cx="7543800" cy="3872091"/>
          </a:xfrm>
          <a:prstGeom prst="rect">
            <a:avLst/>
          </a:prstGeom>
        </p:spPr>
      </p:pic>
    </p:spTree>
    <p:extLst>
      <p:ext uri="{BB962C8B-B14F-4D97-AF65-F5344CB8AC3E}">
        <p14:creationId xmlns:p14="http://schemas.microsoft.com/office/powerpoint/2010/main" val="231373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97BE-3D82-0C9E-1E45-05201DD0661C}"/>
              </a:ext>
            </a:extLst>
          </p:cNvPr>
          <p:cNvSpPr>
            <a:spLocks noGrp="1"/>
          </p:cNvSpPr>
          <p:nvPr>
            <p:ph type="title"/>
          </p:nvPr>
        </p:nvSpPr>
        <p:spPr/>
        <p:txBody>
          <a:bodyPr>
            <a:normAutofit/>
          </a:bodyPr>
          <a:lstStyle/>
          <a:p>
            <a:r>
              <a:rPr lang="en-US" sz="3600" dirty="0"/>
              <a:t>MODULE IMPLEMENTATION</a:t>
            </a:r>
            <a:endParaRPr lang="en-IN" sz="3600" dirty="0"/>
          </a:p>
        </p:txBody>
      </p:sp>
      <p:sp>
        <p:nvSpPr>
          <p:cNvPr id="3" name="Content Placeholder 2">
            <a:extLst>
              <a:ext uri="{FF2B5EF4-FFF2-40B4-BE49-F238E27FC236}">
                <a16:creationId xmlns:a16="http://schemas.microsoft.com/office/drawing/2014/main" id="{F7BD3A99-A444-B0B2-1EC3-1BF0A6E9CBF6}"/>
              </a:ext>
            </a:extLst>
          </p:cNvPr>
          <p:cNvSpPr>
            <a:spLocks noGrp="1"/>
          </p:cNvSpPr>
          <p:nvPr>
            <p:ph idx="1"/>
          </p:nvPr>
        </p:nvSpPr>
        <p:spPr/>
        <p:txBody>
          <a:bodyPr/>
          <a:lstStyle/>
          <a:p>
            <a:r>
              <a:rPr lang="en-US" dirty="0"/>
              <a:t>Product page</a:t>
            </a:r>
          </a:p>
          <a:p>
            <a:endParaRPr lang="en-IN" b="1" dirty="0"/>
          </a:p>
        </p:txBody>
      </p:sp>
      <p:sp>
        <p:nvSpPr>
          <p:cNvPr id="4" name="Date Placeholder 3">
            <a:extLst>
              <a:ext uri="{FF2B5EF4-FFF2-40B4-BE49-F238E27FC236}">
                <a16:creationId xmlns:a16="http://schemas.microsoft.com/office/drawing/2014/main" id="{B9D3B30D-03ED-EB45-7227-DA8BB8119DFC}"/>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50DBDD8F-20C4-B542-E0BA-EC0BAA152F74}"/>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E6943F9-8A13-1557-E16E-AA93369FCAB9}"/>
              </a:ext>
            </a:extLst>
          </p:cNvPr>
          <p:cNvSpPr>
            <a:spLocks noGrp="1"/>
          </p:cNvSpPr>
          <p:nvPr>
            <p:ph type="sldNum" sz="quarter" idx="12"/>
          </p:nvPr>
        </p:nvSpPr>
        <p:spPr/>
        <p:txBody>
          <a:bodyPr/>
          <a:lstStyle/>
          <a:p>
            <a:fld id="{7B28076C-CE04-4A00-BFAA-A90EA8355859}" type="slidenum">
              <a:rPr lang="en-US" smtClean="0"/>
              <a:pPr/>
              <a:t>14</a:t>
            </a:fld>
            <a:endParaRPr lang="en-US"/>
          </a:p>
        </p:txBody>
      </p:sp>
      <p:pic>
        <p:nvPicPr>
          <p:cNvPr id="8" name="Picture 7">
            <a:extLst>
              <a:ext uri="{FF2B5EF4-FFF2-40B4-BE49-F238E27FC236}">
                <a16:creationId xmlns:a16="http://schemas.microsoft.com/office/drawing/2014/main" id="{4082802C-3D83-3DFF-7E10-5E8FE111F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09800"/>
            <a:ext cx="7467600" cy="3762971"/>
          </a:xfrm>
          <a:prstGeom prst="rect">
            <a:avLst/>
          </a:prstGeom>
        </p:spPr>
      </p:pic>
    </p:spTree>
    <p:extLst>
      <p:ext uri="{BB962C8B-B14F-4D97-AF65-F5344CB8AC3E}">
        <p14:creationId xmlns:p14="http://schemas.microsoft.com/office/powerpoint/2010/main" val="236423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35AF-D87D-573F-B12F-8CE9C8A6A695}"/>
              </a:ext>
            </a:extLst>
          </p:cNvPr>
          <p:cNvSpPr>
            <a:spLocks noGrp="1"/>
          </p:cNvSpPr>
          <p:nvPr>
            <p:ph type="title"/>
          </p:nvPr>
        </p:nvSpPr>
        <p:spPr/>
        <p:txBody>
          <a:bodyPr>
            <a:normAutofit/>
          </a:bodyPr>
          <a:lstStyle/>
          <a:p>
            <a:r>
              <a:rPr lang="en-US" sz="3600" dirty="0"/>
              <a:t>MODULE IMPLEMENTATION</a:t>
            </a:r>
            <a:endParaRPr lang="en-IN" sz="3600" dirty="0"/>
          </a:p>
        </p:txBody>
      </p:sp>
      <p:sp>
        <p:nvSpPr>
          <p:cNvPr id="3" name="Content Placeholder 2">
            <a:extLst>
              <a:ext uri="{FF2B5EF4-FFF2-40B4-BE49-F238E27FC236}">
                <a16:creationId xmlns:a16="http://schemas.microsoft.com/office/drawing/2014/main" id="{66C94AD7-9264-2F5A-A24E-E06E3BF5C094}"/>
              </a:ext>
            </a:extLst>
          </p:cNvPr>
          <p:cNvSpPr>
            <a:spLocks noGrp="1"/>
          </p:cNvSpPr>
          <p:nvPr>
            <p:ph idx="1"/>
          </p:nvPr>
        </p:nvSpPr>
        <p:spPr/>
        <p:txBody>
          <a:bodyPr/>
          <a:lstStyle/>
          <a:p>
            <a:r>
              <a:rPr lang="en-US" dirty="0"/>
              <a:t>Product sub page</a:t>
            </a:r>
          </a:p>
          <a:p>
            <a:endParaRPr lang="en-IN" dirty="0"/>
          </a:p>
        </p:txBody>
      </p:sp>
      <p:sp>
        <p:nvSpPr>
          <p:cNvPr id="4" name="Date Placeholder 3">
            <a:extLst>
              <a:ext uri="{FF2B5EF4-FFF2-40B4-BE49-F238E27FC236}">
                <a16:creationId xmlns:a16="http://schemas.microsoft.com/office/drawing/2014/main" id="{0F5E42CF-3044-853E-5124-3CCDB7F83E79}"/>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F7AA55FC-DA10-0E87-AEC5-0FABD3FBF300}"/>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7EADC576-F920-0892-90CD-D8CFD0E250F9}"/>
              </a:ext>
            </a:extLst>
          </p:cNvPr>
          <p:cNvSpPr>
            <a:spLocks noGrp="1"/>
          </p:cNvSpPr>
          <p:nvPr>
            <p:ph type="sldNum" sz="quarter" idx="12"/>
          </p:nvPr>
        </p:nvSpPr>
        <p:spPr/>
        <p:txBody>
          <a:bodyPr/>
          <a:lstStyle/>
          <a:p>
            <a:fld id="{7B28076C-CE04-4A00-BFAA-A90EA8355859}" type="slidenum">
              <a:rPr lang="en-US" smtClean="0"/>
              <a:pPr/>
              <a:t>15</a:t>
            </a:fld>
            <a:endParaRPr lang="en-US"/>
          </a:p>
        </p:txBody>
      </p:sp>
      <p:pic>
        <p:nvPicPr>
          <p:cNvPr id="8" name="Picture 7">
            <a:extLst>
              <a:ext uri="{FF2B5EF4-FFF2-40B4-BE49-F238E27FC236}">
                <a16:creationId xmlns:a16="http://schemas.microsoft.com/office/drawing/2014/main" id="{1DDB7CA8-FD69-BB3F-EBA4-DAD6A1E57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30" y="2238936"/>
            <a:ext cx="7690340" cy="3887227"/>
          </a:xfrm>
          <a:prstGeom prst="rect">
            <a:avLst/>
          </a:prstGeom>
        </p:spPr>
      </p:pic>
    </p:spTree>
    <p:extLst>
      <p:ext uri="{BB962C8B-B14F-4D97-AF65-F5344CB8AC3E}">
        <p14:creationId xmlns:p14="http://schemas.microsoft.com/office/powerpoint/2010/main" val="139538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178C-51F9-1884-6727-276DCCFC8C41}"/>
              </a:ext>
            </a:extLst>
          </p:cNvPr>
          <p:cNvSpPr>
            <a:spLocks noGrp="1"/>
          </p:cNvSpPr>
          <p:nvPr>
            <p:ph type="title"/>
          </p:nvPr>
        </p:nvSpPr>
        <p:spPr/>
        <p:txBody>
          <a:bodyPr>
            <a:normAutofit/>
          </a:bodyPr>
          <a:lstStyle/>
          <a:p>
            <a:r>
              <a:rPr lang="en-US" sz="3600" dirty="0"/>
              <a:t>MODULE IMPLEMENTATION</a:t>
            </a:r>
            <a:endParaRPr lang="en-IN" sz="3600" dirty="0"/>
          </a:p>
        </p:txBody>
      </p:sp>
      <p:sp>
        <p:nvSpPr>
          <p:cNvPr id="3" name="Content Placeholder 2">
            <a:extLst>
              <a:ext uri="{FF2B5EF4-FFF2-40B4-BE49-F238E27FC236}">
                <a16:creationId xmlns:a16="http://schemas.microsoft.com/office/drawing/2014/main" id="{284EA7F1-9561-E13A-C5D1-B9961D247888}"/>
              </a:ext>
            </a:extLst>
          </p:cNvPr>
          <p:cNvSpPr>
            <a:spLocks noGrp="1"/>
          </p:cNvSpPr>
          <p:nvPr>
            <p:ph idx="1"/>
          </p:nvPr>
        </p:nvSpPr>
        <p:spPr/>
        <p:txBody>
          <a:bodyPr/>
          <a:lstStyle/>
          <a:p>
            <a:r>
              <a:rPr lang="en-US" dirty="0"/>
              <a:t>Cart page</a:t>
            </a:r>
          </a:p>
          <a:p>
            <a:endParaRPr lang="en-IN" dirty="0"/>
          </a:p>
        </p:txBody>
      </p:sp>
      <p:sp>
        <p:nvSpPr>
          <p:cNvPr id="4" name="Date Placeholder 3">
            <a:extLst>
              <a:ext uri="{FF2B5EF4-FFF2-40B4-BE49-F238E27FC236}">
                <a16:creationId xmlns:a16="http://schemas.microsoft.com/office/drawing/2014/main" id="{B474C7A5-1639-1197-13D4-788F8EB2DD8B}"/>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C12EF907-0BFB-E39E-677E-E064866F95A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19B72BA1-0B79-0C63-0B0C-D15F1FB09484}"/>
              </a:ext>
            </a:extLst>
          </p:cNvPr>
          <p:cNvSpPr>
            <a:spLocks noGrp="1"/>
          </p:cNvSpPr>
          <p:nvPr>
            <p:ph type="sldNum" sz="quarter" idx="12"/>
          </p:nvPr>
        </p:nvSpPr>
        <p:spPr/>
        <p:txBody>
          <a:bodyPr/>
          <a:lstStyle/>
          <a:p>
            <a:fld id="{7B28076C-CE04-4A00-BFAA-A90EA8355859}" type="slidenum">
              <a:rPr lang="en-US" smtClean="0"/>
              <a:pPr/>
              <a:t>16</a:t>
            </a:fld>
            <a:endParaRPr lang="en-US"/>
          </a:p>
        </p:txBody>
      </p:sp>
      <p:pic>
        <p:nvPicPr>
          <p:cNvPr id="8" name="Picture 7">
            <a:extLst>
              <a:ext uri="{FF2B5EF4-FFF2-40B4-BE49-F238E27FC236}">
                <a16:creationId xmlns:a16="http://schemas.microsoft.com/office/drawing/2014/main" id="{870D15C6-AC57-28A6-4F5E-226C0D7A0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96" y="2397443"/>
            <a:ext cx="7386808" cy="3733800"/>
          </a:xfrm>
          <a:prstGeom prst="rect">
            <a:avLst/>
          </a:prstGeom>
        </p:spPr>
      </p:pic>
    </p:spTree>
    <p:extLst>
      <p:ext uri="{BB962C8B-B14F-4D97-AF65-F5344CB8AC3E}">
        <p14:creationId xmlns:p14="http://schemas.microsoft.com/office/powerpoint/2010/main" val="1046483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p:txBody>
          <a:bodyPr/>
          <a:lstStyle/>
          <a:p>
            <a:r>
              <a:rPr lang="en-US" sz="3600" dirty="0"/>
              <a:t>RESULTS AND DISCUSSIONS</a:t>
            </a:r>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17</a:t>
            </a:fld>
            <a:endParaRPr lang="en-US"/>
          </a:p>
        </p:txBody>
      </p:sp>
      <p:sp>
        <p:nvSpPr>
          <p:cNvPr id="7" name="Content Placeholder 6"/>
          <p:cNvSpPr>
            <a:spLocks noGrp="1"/>
          </p:cNvSpPr>
          <p:nvPr>
            <p:ph idx="1"/>
          </p:nvPr>
        </p:nvSpPr>
        <p:spPr/>
        <p:txBody>
          <a:bodyPr>
            <a:normAutofit fontScale="55000" lnSpcReduction="20000"/>
          </a:bodyPr>
          <a:lstStyle/>
          <a:p>
            <a:pPr marL="355600" indent="-342900">
              <a:lnSpc>
                <a:spcPct val="100000"/>
              </a:lnSpc>
              <a:spcBef>
                <a:spcPts val="350"/>
              </a:spcBef>
              <a:buFont typeface="Wingdings" panose="05000000000000000000" pitchFamily="2" charset="2"/>
              <a:buChar char="Ø"/>
            </a:pPr>
            <a:r>
              <a:rPr lang="en-US" sz="4700" b="1" u="heavy" spc="-10" dirty="0">
                <a:uFill>
                  <a:solidFill>
                    <a:srgbClr val="000000"/>
                  </a:solidFill>
                </a:uFill>
                <a:latin typeface="Calibri"/>
                <a:cs typeface="Calibri"/>
              </a:rPr>
              <a:t>Result</a:t>
            </a:r>
          </a:p>
          <a:p>
            <a:pPr marL="12700" indent="0">
              <a:lnSpc>
                <a:spcPct val="100000"/>
              </a:lnSpc>
              <a:spcBef>
                <a:spcPts val="350"/>
              </a:spcBef>
              <a:buNone/>
            </a:pPr>
            <a:endParaRPr lang="en-US" sz="4700" dirty="0">
              <a:latin typeface="Calibri"/>
              <a:cs typeface="Calibri"/>
            </a:endParaRPr>
          </a:p>
          <a:p>
            <a:pPr marL="298450" marR="5080" indent="-285750" algn="just">
              <a:lnSpc>
                <a:spcPct val="90100"/>
              </a:lnSpc>
              <a:spcBef>
                <a:spcPts val="405"/>
              </a:spcBef>
              <a:buFont typeface="Arial" panose="020B0604020202020204" pitchFamily="34" charset="0"/>
              <a:buChar char="•"/>
            </a:pPr>
            <a:r>
              <a:rPr lang="en-US" sz="3200" spc="-15" dirty="0">
                <a:latin typeface="Calibri"/>
                <a:cs typeface="Calibri"/>
              </a:rPr>
              <a:t>After </a:t>
            </a:r>
            <a:r>
              <a:rPr lang="en-US" sz="3200" spc="-5" dirty="0">
                <a:latin typeface="Calibri"/>
                <a:cs typeface="Calibri"/>
              </a:rPr>
              <a:t>launching </a:t>
            </a:r>
            <a:r>
              <a:rPr lang="en-US" sz="3200" spc="-10" dirty="0">
                <a:latin typeface="Calibri"/>
                <a:cs typeface="Calibri"/>
              </a:rPr>
              <a:t>Diva </a:t>
            </a:r>
            <a:r>
              <a:rPr lang="en-US" sz="3200" spc="-20" dirty="0" err="1">
                <a:latin typeface="Calibri"/>
                <a:cs typeface="Calibri"/>
              </a:rPr>
              <a:t>jewellery</a:t>
            </a:r>
            <a:r>
              <a:rPr lang="en-US" sz="3200" spc="-20" dirty="0">
                <a:latin typeface="Calibri"/>
                <a:cs typeface="Calibri"/>
              </a:rPr>
              <a:t>, </a:t>
            </a:r>
            <a:r>
              <a:rPr lang="en-US" sz="3200" dirty="0">
                <a:latin typeface="Calibri"/>
                <a:cs typeface="Calibri"/>
              </a:rPr>
              <a:t>we </a:t>
            </a:r>
            <a:r>
              <a:rPr lang="en-US" sz="3200" spc="-5" dirty="0">
                <a:latin typeface="Calibri"/>
                <a:cs typeface="Calibri"/>
              </a:rPr>
              <a:t>observed significant </a:t>
            </a:r>
            <a:r>
              <a:rPr lang="en-US" sz="3200" spc="-10" dirty="0">
                <a:latin typeface="Calibri"/>
                <a:cs typeface="Calibri"/>
              </a:rPr>
              <a:t>engagement </a:t>
            </a:r>
            <a:r>
              <a:rPr lang="en-US" sz="3200" spc="10" dirty="0">
                <a:latin typeface="Calibri"/>
                <a:cs typeface="Calibri"/>
              </a:rPr>
              <a:t>and </a:t>
            </a:r>
            <a:r>
              <a:rPr lang="en-US" sz="3200" spc="-15" dirty="0">
                <a:latin typeface="Calibri"/>
                <a:cs typeface="Calibri"/>
              </a:rPr>
              <a:t>interest </a:t>
            </a:r>
            <a:r>
              <a:rPr lang="en-US" sz="3200" spc="5" dirty="0">
                <a:latin typeface="Calibri"/>
                <a:cs typeface="Calibri"/>
              </a:rPr>
              <a:t>in </a:t>
            </a:r>
            <a:r>
              <a:rPr lang="en-US" sz="3200" dirty="0">
                <a:latin typeface="Calibri"/>
                <a:cs typeface="Calibri"/>
              </a:rPr>
              <a:t>our </a:t>
            </a:r>
            <a:r>
              <a:rPr lang="en-US" sz="3200" spc="5" dirty="0">
                <a:latin typeface="Calibri"/>
                <a:cs typeface="Calibri"/>
              </a:rPr>
              <a:t> </a:t>
            </a:r>
            <a:r>
              <a:rPr lang="en-US" sz="3200" spc="-10" dirty="0">
                <a:latin typeface="Calibri"/>
                <a:cs typeface="Calibri"/>
              </a:rPr>
              <a:t>jewelry </a:t>
            </a:r>
            <a:r>
              <a:rPr lang="en-US" sz="3200" spc="-5" dirty="0">
                <a:latin typeface="Calibri"/>
                <a:cs typeface="Calibri"/>
              </a:rPr>
              <a:t>collection. Our website </a:t>
            </a:r>
            <a:r>
              <a:rPr lang="en-US" sz="3200" dirty="0">
                <a:latin typeface="Calibri"/>
                <a:cs typeface="Calibri"/>
              </a:rPr>
              <a:t>analytics </a:t>
            </a:r>
            <a:r>
              <a:rPr lang="en-US" sz="3200" spc="-10" dirty="0">
                <a:latin typeface="Calibri"/>
                <a:cs typeface="Calibri"/>
              </a:rPr>
              <a:t>indicated </a:t>
            </a:r>
            <a:r>
              <a:rPr lang="en-US" sz="3200" dirty="0">
                <a:latin typeface="Calibri"/>
                <a:cs typeface="Calibri"/>
              </a:rPr>
              <a:t>a </a:t>
            </a:r>
            <a:r>
              <a:rPr lang="en-US" sz="3200" spc="-10" dirty="0">
                <a:latin typeface="Calibri"/>
                <a:cs typeface="Calibri"/>
              </a:rPr>
              <a:t>steady </a:t>
            </a:r>
            <a:r>
              <a:rPr lang="en-US" sz="3200" spc="-5" dirty="0">
                <a:latin typeface="Calibri"/>
                <a:cs typeface="Calibri"/>
              </a:rPr>
              <a:t>increase in </a:t>
            </a:r>
            <a:r>
              <a:rPr lang="en-US" sz="3200" spc="-10" dirty="0">
                <a:latin typeface="Calibri"/>
                <a:cs typeface="Calibri"/>
              </a:rPr>
              <a:t>traffic, </a:t>
            </a:r>
            <a:r>
              <a:rPr lang="en-US" sz="3200" dirty="0">
                <a:latin typeface="Calibri"/>
                <a:cs typeface="Calibri"/>
              </a:rPr>
              <a:t>with a </a:t>
            </a:r>
            <a:r>
              <a:rPr lang="en-US" sz="3200" spc="5" dirty="0">
                <a:latin typeface="Calibri"/>
                <a:cs typeface="Calibri"/>
              </a:rPr>
              <a:t> </a:t>
            </a:r>
            <a:r>
              <a:rPr lang="en-US" sz="3200" spc="-10" dirty="0">
                <a:latin typeface="Calibri"/>
                <a:cs typeface="Calibri"/>
              </a:rPr>
              <a:t>notable </a:t>
            </a:r>
            <a:r>
              <a:rPr lang="en-US" sz="3200" spc="-5" dirty="0">
                <a:latin typeface="Calibri"/>
                <a:cs typeface="Calibri"/>
              </a:rPr>
              <a:t>rise </a:t>
            </a:r>
            <a:r>
              <a:rPr lang="en-US" sz="3200" spc="5" dirty="0">
                <a:latin typeface="Calibri"/>
                <a:cs typeface="Calibri"/>
              </a:rPr>
              <a:t>in </a:t>
            </a:r>
            <a:r>
              <a:rPr lang="en-US" sz="3200" dirty="0">
                <a:latin typeface="Calibri"/>
                <a:cs typeface="Calibri"/>
              </a:rPr>
              <a:t>unique </a:t>
            </a:r>
            <a:r>
              <a:rPr lang="en-US" sz="3200" spc="-10" dirty="0">
                <a:latin typeface="Calibri"/>
                <a:cs typeface="Calibri"/>
              </a:rPr>
              <a:t>visitors </a:t>
            </a:r>
            <a:r>
              <a:rPr lang="en-US" sz="3200" dirty="0">
                <a:latin typeface="Calibri"/>
                <a:cs typeface="Calibri"/>
              </a:rPr>
              <a:t>and </a:t>
            </a:r>
            <a:r>
              <a:rPr lang="en-US" sz="3200" spc="-5" dirty="0">
                <a:latin typeface="Calibri"/>
                <a:cs typeface="Calibri"/>
              </a:rPr>
              <a:t>returning </a:t>
            </a:r>
            <a:r>
              <a:rPr lang="en-US" sz="3200" spc="-10" dirty="0">
                <a:latin typeface="Calibri"/>
                <a:cs typeface="Calibri"/>
              </a:rPr>
              <a:t>customers. </a:t>
            </a:r>
          </a:p>
          <a:p>
            <a:pPr marL="12700" marR="5080" algn="just">
              <a:lnSpc>
                <a:spcPct val="90100"/>
              </a:lnSpc>
              <a:spcBef>
                <a:spcPts val="405"/>
              </a:spcBef>
            </a:pPr>
            <a:endParaRPr lang="en-US" sz="3200" spc="-10" dirty="0">
              <a:latin typeface="Calibri"/>
              <a:cs typeface="Calibri"/>
            </a:endParaRPr>
          </a:p>
          <a:p>
            <a:pPr marL="298450" marR="5080" indent="-285750" algn="just">
              <a:lnSpc>
                <a:spcPct val="90100"/>
              </a:lnSpc>
              <a:spcBef>
                <a:spcPts val="405"/>
              </a:spcBef>
              <a:buFont typeface="Arial" panose="020B0604020202020204" pitchFamily="34" charset="0"/>
              <a:buChar char="•"/>
            </a:pPr>
            <a:r>
              <a:rPr lang="en-US" sz="3200" spc="-10" dirty="0">
                <a:latin typeface="Calibri"/>
                <a:cs typeface="Calibri"/>
              </a:rPr>
              <a:t>Customer </a:t>
            </a:r>
            <a:r>
              <a:rPr lang="en-US" sz="3200" spc="-5" dirty="0">
                <a:latin typeface="Calibri"/>
                <a:cs typeface="Calibri"/>
              </a:rPr>
              <a:t>feedback has </a:t>
            </a:r>
            <a:r>
              <a:rPr lang="en-US" sz="3200" spc="5" dirty="0">
                <a:latin typeface="Calibri"/>
                <a:cs typeface="Calibri"/>
              </a:rPr>
              <a:t>been </a:t>
            </a:r>
            <a:r>
              <a:rPr lang="en-US" sz="3200" spc="10" dirty="0">
                <a:latin typeface="Calibri"/>
                <a:cs typeface="Calibri"/>
              </a:rPr>
              <a:t> </a:t>
            </a:r>
            <a:r>
              <a:rPr lang="en-US" sz="3200" spc="-5" dirty="0">
                <a:latin typeface="Calibri"/>
                <a:cs typeface="Calibri"/>
              </a:rPr>
              <a:t>overwhelmingly</a:t>
            </a:r>
            <a:r>
              <a:rPr lang="en-US" sz="3200" spc="204" dirty="0">
                <a:latin typeface="Calibri"/>
                <a:cs typeface="Calibri"/>
              </a:rPr>
              <a:t> </a:t>
            </a:r>
            <a:r>
              <a:rPr lang="en-US" sz="3200" spc="-5" dirty="0">
                <a:latin typeface="Calibri"/>
                <a:cs typeface="Calibri"/>
              </a:rPr>
              <a:t>positive,</a:t>
            </a:r>
            <a:r>
              <a:rPr lang="en-US" sz="3200" spc="220" dirty="0">
                <a:latin typeface="Calibri"/>
                <a:cs typeface="Calibri"/>
              </a:rPr>
              <a:t> </a:t>
            </a:r>
            <a:r>
              <a:rPr lang="en-US" sz="3200" spc="-5" dirty="0">
                <a:latin typeface="Calibri"/>
                <a:cs typeface="Calibri"/>
              </a:rPr>
              <a:t>highlighting</a:t>
            </a:r>
            <a:r>
              <a:rPr lang="en-US" sz="3200" spc="190" dirty="0">
                <a:latin typeface="Calibri"/>
                <a:cs typeface="Calibri"/>
              </a:rPr>
              <a:t> </a:t>
            </a:r>
            <a:r>
              <a:rPr lang="en-US" sz="3200" dirty="0">
                <a:latin typeface="Calibri"/>
                <a:cs typeface="Calibri"/>
              </a:rPr>
              <a:t>the</a:t>
            </a:r>
            <a:r>
              <a:rPr lang="en-US" sz="3200" spc="215" dirty="0">
                <a:latin typeface="Calibri"/>
                <a:cs typeface="Calibri"/>
              </a:rPr>
              <a:t> </a:t>
            </a:r>
            <a:r>
              <a:rPr lang="en-US" sz="3200" spc="-5" dirty="0">
                <a:latin typeface="Calibri"/>
                <a:cs typeface="Calibri"/>
              </a:rPr>
              <a:t>quality</a:t>
            </a:r>
            <a:r>
              <a:rPr lang="en-US" sz="3200" spc="200" dirty="0">
                <a:latin typeface="Calibri"/>
                <a:cs typeface="Calibri"/>
              </a:rPr>
              <a:t> </a:t>
            </a:r>
            <a:r>
              <a:rPr lang="en-US" sz="3200" dirty="0">
                <a:latin typeface="Calibri"/>
                <a:cs typeface="Calibri"/>
              </a:rPr>
              <a:t>of</a:t>
            </a:r>
            <a:r>
              <a:rPr lang="en-US" sz="3200" spc="204" dirty="0">
                <a:latin typeface="Calibri"/>
                <a:cs typeface="Calibri"/>
              </a:rPr>
              <a:t> </a:t>
            </a:r>
            <a:r>
              <a:rPr lang="en-US" sz="3200" spc="-5" dirty="0">
                <a:latin typeface="Calibri"/>
                <a:cs typeface="Calibri"/>
              </a:rPr>
              <a:t>our</a:t>
            </a:r>
            <a:r>
              <a:rPr lang="en-US" sz="3200" spc="225" dirty="0">
                <a:latin typeface="Calibri"/>
                <a:cs typeface="Calibri"/>
              </a:rPr>
              <a:t> </a:t>
            </a:r>
            <a:r>
              <a:rPr lang="en-US" sz="3200" spc="-5" dirty="0">
                <a:latin typeface="Calibri"/>
                <a:cs typeface="Calibri"/>
              </a:rPr>
              <a:t>products,</a:t>
            </a:r>
            <a:r>
              <a:rPr lang="en-US" sz="3200" spc="215" dirty="0">
                <a:latin typeface="Calibri"/>
                <a:cs typeface="Calibri"/>
              </a:rPr>
              <a:t> </a:t>
            </a:r>
            <a:r>
              <a:rPr lang="en-US" sz="3200" spc="-5" dirty="0">
                <a:latin typeface="Calibri"/>
                <a:cs typeface="Calibri"/>
              </a:rPr>
              <a:t>ease</a:t>
            </a:r>
            <a:r>
              <a:rPr lang="en-US" sz="3200" spc="210" dirty="0">
                <a:latin typeface="Calibri"/>
                <a:cs typeface="Calibri"/>
              </a:rPr>
              <a:t> </a:t>
            </a:r>
            <a:r>
              <a:rPr lang="en-US" sz="3200" dirty="0">
                <a:latin typeface="Calibri"/>
                <a:cs typeface="Calibri"/>
              </a:rPr>
              <a:t>of</a:t>
            </a:r>
            <a:r>
              <a:rPr lang="en-US" sz="3200" spc="204" dirty="0">
                <a:latin typeface="Calibri"/>
                <a:cs typeface="Calibri"/>
              </a:rPr>
              <a:t> </a:t>
            </a:r>
            <a:r>
              <a:rPr lang="en-US" sz="3200" spc="-15" dirty="0">
                <a:latin typeface="Calibri"/>
                <a:cs typeface="Calibri"/>
              </a:rPr>
              <a:t>navigation </a:t>
            </a:r>
            <a:r>
              <a:rPr lang="en-US" sz="3200" spc="-395" dirty="0">
                <a:latin typeface="Calibri"/>
                <a:cs typeface="Calibri"/>
              </a:rPr>
              <a:t> </a:t>
            </a:r>
            <a:r>
              <a:rPr lang="en-US" sz="3200" spc="5" dirty="0">
                <a:latin typeface="Calibri"/>
                <a:cs typeface="Calibri"/>
              </a:rPr>
              <a:t>on</a:t>
            </a:r>
            <a:r>
              <a:rPr lang="en-US" sz="3200" spc="10" dirty="0">
                <a:latin typeface="Calibri"/>
                <a:cs typeface="Calibri"/>
              </a:rPr>
              <a:t> </a:t>
            </a:r>
            <a:r>
              <a:rPr lang="en-US" sz="3200" dirty="0">
                <a:latin typeface="Calibri"/>
                <a:cs typeface="Calibri"/>
              </a:rPr>
              <a:t>the</a:t>
            </a:r>
            <a:r>
              <a:rPr lang="en-US" sz="3200" spc="5" dirty="0">
                <a:latin typeface="Calibri"/>
                <a:cs typeface="Calibri"/>
              </a:rPr>
              <a:t> </a:t>
            </a:r>
            <a:r>
              <a:rPr lang="en-US" sz="3200" spc="-10" dirty="0">
                <a:latin typeface="Calibri"/>
                <a:cs typeface="Calibri"/>
              </a:rPr>
              <a:t>site,</a:t>
            </a:r>
            <a:r>
              <a:rPr lang="en-US" sz="3200" spc="-5" dirty="0">
                <a:latin typeface="Calibri"/>
                <a:cs typeface="Calibri"/>
              </a:rPr>
              <a:t> </a:t>
            </a:r>
            <a:r>
              <a:rPr lang="en-US" sz="3200" dirty="0">
                <a:latin typeface="Calibri"/>
                <a:cs typeface="Calibri"/>
              </a:rPr>
              <a:t>and</a:t>
            </a:r>
            <a:r>
              <a:rPr lang="en-US" sz="3200" spc="5" dirty="0">
                <a:latin typeface="Calibri"/>
                <a:cs typeface="Calibri"/>
              </a:rPr>
              <a:t> </a:t>
            </a:r>
            <a:r>
              <a:rPr lang="en-US" sz="3200" dirty="0">
                <a:latin typeface="Calibri"/>
                <a:cs typeface="Calibri"/>
              </a:rPr>
              <a:t>the</a:t>
            </a:r>
            <a:r>
              <a:rPr lang="en-US" sz="3200" spc="5" dirty="0">
                <a:latin typeface="Calibri"/>
                <a:cs typeface="Calibri"/>
              </a:rPr>
              <a:t> </a:t>
            </a:r>
            <a:r>
              <a:rPr lang="en-US" sz="3200" spc="-5" dirty="0">
                <a:latin typeface="Calibri"/>
                <a:cs typeface="Calibri"/>
              </a:rPr>
              <a:t>responsive</a:t>
            </a:r>
            <a:r>
              <a:rPr lang="en-US" sz="3200" dirty="0">
                <a:latin typeface="Calibri"/>
                <a:cs typeface="Calibri"/>
              </a:rPr>
              <a:t> </a:t>
            </a:r>
            <a:r>
              <a:rPr lang="en-US" sz="3200" spc="-10" dirty="0">
                <a:latin typeface="Calibri"/>
                <a:cs typeface="Calibri"/>
              </a:rPr>
              <a:t>nature</a:t>
            </a:r>
            <a:r>
              <a:rPr lang="en-US" sz="3200" spc="-5" dirty="0">
                <a:latin typeface="Calibri"/>
                <a:cs typeface="Calibri"/>
              </a:rPr>
              <a:t> </a:t>
            </a:r>
            <a:r>
              <a:rPr lang="en-US" sz="3200" spc="5" dirty="0">
                <a:latin typeface="Calibri"/>
                <a:cs typeface="Calibri"/>
              </a:rPr>
              <a:t>of</a:t>
            </a:r>
            <a:r>
              <a:rPr lang="en-US" sz="3200" spc="10" dirty="0">
                <a:latin typeface="Calibri"/>
                <a:cs typeface="Calibri"/>
              </a:rPr>
              <a:t> </a:t>
            </a:r>
            <a:r>
              <a:rPr lang="en-US" sz="3200" spc="-5" dirty="0">
                <a:latin typeface="Calibri"/>
                <a:cs typeface="Calibri"/>
              </a:rPr>
              <a:t>our</a:t>
            </a:r>
            <a:r>
              <a:rPr lang="en-US" sz="3200" dirty="0">
                <a:latin typeface="Calibri"/>
                <a:cs typeface="Calibri"/>
              </a:rPr>
              <a:t> </a:t>
            </a:r>
            <a:r>
              <a:rPr lang="en-US" sz="3200" spc="-10" dirty="0">
                <a:latin typeface="Calibri"/>
                <a:cs typeface="Calibri"/>
              </a:rPr>
              <a:t>customer</a:t>
            </a:r>
            <a:r>
              <a:rPr lang="en-US" sz="3200" spc="-5" dirty="0">
                <a:latin typeface="Calibri"/>
                <a:cs typeface="Calibri"/>
              </a:rPr>
              <a:t> </a:t>
            </a:r>
            <a:r>
              <a:rPr lang="en-US" sz="3200" dirty="0">
                <a:latin typeface="Calibri"/>
                <a:cs typeface="Calibri"/>
              </a:rPr>
              <a:t>service.</a:t>
            </a:r>
            <a:r>
              <a:rPr lang="en-US" sz="3200" spc="5" dirty="0">
                <a:latin typeface="Calibri"/>
                <a:cs typeface="Calibri"/>
              </a:rPr>
              <a:t> </a:t>
            </a:r>
            <a:r>
              <a:rPr lang="en-US" sz="3200" spc="-35" dirty="0">
                <a:latin typeface="Calibri"/>
                <a:cs typeface="Calibri"/>
              </a:rPr>
              <a:t>We</a:t>
            </a:r>
            <a:r>
              <a:rPr lang="en-US" sz="3200" spc="-30" dirty="0">
                <a:latin typeface="Calibri"/>
                <a:cs typeface="Calibri"/>
              </a:rPr>
              <a:t> </a:t>
            </a:r>
            <a:r>
              <a:rPr lang="en-US" sz="3200" spc="-5" dirty="0">
                <a:latin typeface="Calibri"/>
                <a:cs typeface="Calibri"/>
              </a:rPr>
              <a:t>successfully </a:t>
            </a:r>
            <a:r>
              <a:rPr lang="en-US" sz="3200" dirty="0">
                <a:latin typeface="Calibri"/>
                <a:cs typeface="Calibri"/>
              </a:rPr>
              <a:t> </a:t>
            </a:r>
            <a:r>
              <a:rPr lang="en-US" sz="3200" spc="-10" dirty="0">
                <a:latin typeface="Calibri"/>
                <a:cs typeface="Calibri"/>
              </a:rPr>
              <a:t>introduced </a:t>
            </a:r>
            <a:r>
              <a:rPr lang="en-US" sz="3200" dirty="0">
                <a:latin typeface="Calibri"/>
                <a:cs typeface="Calibri"/>
              </a:rPr>
              <a:t>a </a:t>
            </a:r>
            <a:r>
              <a:rPr lang="en-US" sz="3200" spc="-10" dirty="0">
                <a:latin typeface="Calibri"/>
                <a:cs typeface="Calibri"/>
              </a:rPr>
              <a:t>variety </a:t>
            </a:r>
            <a:r>
              <a:rPr lang="en-US" sz="3200" dirty="0">
                <a:latin typeface="Calibri"/>
                <a:cs typeface="Calibri"/>
              </a:rPr>
              <a:t>of </a:t>
            </a:r>
            <a:r>
              <a:rPr lang="en-US" sz="3200" spc="-10" dirty="0">
                <a:latin typeface="Calibri"/>
                <a:cs typeface="Calibri"/>
              </a:rPr>
              <a:t>promotional </a:t>
            </a:r>
            <a:r>
              <a:rPr lang="en-US" sz="3200" spc="-5" dirty="0">
                <a:latin typeface="Calibri"/>
                <a:cs typeface="Calibri"/>
              </a:rPr>
              <a:t>campaigns, leading </a:t>
            </a:r>
            <a:r>
              <a:rPr lang="en-US" sz="3200" spc="-15" dirty="0">
                <a:latin typeface="Calibri"/>
                <a:cs typeface="Calibri"/>
              </a:rPr>
              <a:t>to</a:t>
            </a:r>
            <a:r>
              <a:rPr lang="en-US" sz="3200" spc="-10" dirty="0">
                <a:latin typeface="Calibri"/>
                <a:cs typeface="Calibri"/>
              </a:rPr>
              <a:t> </a:t>
            </a:r>
            <a:r>
              <a:rPr lang="en-US" sz="3200" dirty="0">
                <a:latin typeface="Calibri"/>
                <a:cs typeface="Calibri"/>
              </a:rPr>
              <a:t>a </a:t>
            </a:r>
            <a:r>
              <a:rPr lang="en-US" sz="3200" spc="-15" dirty="0">
                <a:latin typeface="Calibri"/>
                <a:cs typeface="Calibri"/>
              </a:rPr>
              <a:t>substantial</a:t>
            </a:r>
            <a:r>
              <a:rPr lang="en-US" sz="3200" spc="375" dirty="0">
                <a:latin typeface="Calibri"/>
                <a:cs typeface="Calibri"/>
              </a:rPr>
              <a:t> </a:t>
            </a:r>
            <a:r>
              <a:rPr lang="en-US" sz="3200" spc="-10" dirty="0">
                <a:latin typeface="Calibri"/>
                <a:cs typeface="Calibri"/>
              </a:rPr>
              <a:t>increase </a:t>
            </a:r>
            <a:r>
              <a:rPr lang="en-US" sz="3200" spc="40" dirty="0">
                <a:latin typeface="Calibri"/>
                <a:cs typeface="Calibri"/>
              </a:rPr>
              <a:t>in </a:t>
            </a:r>
            <a:r>
              <a:rPr lang="en-US" sz="3200" spc="45" dirty="0">
                <a:latin typeface="Calibri"/>
                <a:cs typeface="Calibri"/>
              </a:rPr>
              <a:t> </a:t>
            </a:r>
            <a:r>
              <a:rPr lang="en-US" sz="3200" spc="-5" dirty="0">
                <a:latin typeface="Calibri"/>
                <a:cs typeface="Calibri"/>
              </a:rPr>
              <a:t>sales</a:t>
            </a:r>
            <a:r>
              <a:rPr lang="en-US" sz="3200" spc="10" dirty="0">
                <a:latin typeface="Calibri"/>
                <a:cs typeface="Calibri"/>
              </a:rPr>
              <a:t> </a:t>
            </a:r>
            <a:r>
              <a:rPr lang="en-US" sz="3200" spc="-10" dirty="0">
                <a:latin typeface="Calibri"/>
                <a:cs typeface="Calibri"/>
              </a:rPr>
              <a:t>during</a:t>
            </a:r>
            <a:r>
              <a:rPr lang="en-US" sz="3200" spc="65" dirty="0">
                <a:latin typeface="Calibri"/>
                <a:cs typeface="Calibri"/>
              </a:rPr>
              <a:t> </a:t>
            </a:r>
            <a:r>
              <a:rPr lang="en-US" sz="3200" spc="-20" dirty="0">
                <a:latin typeface="Calibri"/>
                <a:cs typeface="Calibri"/>
              </a:rPr>
              <a:t>key</a:t>
            </a:r>
            <a:r>
              <a:rPr lang="en-US" sz="3200" spc="-25" dirty="0">
                <a:latin typeface="Calibri"/>
                <a:cs typeface="Calibri"/>
              </a:rPr>
              <a:t> </a:t>
            </a:r>
            <a:r>
              <a:rPr lang="en-US" sz="3200" spc="-5" dirty="0">
                <a:latin typeface="Calibri"/>
                <a:cs typeface="Calibri"/>
              </a:rPr>
              <a:t>periods,</a:t>
            </a:r>
            <a:r>
              <a:rPr lang="en-US" sz="3200" spc="40" dirty="0">
                <a:latin typeface="Calibri"/>
                <a:cs typeface="Calibri"/>
              </a:rPr>
              <a:t> </a:t>
            </a:r>
            <a:r>
              <a:rPr lang="en-US" sz="3200" spc="-5" dirty="0">
                <a:latin typeface="Calibri"/>
                <a:cs typeface="Calibri"/>
              </a:rPr>
              <a:t>such</a:t>
            </a:r>
            <a:r>
              <a:rPr lang="en-US" sz="3200" spc="15" dirty="0">
                <a:latin typeface="Calibri"/>
                <a:cs typeface="Calibri"/>
              </a:rPr>
              <a:t> </a:t>
            </a:r>
            <a:r>
              <a:rPr lang="en-US" sz="3200" dirty="0">
                <a:latin typeface="Calibri"/>
                <a:cs typeface="Calibri"/>
              </a:rPr>
              <a:t>as</a:t>
            </a:r>
            <a:r>
              <a:rPr lang="en-US" sz="3200" spc="-10" dirty="0">
                <a:latin typeface="Calibri"/>
                <a:cs typeface="Calibri"/>
              </a:rPr>
              <a:t> holiday</a:t>
            </a:r>
            <a:r>
              <a:rPr lang="en-US" sz="3200" spc="25" dirty="0">
                <a:latin typeface="Calibri"/>
                <a:cs typeface="Calibri"/>
              </a:rPr>
              <a:t> </a:t>
            </a:r>
            <a:r>
              <a:rPr lang="en-US" sz="3200" spc="-5" dirty="0">
                <a:latin typeface="Calibri"/>
                <a:cs typeface="Calibri"/>
              </a:rPr>
              <a:t>seasons</a:t>
            </a:r>
            <a:r>
              <a:rPr lang="en-US" sz="3200" spc="15" dirty="0">
                <a:latin typeface="Calibri"/>
                <a:cs typeface="Calibri"/>
              </a:rPr>
              <a:t> </a:t>
            </a:r>
            <a:r>
              <a:rPr lang="en-US" sz="3200" spc="-5" dirty="0">
                <a:latin typeface="Calibri"/>
                <a:cs typeface="Calibri"/>
              </a:rPr>
              <a:t>and</a:t>
            </a:r>
            <a:r>
              <a:rPr lang="en-US" sz="3200" spc="35" dirty="0">
                <a:latin typeface="Calibri"/>
                <a:cs typeface="Calibri"/>
              </a:rPr>
              <a:t> </a:t>
            </a:r>
            <a:r>
              <a:rPr lang="en-US" sz="3200" spc="-5" dirty="0">
                <a:latin typeface="Calibri"/>
                <a:cs typeface="Calibri"/>
              </a:rPr>
              <a:t>special</a:t>
            </a:r>
            <a:r>
              <a:rPr lang="en-US" sz="3200" spc="25" dirty="0">
                <a:latin typeface="Calibri"/>
                <a:cs typeface="Calibri"/>
              </a:rPr>
              <a:t> </a:t>
            </a:r>
            <a:r>
              <a:rPr lang="en-US" sz="3200" spc="-15" dirty="0">
                <a:latin typeface="Calibri"/>
                <a:cs typeface="Calibri"/>
              </a:rPr>
              <a:t>events.</a:t>
            </a:r>
            <a:endParaRPr lang="en-US" sz="3200" dirty="0">
              <a:latin typeface="Calibri"/>
              <a:cs typeface="Calibri"/>
            </a:endParaRPr>
          </a:p>
          <a:p>
            <a:pPr marL="342900" indent="-342900">
              <a:lnSpc>
                <a:spcPct val="100000"/>
              </a:lnSpc>
              <a:buFont typeface="Wingdings" panose="05000000000000000000" pitchFamily="2" charset="2"/>
              <a:buChar char="Ø"/>
            </a:pPr>
            <a:endParaRPr lang="en-US" sz="4000" dirty="0">
              <a:latin typeface="Calibri"/>
              <a:cs typeface="Calibri"/>
            </a:endParaRPr>
          </a:p>
          <a:p>
            <a:pPr marL="298450" marR="10160" indent="-285750" algn="just">
              <a:lnSpc>
                <a:spcPct val="90000"/>
              </a:lnSpc>
              <a:buFont typeface="Arial" panose="020B0604020202020204" pitchFamily="34" charset="0"/>
              <a:buChar char="•"/>
            </a:pPr>
            <a:r>
              <a:rPr lang="en-US" sz="3200" spc="-5" dirty="0">
                <a:latin typeface="Calibri"/>
                <a:cs typeface="Calibri"/>
              </a:rPr>
              <a:t>The </a:t>
            </a:r>
            <a:r>
              <a:rPr lang="en-US" sz="3200" spc="-10" dirty="0">
                <a:latin typeface="Calibri"/>
                <a:cs typeface="Calibri"/>
              </a:rPr>
              <a:t>establishment </a:t>
            </a:r>
            <a:r>
              <a:rPr lang="en-US" sz="3200" dirty="0">
                <a:latin typeface="Calibri"/>
                <a:cs typeface="Calibri"/>
              </a:rPr>
              <a:t>of </a:t>
            </a:r>
            <a:r>
              <a:rPr lang="en-US" sz="3200" spc="10" dirty="0">
                <a:latin typeface="Calibri"/>
                <a:cs typeface="Calibri"/>
              </a:rPr>
              <a:t>an </a:t>
            </a:r>
            <a:r>
              <a:rPr lang="en-US" sz="3200" dirty="0">
                <a:latin typeface="Calibri"/>
                <a:cs typeface="Calibri"/>
              </a:rPr>
              <a:t>online </a:t>
            </a:r>
            <a:r>
              <a:rPr lang="en-US" sz="3200" spc="-10" dirty="0">
                <a:latin typeface="Calibri"/>
                <a:cs typeface="Calibri"/>
              </a:rPr>
              <a:t>jewelry </a:t>
            </a:r>
            <a:r>
              <a:rPr lang="en-US" sz="3200" spc="-20" dirty="0">
                <a:latin typeface="Calibri"/>
                <a:cs typeface="Calibri"/>
              </a:rPr>
              <a:t>store </a:t>
            </a:r>
            <a:r>
              <a:rPr lang="en-US" sz="3200" dirty="0">
                <a:latin typeface="Calibri"/>
                <a:cs typeface="Calibri"/>
              </a:rPr>
              <a:t>has yielded </a:t>
            </a:r>
            <a:r>
              <a:rPr lang="en-US" sz="3200" spc="-10" dirty="0">
                <a:latin typeface="Calibri"/>
                <a:cs typeface="Calibri"/>
              </a:rPr>
              <a:t>promising outcomes </a:t>
            </a:r>
            <a:r>
              <a:rPr lang="en-US" sz="3200" spc="-5" dirty="0">
                <a:latin typeface="Calibri"/>
                <a:cs typeface="Calibri"/>
              </a:rPr>
              <a:t>across </a:t>
            </a:r>
            <a:r>
              <a:rPr lang="en-US" sz="3200" dirty="0">
                <a:latin typeface="Calibri"/>
                <a:cs typeface="Calibri"/>
              </a:rPr>
              <a:t> </a:t>
            </a:r>
            <a:r>
              <a:rPr lang="en-US" sz="3200" spc="-15" dirty="0">
                <a:latin typeface="Calibri"/>
                <a:cs typeface="Calibri"/>
              </a:rPr>
              <a:t>several</a:t>
            </a:r>
            <a:r>
              <a:rPr lang="en-US" sz="3200" spc="-10" dirty="0">
                <a:latin typeface="Calibri"/>
                <a:cs typeface="Calibri"/>
              </a:rPr>
              <a:t> </a:t>
            </a:r>
            <a:r>
              <a:rPr lang="en-US" sz="3200" spc="-20" dirty="0">
                <a:latin typeface="Calibri"/>
                <a:cs typeface="Calibri"/>
              </a:rPr>
              <a:t>key</a:t>
            </a:r>
            <a:r>
              <a:rPr lang="en-US" sz="3200" spc="-15" dirty="0">
                <a:latin typeface="Calibri"/>
                <a:cs typeface="Calibri"/>
              </a:rPr>
              <a:t> </a:t>
            </a:r>
            <a:r>
              <a:rPr lang="en-US" sz="3200" spc="-10" dirty="0">
                <a:latin typeface="Calibri"/>
                <a:cs typeface="Calibri"/>
              </a:rPr>
              <a:t>areas.</a:t>
            </a:r>
            <a:r>
              <a:rPr lang="en-US" sz="3200" spc="-5" dirty="0">
                <a:latin typeface="Calibri"/>
                <a:cs typeface="Calibri"/>
              </a:rPr>
              <a:t> </a:t>
            </a:r>
            <a:r>
              <a:rPr lang="en-US" sz="3200" spc="-30" dirty="0">
                <a:latin typeface="Calibri"/>
                <a:cs typeface="Calibri"/>
              </a:rPr>
              <a:t>Firstly,</a:t>
            </a:r>
            <a:r>
              <a:rPr lang="en-US" sz="3200" spc="-25" dirty="0">
                <a:latin typeface="Calibri"/>
                <a:cs typeface="Calibri"/>
              </a:rPr>
              <a:t> </a:t>
            </a:r>
            <a:r>
              <a:rPr lang="en-US" sz="3200" spc="-10" dirty="0">
                <a:latin typeface="Calibri"/>
                <a:cs typeface="Calibri"/>
              </a:rPr>
              <a:t>customer</a:t>
            </a:r>
            <a:r>
              <a:rPr lang="en-US" sz="3200" spc="-5" dirty="0">
                <a:latin typeface="Calibri"/>
                <a:cs typeface="Calibri"/>
              </a:rPr>
              <a:t> </a:t>
            </a:r>
            <a:r>
              <a:rPr lang="en-US" sz="3200" spc="-10" dirty="0">
                <a:latin typeface="Calibri"/>
                <a:cs typeface="Calibri"/>
              </a:rPr>
              <a:t>engagement</a:t>
            </a:r>
            <a:r>
              <a:rPr lang="en-US" sz="3200" spc="-5" dirty="0">
                <a:latin typeface="Calibri"/>
                <a:cs typeface="Calibri"/>
              </a:rPr>
              <a:t> has</a:t>
            </a:r>
            <a:r>
              <a:rPr lang="en-US" sz="3200" dirty="0">
                <a:latin typeface="Calibri"/>
                <a:cs typeface="Calibri"/>
              </a:rPr>
              <a:t> </a:t>
            </a:r>
            <a:r>
              <a:rPr lang="en-US" sz="3200" spc="-5" dirty="0">
                <a:latin typeface="Calibri"/>
                <a:cs typeface="Calibri"/>
              </a:rPr>
              <a:t>markedly</a:t>
            </a:r>
            <a:r>
              <a:rPr lang="en-US" sz="3200" dirty="0">
                <a:latin typeface="Calibri"/>
                <a:cs typeface="Calibri"/>
              </a:rPr>
              <a:t> </a:t>
            </a:r>
            <a:r>
              <a:rPr lang="en-US" sz="3200" spc="-5" dirty="0">
                <a:latin typeface="Calibri"/>
                <a:cs typeface="Calibri"/>
              </a:rPr>
              <a:t>increased</a:t>
            </a:r>
            <a:r>
              <a:rPr lang="en-US" sz="3200" dirty="0">
                <a:latin typeface="Calibri"/>
                <a:cs typeface="Calibri"/>
              </a:rPr>
              <a:t> </a:t>
            </a:r>
            <a:r>
              <a:rPr lang="en-US" sz="3200" spc="5" dirty="0">
                <a:latin typeface="Calibri"/>
                <a:cs typeface="Calibri"/>
              </a:rPr>
              <a:t>due  </a:t>
            </a:r>
            <a:r>
              <a:rPr lang="en-US" sz="3200" spc="-30" dirty="0">
                <a:latin typeface="Calibri"/>
                <a:cs typeface="Calibri"/>
              </a:rPr>
              <a:t>to </a:t>
            </a:r>
            <a:r>
              <a:rPr lang="en-US" sz="3200" spc="-25" dirty="0">
                <a:latin typeface="Calibri"/>
                <a:cs typeface="Calibri"/>
              </a:rPr>
              <a:t> </a:t>
            </a:r>
            <a:r>
              <a:rPr lang="en-US" sz="3200" spc="-15" dirty="0">
                <a:latin typeface="Calibri"/>
                <a:cs typeface="Calibri"/>
              </a:rPr>
              <a:t>effective </a:t>
            </a:r>
            <a:r>
              <a:rPr lang="en-US" sz="3200" spc="-5" dirty="0">
                <a:latin typeface="Calibri"/>
                <a:cs typeface="Calibri"/>
              </a:rPr>
              <a:t>social media </a:t>
            </a:r>
            <a:r>
              <a:rPr lang="en-US" sz="3200" dirty="0">
                <a:latin typeface="Calibri"/>
                <a:cs typeface="Calibri"/>
              </a:rPr>
              <a:t>and online </a:t>
            </a:r>
            <a:r>
              <a:rPr lang="en-US" sz="3200" spc="-10" dirty="0">
                <a:latin typeface="Calibri"/>
                <a:cs typeface="Calibri"/>
              </a:rPr>
              <a:t>marketing </a:t>
            </a:r>
            <a:r>
              <a:rPr lang="en-US" sz="3200" spc="-15" dirty="0">
                <a:latin typeface="Calibri"/>
                <a:cs typeface="Calibri"/>
              </a:rPr>
              <a:t>strategies, </a:t>
            </a:r>
            <a:r>
              <a:rPr lang="en-US" sz="3200" spc="-10" dirty="0">
                <a:latin typeface="Calibri"/>
                <a:cs typeface="Calibri"/>
              </a:rPr>
              <a:t>resulting </a:t>
            </a:r>
            <a:r>
              <a:rPr lang="en-US" sz="3200" spc="5" dirty="0">
                <a:latin typeface="Calibri"/>
                <a:cs typeface="Calibri"/>
              </a:rPr>
              <a:t>in </a:t>
            </a:r>
            <a:r>
              <a:rPr lang="en-US" sz="3200" dirty="0">
                <a:latin typeface="Calibri"/>
                <a:cs typeface="Calibri"/>
              </a:rPr>
              <a:t>enhanced </a:t>
            </a:r>
            <a:r>
              <a:rPr lang="en-US" sz="3200" spc="-5" dirty="0">
                <a:latin typeface="Calibri"/>
                <a:cs typeface="Calibri"/>
              </a:rPr>
              <a:t>visibility </a:t>
            </a:r>
            <a:r>
              <a:rPr lang="en-US" sz="3200" dirty="0">
                <a:latin typeface="Calibri"/>
                <a:cs typeface="Calibri"/>
              </a:rPr>
              <a:t> </a:t>
            </a:r>
            <a:r>
              <a:rPr lang="en-US" sz="3200" spc="-5" dirty="0">
                <a:latin typeface="Calibri"/>
                <a:cs typeface="Calibri"/>
              </a:rPr>
              <a:t>and</a:t>
            </a:r>
            <a:r>
              <a:rPr lang="en-US" sz="3200" dirty="0">
                <a:latin typeface="Calibri"/>
                <a:cs typeface="Calibri"/>
              </a:rPr>
              <a:t> </a:t>
            </a:r>
            <a:r>
              <a:rPr lang="en-US" sz="3200" spc="-5" dirty="0">
                <a:latin typeface="Calibri"/>
                <a:cs typeface="Calibri"/>
              </a:rPr>
              <a:t>higher</a:t>
            </a:r>
            <a:r>
              <a:rPr lang="en-US" sz="3200" dirty="0">
                <a:latin typeface="Calibri"/>
                <a:cs typeface="Calibri"/>
              </a:rPr>
              <a:t> </a:t>
            </a:r>
            <a:r>
              <a:rPr lang="en-US" sz="3200" spc="-15" dirty="0">
                <a:latin typeface="Calibri"/>
                <a:cs typeface="Calibri"/>
              </a:rPr>
              <a:t>traffic</a:t>
            </a:r>
            <a:r>
              <a:rPr lang="en-US" sz="3200" spc="-10" dirty="0">
                <a:latin typeface="Calibri"/>
                <a:cs typeface="Calibri"/>
              </a:rPr>
              <a:t> </a:t>
            </a:r>
            <a:r>
              <a:rPr lang="en-US" sz="3200" spc="-15" dirty="0">
                <a:latin typeface="Calibri"/>
                <a:cs typeface="Calibri"/>
              </a:rPr>
              <a:t>to</a:t>
            </a:r>
            <a:r>
              <a:rPr lang="en-US" sz="3200" spc="-10" dirty="0">
                <a:latin typeface="Calibri"/>
                <a:cs typeface="Calibri"/>
              </a:rPr>
              <a:t> </a:t>
            </a:r>
            <a:r>
              <a:rPr lang="en-US" sz="3200" dirty="0">
                <a:latin typeface="Calibri"/>
                <a:cs typeface="Calibri"/>
              </a:rPr>
              <a:t>the</a:t>
            </a:r>
            <a:r>
              <a:rPr lang="en-US" sz="3200" spc="5" dirty="0">
                <a:latin typeface="Calibri"/>
                <a:cs typeface="Calibri"/>
              </a:rPr>
              <a:t> </a:t>
            </a:r>
            <a:r>
              <a:rPr lang="en-US" sz="3200" spc="-10" dirty="0">
                <a:latin typeface="Calibri"/>
                <a:cs typeface="Calibri"/>
              </a:rPr>
              <a:t>website.</a:t>
            </a:r>
            <a:r>
              <a:rPr lang="en-US" sz="3200" spc="-5" dirty="0">
                <a:latin typeface="Calibri"/>
                <a:cs typeface="Calibri"/>
              </a:rPr>
              <a:t> </a:t>
            </a:r>
            <a:r>
              <a:rPr lang="en-US" sz="3200" spc="-15" dirty="0">
                <a:latin typeface="Calibri"/>
                <a:cs typeface="Calibri"/>
              </a:rPr>
              <a:t>Secondly,</a:t>
            </a:r>
            <a:r>
              <a:rPr lang="en-US" sz="3200" spc="-10" dirty="0">
                <a:latin typeface="Calibri"/>
                <a:cs typeface="Calibri"/>
              </a:rPr>
              <a:t> </a:t>
            </a:r>
            <a:r>
              <a:rPr lang="en-US" sz="3200" dirty="0">
                <a:latin typeface="Calibri"/>
                <a:cs typeface="Calibri"/>
              </a:rPr>
              <a:t>the</a:t>
            </a:r>
            <a:r>
              <a:rPr lang="en-US" sz="3200" spc="5" dirty="0">
                <a:latin typeface="Calibri"/>
                <a:cs typeface="Calibri"/>
              </a:rPr>
              <a:t> </a:t>
            </a:r>
            <a:r>
              <a:rPr lang="en-US" sz="3200" spc="-15" dirty="0">
                <a:latin typeface="Calibri"/>
                <a:cs typeface="Calibri"/>
              </a:rPr>
              <a:t>store's</a:t>
            </a:r>
            <a:r>
              <a:rPr lang="en-US" sz="3200" spc="-10" dirty="0">
                <a:latin typeface="Calibri"/>
                <a:cs typeface="Calibri"/>
              </a:rPr>
              <a:t> diverse</a:t>
            </a:r>
            <a:r>
              <a:rPr lang="en-US" sz="3200" spc="-5" dirty="0">
                <a:latin typeface="Calibri"/>
                <a:cs typeface="Calibri"/>
              </a:rPr>
              <a:t> product</a:t>
            </a:r>
            <a:r>
              <a:rPr lang="en-US" sz="3200" dirty="0">
                <a:latin typeface="Calibri"/>
                <a:cs typeface="Calibri"/>
              </a:rPr>
              <a:t> </a:t>
            </a:r>
            <a:r>
              <a:rPr lang="en-US" sz="3200" spc="-20" dirty="0">
                <a:latin typeface="Calibri"/>
                <a:cs typeface="Calibri"/>
              </a:rPr>
              <a:t>range</a:t>
            </a:r>
            <a:r>
              <a:rPr lang="en-US" sz="3200" spc="-15" dirty="0">
                <a:latin typeface="Calibri"/>
                <a:cs typeface="Calibri"/>
              </a:rPr>
              <a:t> </a:t>
            </a:r>
            <a:r>
              <a:rPr lang="en-US" sz="3200" spc="5" dirty="0">
                <a:latin typeface="Calibri"/>
                <a:cs typeface="Calibri"/>
              </a:rPr>
              <a:t>has </a:t>
            </a:r>
            <a:r>
              <a:rPr lang="en-US" sz="3200" spc="-395" dirty="0">
                <a:latin typeface="Calibri"/>
                <a:cs typeface="Calibri"/>
              </a:rPr>
              <a:t> </a:t>
            </a:r>
            <a:r>
              <a:rPr lang="en-US" sz="3200" spc="-10" dirty="0">
                <a:latin typeface="Calibri"/>
                <a:cs typeface="Calibri"/>
              </a:rPr>
              <a:t>successfully </a:t>
            </a:r>
            <a:r>
              <a:rPr lang="en-US" sz="3200" spc="-15" dirty="0">
                <a:latin typeface="Calibri"/>
                <a:cs typeface="Calibri"/>
              </a:rPr>
              <a:t>attracted </a:t>
            </a:r>
            <a:r>
              <a:rPr lang="en-US" sz="3200" dirty="0">
                <a:latin typeface="Calibri"/>
                <a:cs typeface="Calibri"/>
              </a:rPr>
              <a:t>a </a:t>
            </a:r>
            <a:r>
              <a:rPr lang="en-US" sz="3200" spc="-5" dirty="0">
                <a:latin typeface="Calibri"/>
                <a:cs typeface="Calibri"/>
              </a:rPr>
              <a:t>broader audience, </a:t>
            </a:r>
            <a:r>
              <a:rPr lang="en-US" sz="3200" spc="-10" dirty="0">
                <a:latin typeface="Calibri"/>
                <a:cs typeface="Calibri"/>
              </a:rPr>
              <a:t>catering </a:t>
            </a:r>
            <a:r>
              <a:rPr lang="en-US" sz="3200" spc="-15" dirty="0">
                <a:latin typeface="Calibri"/>
                <a:cs typeface="Calibri"/>
              </a:rPr>
              <a:t>to </a:t>
            </a:r>
            <a:r>
              <a:rPr lang="en-US" sz="3200" spc="-5" dirty="0">
                <a:latin typeface="Calibri"/>
                <a:cs typeface="Calibri"/>
              </a:rPr>
              <a:t>various </a:t>
            </a:r>
            <a:r>
              <a:rPr lang="en-US" sz="3200" spc="-10" dirty="0">
                <a:latin typeface="Calibri"/>
                <a:cs typeface="Calibri"/>
              </a:rPr>
              <a:t>tastes </a:t>
            </a:r>
            <a:r>
              <a:rPr lang="en-US" sz="3200" dirty="0">
                <a:latin typeface="Calibri"/>
                <a:cs typeface="Calibri"/>
              </a:rPr>
              <a:t>and </a:t>
            </a:r>
            <a:r>
              <a:rPr lang="en-US" sz="3200" spc="-10" dirty="0">
                <a:latin typeface="Calibri"/>
                <a:cs typeface="Calibri"/>
              </a:rPr>
              <a:t>preferences. </a:t>
            </a:r>
            <a:r>
              <a:rPr lang="en-US" sz="3200" spc="-5" dirty="0">
                <a:latin typeface="Calibri"/>
                <a:cs typeface="Calibri"/>
              </a:rPr>
              <a:t> Seasonal </a:t>
            </a:r>
            <a:r>
              <a:rPr lang="en-US" sz="3200" spc="10" dirty="0">
                <a:latin typeface="Calibri"/>
                <a:cs typeface="Calibri"/>
              </a:rPr>
              <a:t>and </a:t>
            </a:r>
            <a:r>
              <a:rPr lang="en-US" sz="3200" spc="-5" dirty="0">
                <a:latin typeface="Calibri"/>
                <a:cs typeface="Calibri"/>
              </a:rPr>
              <a:t>trending collections </a:t>
            </a:r>
            <a:r>
              <a:rPr lang="en-US" sz="3200" spc="-20" dirty="0">
                <a:latin typeface="Calibri"/>
                <a:cs typeface="Calibri"/>
              </a:rPr>
              <a:t>have </a:t>
            </a:r>
            <a:r>
              <a:rPr lang="en-US" sz="3200" spc="-5" dirty="0">
                <a:latin typeface="Calibri"/>
                <a:cs typeface="Calibri"/>
              </a:rPr>
              <a:t>been particularly </a:t>
            </a:r>
            <a:r>
              <a:rPr lang="en-US" sz="3200" spc="-10" dirty="0">
                <a:latin typeface="Calibri"/>
                <a:cs typeface="Calibri"/>
              </a:rPr>
              <a:t>well-received, </a:t>
            </a:r>
            <a:r>
              <a:rPr lang="en-US" sz="3200" spc="-5" dirty="0">
                <a:latin typeface="Calibri"/>
                <a:cs typeface="Calibri"/>
              </a:rPr>
              <a:t>contributing </a:t>
            </a:r>
            <a:r>
              <a:rPr lang="en-US" sz="3200" spc="-30" dirty="0">
                <a:latin typeface="Calibri"/>
                <a:cs typeface="Calibri"/>
              </a:rPr>
              <a:t>to </a:t>
            </a:r>
            <a:r>
              <a:rPr lang="en-US" sz="3200" spc="-25" dirty="0">
                <a:latin typeface="Calibri"/>
                <a:cs typeface="Calibri"/>
              </a:rPr>
              <a:t> </a:t>
            </a:r>
            <a:r>
              <a:rPr lang="en-US" sz="3200" spc="-5" dirty="0">
                <a:latin typeface="Calibri"/>
                <a:cs typeface="Calibri"/>
              </a:rPr>
              <a:t>increased </a:t>
            </a:r>
            <a:r>
              <a:rPr lang="en-US" sz="3200" spc="-10" dirty="0">
                <a:latin typeface="Calibri"/>
                <a:cs typeface="Calibri"/>
              </a:rPr>
              <a:t>sales. </a:t>
            </a:r>
            <a:endParaRPr lang="en-US" sz="3200" dirty="0">
              <a:latin typeface="Calibri"/>
              <a:cs typeface="Calibri"/>
            </a:endParaRPr>
          </a:p>
          <a:p>
            <a:endParaRPr lang="en-US" dirty="0"/>
          </a:p>
        </p:txBody>
      </p:sp>
    </p:spTree>
    <p:extLst>
      <p:ext uri="{BB962C8B-B14F-4D97-AF65-F5344CB8AC3E}">
        <p14:creationId xmlns:p14="http://schemas.microsoft.com/office/powerpoint/2010/main" val="2252522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DD95-7B99-2D02-57E9-CE02D6AC14F5}"/>
              </a:ext>
            </a:extLst>
          </p:cNvPr>
          <p:cNvSpPr>
            <a:spLocks noGrp="1"/>
          </p:cNvSpPr>
          <p:nvPr>
            <p:ph type="title"/>
          </p:nvPr>
        </p:nvSpPr>
        <p:spPr/>
        <p:txBody>
          <a:bodyPr>
            <a:normAutofit/>
          </a:bodyPr>
          <a:lstStyle/>
          <a:p>
            <a:r>
              <a:rPr lang="en-US" sz="3600" dirty="0"/>
              <a:t>RESULTS AND DISCUSSIONS</a:t>
            </a:r>
            <a:endParaRPr lang="en-IN" sz="3600" dirty="0"/>
          </a:p>
        </p:txBody>
      </p:sp>
      <p:sp>
        <p:nvSpPr>
          <p:cNvPr id="3" name="Content Placeholder 2">
            <a:extLst>
              <a:ext uri="{FF2B5EF4-FFF2-40B4-BE49-F238E27FC236}">
                <a16:creationId xmlns:a16="http://schemas.microsoft.com/office/drawing/2014/main" id="{7B710A85-CAFA-1D3E-EB21-8796750E89E9}"/>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en-IN" sz="4700" b="1" u="heavy" dirty="0">
                <a:uFill>
                  <a:solidFill>
                    <a:srgbClr val="000000"/>
                  </a:solidFill>
                </a:uFill>
                <a:latin typeface="Calibri"/>
                <a:cs typeface="Calibri"/>
              </a:rPr>
              <a:t>Discussion</a:t>
            </a:r>
          </a:p>
          <a:p>
            <a:pPr marL="0" indent="0">
              <a:buNone/>
            </a:pPr>
            <a:endParaRPr lang="en-IN" b="1" u="heavy" dirty="0">
              <a:uFill>
                <a:solidFill>
                  <a:srgbClr val="000000"/>
                </a:solidFill>
              </a:uFill>
              <a:latin typeface="Calibri"/>
              <a:cs typeface="Calibri"/>
            </a:endParaRPr>
          </a:p>
          <a:p>
            <a:pPr marL="298450" marR="5080" indent="-285750" algn="just">
              <a:lnSpc>
                <a:spcPct val="100000"/>
              </a:lnSpc>
              <a:spcBef>
                <a:spcPts val="100"/>
              </a:spcBef>
              <a:buFont typeface="Arial" panose="020B0604020202020204" pitchFamily="34" charset="0"/>
              <a:buChar char="•"/>
            </a:pPr>
            <a:r>
              <a:rPr lang="en-US" sz="3500" spc="-10" dirty="0">
                <a:latin typeface="Arial MT"/>
                <a:cs typeface="Arial MT"/>
              </a:rPr>
              <a:t>The</a:t>
            </a:r>
            <a:r>
              <a:rPr lang="en-US" sz="3500" spc="280" dirty="0">
                <a:latin typeface="Arial MT"/>
                <a:cs typeface="Arial MT"/>
              </a:rPr>
              <a:t> </a:t>
            </a:r>
            <a:r>
              <a:rPr lang="en-US" sz="3500" spc="-5" dirty="0">
                <a:latin typeface="Arial MT"/>
                <a:cs typeface="Arial MT"/>
              </a:rPr>
              <a:t>discussion</a:t>
            </a:r>
            <a:r>
              <a:rPr lang="en-US" sz="3500" spc="295" dirty="0">
                <a:latin typeface="Arial MT"/>
                <a:cs typeface="Arial MT"/>
              </a:rPr>
              <a:t> </a:t>
            </a:r>
            <a:r>
              <a:rPr lang="en-US" sz="3500" spc="-5" dirty="0">
                <a:latin typeface="Arial MT"/>
                <a:cs typeface="Arial MT"/>
              </a:rPr>
              <a:t>highlights</a:t>
            </a:r>
            <a:r>
              <a:rPr lang="en-US" sz="3500" spc="285" dirty="0">
                <a:latin typeface="Arial MT"/>
                <a:cs typeface="Arial MT"/>
              </a:rPr>
              <a:t> </a:t>
            </a:r>
            <a:r>
              <a:rPr lang="en-US" sz="3500" spc="-5" dirty="0">
                <a:latin typeface="Arial MT"/>
                <a:cs typeface="Arial MT"/>
              </a:rPr>
              <a:t>several</a:t>
            </a:r>
            <a:r>
              <a:rPr lang="en-US" sz="3500" spc="290" dirty="0">
                <a:latin typeface="Arial MT"/>
                <a:cs typeface="Arial MT"/>
              </a:rPr>
              <a:t> </a:t>
            </a:r>
            <a:r>
              <a:rPr lang="en-US" sz="3500" spc="-5" dirty="0">
                <a:latin typeface="Arial MT"/>
                <a:cs typeface="Arial MT"/>
              </a:rPr>
              <a:t>key</a:t>
            </a:r>
            <a:r>
              <a:rPr lang="en-US" sz="3500" spc="265" dirty="0">
                <a:latin typeface="Arial MT"/>
                <a:cs typeface="Arial MT"/>
              </a:rPr>
              <a:t> </a:t>
            </a:r>
            <a:r>
              <a:rPr lang="en-US" sz="3500" spc="-5" dirty="0">
                <a:latin typeface="Arial MT"/>
                <a:cs typeface="Arial MT"/>
              </a:rPr>
              <a:t>factors</a:t>
            </a:r>
            <a:r>
              <a:rPr lang="en-US" sz="3500" spc="295" dirty="0">
                <a:latin typeface="Arial MT"/>
                <a:cs typeface="Arial MT"/>
              </a:rPr>
              <a:t> </a:t>
            </a:r>
            <a:r>
              <a:rPr lang="en-US" sz="3500" spc="-5" dirty="0">
                <a:latin typeface="Arial MT"/>
                <a:cs typeface="Arial MT"/>
              </a:rPr>
              <a:t>contributing</a:t>
            </a:r>
            <a:r>
              <a:rPr lang="en-US" sz="3500" spc="295" dirty="0">
                <a:latin typeface="Arial MT"/>
                <a:cs typeface="Arial MT"/>
              </a:rPr>
              <a:t> </a:t>
            </a:r>
            <a:r>
              <a:rPr lang="en-US" sz="3500" spc="-10" dirty="0">
                <a:latin typeface="Arial MT"/>
                <a:cs typeface="Arial MT"/>
              </a:rPr>
              <a:t>to</a:t>
            </a:r>
            <a:r>
              <a:rPr lang="en-US" sz="3500" spc="275" dirty="0">
                <a:latin typeface="Arial MT"/>
                <a:cs typeface="Arial MT"/>
              </a:rPr>
              <a:t> </a:t>
            </a:r>
            <a:r>
              <a:rPr lang="en-US" sz="3500" dirty="0">
                <a:latin typeface="Arial MT"/>
                <a:cs typeface="Arial MT"/>
              </a:rPr>
              <a:t>the</a:t>
            </a:r>
            <a:r>
              <a:rPr lang="en-US" sz="3500" spc="285" dirty="0">
                <a:latin typeface="Arial MT"/>
                <a:cs typeface="Arial MT"/>
              </a:rPr>
              <a:t> </a:t>
            </a:r>
            <a:r>
              <a:rPr lang="en-US" sz="3500" spc="-5" dirty="0">
                <a:latin typeface="Arial MT"/>
                <a:cs typeface="Arial MT"/>
              </a:rPr>
              <a:t>success</a:t>
            </a:r>
            <a:r>
              <a:rPr lang="en-US" sz="3500" spc="295" dirty="0">
                <a:latin typeface="Arial MT"/>
                <a:cs typeface="Arial MT"/>
              </a:rPr>
              <a:t> </a:t>
            </a:r>
            <a:r>
              <a:rPr lang="en-US" sz="3500" spc="5" dirty="0">
                <a:latin typeface="Arial MT"/>
                <a:cs typeface="Arial MT"/>
              </a:rPr>
              <a:t>of </a:t>
            </a:r>
            <a:r>
              <a:rPr lang="en-US" sz="3500" spc="-490" dirty="0">
                <a:latin typeface="Arial MT"/>
                <a:cs typeface="Arial MT"/>
              </a:rPr>
              <a:t> </a:t>
            </a:r>
            <a:r>
              <a:rPr lang="en-US" sz="3500" dirty="0">
                <a:latin typeface="Arial MT"/>
                <a:cs typeface="Arial MT"/>
              </a:rPr>
              <a:t>the </a:t>
            </a:r>
            <a:r>
              <a:rPr lang="en-US" sz="3500" spc="-5" dirty="0">
                <a:latin typeface="Arial MT"/>
                <a:cs typeface="Arial MT"/>
              </a:rPr>
              <a:t>online </a:t>
            </a:r>
            <a:r>
              <a:rPr lang="en-US" sz="3500" spc="-5" dirty="0" err="1">
                <a:latin typeface="Arial MT"/>
                <a:cs typeface="Arial MT"/>
              </a:rPr>
              <a:t>jewellery</a:t>
            </a:r>
            <a:r>
              <a:rPr lang="en-US" sz="3500" spc="-5" dirty="0">
                <a:latin typeface="Arial MT"/>
                <a:cs typeface="Arial MT"/>
              </a:rPr>
              <a:t> </a:t>
            </a:r>
            <a:r>
              <a:rPr lang="en-US" sz="3500" dirty="0">
                <a:latin typeface="Arial MT"/>
                <a:cs typeface="Arial MT"/>
              </a:rPr>
              <a:t>store. </a:t>
            </a:r>
            <a:r>
              <a:rPr lang="en-US" sz="3500" spc="-10" dirty="0">
                <a:latin typeface="Arial MT"/>
                <a:cs typeface="Arial MT"/>
              </a:rPr>
              <a:t>Several </a:t>
            </a:r>
            <a:r>
              <a:rPr lang="en-US" sz="3500" spc="-5" dirty="0">
                <a:latin typeface="Arial MT"/>
                <a:cs typeface="Arial MT"/>
              </a:rPr>
              <a:t>key factors contribute </a:t>
            </a:r>
            <a:r>
              <a:rPr lang="en-US" sz="3500" dirty="0">
                <a:latin typeface="Arial MT"/>
                <a:cs typeface="Arial MT"/>
              </a:rPr>
              <a:t>to </a:t>
            </a:r>
            <a:r>
              <a:rPr lang="en-US" sz="3500" spc="-10" dirty="0">
                <a:latin typeface="Arial MT"/>
                <a:cs typeface="Arial MT"/>
              </a:rPr>
              <a:t>the </a:t>
            </a:r>
            <a:r>
              <a:rPr lang="en-US" sz="3500" spc="-5" dirty="0">
                <a:latin typeface="Arial MT"/>
                <a:cs typeface="Arial MT"/>
              </a:rPr>
              <a:t>success </a:t>
            </a:r>
            <a:r>
              <a:rPr lang="en-US" sz="3500" dirty="0">
                <a:latin typeface="Arial MT"/>
                <a:cs typeface="Arial MT"/>
              </a:rPr>
              <a:t>of </a:t>
            </a:r>
            <a:r>
              <a:rPr lang="en-US" sz="3500" spc="-10" dirty="0">
                <a:latin typeface="Arial MT"/>
                <a:cs typeface="Arial MT"/>
              </a:rPr>
              <a:t>the </a:t>
            </a:r>
            <a:r>
              <a:rPr lang="en-US" sz="3500" spc="-5" dirty="0">
                <a:latin typeface="Arial MT"/>
                <a:cs typeface="Arial MT"/>
              </a:rPr>
              <a:t> online </a:t>
            </a:r>
            <a:r>
              <a:rPr lang="en-US" sz="3500" spc="-5" dirty="0" err="1">
                <a:latin typeface="Arial MT"/>
                <a:cs typeface="Arial MT"/>
              </a:rPr>
              <a:t>jewellery</a:t>
            </a:r>
            <a:r>
              <a:rPr lang="en-US" sz="3500" spc="-5" dirty="0">
                <a:latin typeface="Arial MT"/>
                <a:cs typeface="Arial MT"/>
              </a:rPr>
              <a:t> </a:t>
            </a:r>
            <a:r>
              <a:rPr lang="en-US" sz="3500" dirty="0">
                <a:latin typeface="Arial MT"/>
                <a:cs typeface="Arial MT"/>
              </a:rPr>
              <a:t>store. </a:t>
            </a:r>
          </a:p>
          <a:p>
            <a:pPr marL="12700" marR="5080" algn="just">
              <a:lnSpc>
                <a:spcPct val="100000"/>
              </a:lnSpc>
              <a:spcBef>
                <a:spcPts val="100"/>
              </a:spcBef>
            </a:pPr>
            <a:endParaRPr lang="en-US" sz="3500" dirty="0">
              <a:latin typeface="Arial MT"/>
              <a:cs typeface="Arial MT"/>
            </a:endParaRPr>
          </a:p>
          <a:p>
            <a:pPr marL="298450" marR="5080" indent="-285750" algn="just">
              <a:lnSpc>
                <a:spcPct val="100000"/>
              </a:lnSpc>
              <a:spcBef>
                <a:spcPts val="100"/>
              </a:spcBef>
              <a:buFont typeface="Arial" panose="020B0604020202020204" pitchFamily="34" charset="0"/>
              <a:buChar char="•"/>
            </a:pPr>
            <a:r>
              <a:rPr lang="en-US" sz="3500" spc="-5" dirty="0">
                <a:latin typeface="Arial MT"/>
                <a:cs typeface="Arial MT"/>
              </a:rPr>
              <a:t>First, offering a diverse range </a:t>
            </a:r>
            <a:r>
              <a:rPr lang="en-US" sz="3500" dirty="0">
                <a:latin typeface="Arial MT"/>
                <a:cs typeface="Arial MT"/>
              </a:rPr>
              <a:t>of </a:t>
            </a:r>
            <a:r>
              <a:rPr lang="en-US" sz="3500" spc="-5" dirty="0">
                <a:latin typeface="Arial MT"/>
                <a:cs typeface="Arial MT"/>
              </a:rPr>
              <a:t>products, including </a:t>
            </a:r>
            <a:r>
              <a:rPr lang="en-US" sz="3500" dirty="0">
                <a:latin typeface="Arial MT"/>
                <a:cs typeface="Arial MT"/>
              </a:rPr>
              <a:t> </a:t>
            </a:r>
            <a:r>
              <a:rPr lang="en-US" sz="3500" spc="-5" dirty="0">
                <a:latin typeface="Arial MT"/>
                <a:cs typeface="Arial MT"/>
              </a:rPr>
              <a:t>handmade </a:t>
            </a:r>
            <a:r>
              <a:rPr lang="en-US" sz="3500" spc="-10" dirty="0">
                <a:latin typeface="Arial MT"/>
                <a:cs typeface="Arial MT"/>
              </a:rPr>
              <a:t>and </a:t>
            </a:r>
            <a:r>
              <a:rPr lang="en-US" sz="3500" dirty="0">
                <a:latin typeface="Arial MT"/>
                <a:cs typeface="Arial MT"/>
              </a:rPr>
              <a:t>ethically </a:t>
            </a:r>
            <a:r>
              <a:rPr lang="en-US" sz="3500" spc="-5" dirty="0">
                <a:latin typeface="Arial MT"/>
                <a:cs typeface="Arial MT"/>
              </a:rPr>
              <a:t>sourced </a:t>
            </a:r>
            <a:r>
              <a:rPr lang="en-US" sz="3500" dirty="0">
                <a:latin typeface="Arial MT"/>
                <a:cs typeface="Arial MT"/>
              </a:rPr>
              <a:t>items, </a:t>
            </a:r>
            <a:r>
              <a:rPr lang="en-US" sz="3500" spc="-5" dirty="0">
                <a:latin typeface="Arial MT"/>
                <a:cs typeface="Arial MT"/>
              </a:rPr>
              <a:t>aligns </a:t>
            </a:r>
            <a:r>
              <a:rPr lang="en-US" sz="3500" spc="-10" dirty="0">
                <a:latin typeface="Arial MT"/>
                <a:cs typeface="Arial MT"/>
              </a:rPr>
              <a:t>with </a:t>
            </a:r>
            <a:r>
              <a:rPr lang="en-US" sz="3500" dirty="0">
                <a:latin typeface="Arial MT"/>
                <a:cs typeface="Arial MT"/>
              </a:rPr>
              <a:t>the </a:t>
            </a:r>
            <a:r>
              <a:rPr lang="en-US" sz="3500" spc="-10" dirty="0">
                <a:latin typeface="Arial MT"/>
                <a:cs typeface="Arial MT"/>
              </a:rPr>
              <a:t>growing</a:t>
            </a:r>
            <a:r>
              <a:rPr lang="en-US" sz="3500" spc="-5" dirty="0">
                <a:latin typeface="Arial MT"/>
                <a:cs typeface="Arial MT"/>
              </a:rPr>
              <a:t> consumer </a:t>
            </a:r>
            <a:r>
              <a:rPr lang="en-US" sz="3500" dirty="0">
                <a:latin typeface="Arial MT"/>
                <a:cs typeface="Arial MT"/>
              </a:rPr>
              <a:t> </a:t>
            </a:r>
            <a:r>
              <a:rPr lang="en-US" sz="3500" spc="-5" dirty="0">
                <a:latin typeface="Arial MT"/>
                <a:cs typeface="Arial MT"/>
              </a:rPr>
              <a:t>preference </a:t>
            </a:r>
            <a:r>
              <a:rPr lang="en-US" sz="3500" dirty="0">
                <a:latin typeface="Arial MT"/>
                <a:cs typeface="Arial MT"/>
              </a:rPr>
              <a:t>for </a:t>
            </a:r>
            <a:r>
              <a:rPr lang="en-US" sz="3500" spc="-5" dirty="0">
                <a:latin typeface="Arial MT"/>
                <a:cs typeface="Arial MT"/>
              </a:rPr>
              <a:t>sustainable </a:t>
            </a:r>
            <a:r>
              <a:rPr lang="en-US" sz="3500" spc="-15" dirty="0">
                <a:latin typeface="Arial MT"/>
                <a:cs typeface="Arial MT"/>
              </a:rPr>
              <a:t>and </a:t>
            </a:r>
            <a:r>
              <a:rPr lang="en-US" sz="3500" spc="-5" dirty="0">
                <a:latin typeface="Arial MT"/>
                <a:cs typeface="Arial MT"/>
              </a:rPr>
              <a:t>unique </a:t>
            </a:r>
            <a:r>
              <a:rPr lang="en-US" sz="3500" spc="-20" dirty="0" err="1">
                <a:latin typeface="Arial MT"/>
                <a:cs typeface="Arial MT"/>
              </a:rPr>
              <a:t>jewellery</a:t>
            </a:r>
            <a:r>
              <a:rPr lang="en-US" sz="3500" spc="-20" dirty="0">
                <a:latin typeface="Arial MT"/>
                <a:cs typeface="Arial MT"/>
              </a:rPr>
              <a:t>. </a:t>
            </a:r>
            <a:r>
              <a:rPr lang="en-US" sz="3500" spc="-5" dirty="0">
                <a:latin typeface="Arial MT"/>
                <a:cs typeface="Arial MT"/>
              </a:rPr>
              <a:t>This </a:t>
            </a:r>
            <a:r>
              <a:rPr lang="en-US" sz="3500" dirty="0">
                <a:latin typeface="Arial MT"/>
                <a:cs typeface="Arial MT"/>
              </a:rPr>
              <a:t>not only </a:t>
            </a:r>
            <a:r>
              <a:rPr lang="en-US" sz="3500" spc="-5" dirty="0">
                <a:latin typeface="Arial MT"/>
                <a:cs typeface="Arial MT"/>
              </a:rPr>
              <a:t>caters </a:t>
            </a:r>
            <a:r>
              <a:rPr lang="en-US" sz="3500" dirty="0">
                <a:latin typeface="Arial MT"/>
                <a:cs typeface="Arial MT"/>
              </a:rPr>
              <a:t>to </a:t>
            </a:r>
            <a:r>
              <a:rPr lang="en-US" sz="3500" spc="-5" dirty="0">
                <a:latin typeface="Arial MT"/>
                <a:cs typeface="Arial MT"/>
              </a:rPr>
              <a:t>niche </a:t>
            </a:r>
            <a:r>
              <a:rPr lang="en-US" sz="3500" dirty="0">
                <a:latin typeface="Arial MT"/>
                <a:cs typeface="Arial MT"/>
              </a:rPr>
              <a:t> markets but </a:t>
            </a:r>
            <a:r>
              <a:rPr lang="en-US" sz="3500" spc="-5" dirty="0">
                <a:latin typeface="Arial MT"/>
                <a:cs typeface="Arial MT"/>
              </a:rPr>
              <a:t>also promotes brand </a:t>
            </a:r>
            <a:r>
              <a:rPr lang="en-US" sz="3500" spc="-20" dirty="0">
                <a:latin typeface="Arial MT"/>
                <a:cs typeface="Arial MT"/>
              </a:rPr>
              <a:t>loyalty. </a:t>
            </a:r>
            <a:r>
              <a:rPr lang="en-US" sz="3500" spc="-15" dirty="0">
                <a:latin typeface="Arial MT"/>
                <a:cs typeface="Arial MT"/>
              </a:rPr>
              <a:t>Moreover, </a:t>
            </a:r>
            <a:r>
              <a:rPr lang="en-US" sz="3500" spc="-5" dirty="0">
                <a:latin typeface="Arial MT"/>
                <a:cs typeface="Arial MT"/>
              </a:rPr>
              <a:t>strong </a:t>
            </a:r>
            <a:r>
              <a:rPr lang="en-US" sz="3500" dirty="0">
                <a:latin typeface="Arial MT"/>
                <a:cs typeface="Arial MT"/>
              </a:rPr>
              <a:t>customer </a:t>
            </a:r>
            <a:r>
              <a:rPr lang="en-US" sz="3500" spc="-5" dirty="0">
                <a:latin typeface="Arial MT"/>
                <a:cs typeface="Arial MT"/>
              </a:rPr>
              <a:t>service, </a:t>
            </a:r>
            <a:r>
              <a:rPr lang="en-US" sz="3500" dirty="0">
                <a:latin typeface="Arial MT"/>
                <a:cs typeface="Arial MT"/>
              </a:rPr>
              <a:t> </a:t>
            </a:r>
            <a:r>
              <a:rPr lang="en-US" sz="3500" spc="-5" dirty="0">
                <a:latin typeface="Arial MT"/>
                <a:cs typeface="Arial MT"/>
              </a:rPr>
              <a:t>encompassing</a:t>
            </a:r>
            <a:r>
              <a:rPr lang="en-US" sz="3500" dirty="0">
                <a:latin typeface="Arial MT"/>
                <a:cs typeface="Arial MT"/>
              </a:rPr>
              <a:t> </a:t>
            </a:r>
            <a:r>
              <a:rPr lang="en-US" sz="3500" spc="-5" dirty="0">
                <a:latin typeface="Arial MT"/>
                <a:cs typeface="Arial MT"/>
              </a:rPr>
              <a:t>easy</a:t>
            </a:r>
            <a:r>
              <a:rPr lang="en-US" sz="3500" dirty="0">
                <a:latin typeface="Arial MT"/>
                <a:cs typeface="Arial MT"/>
              </a:rPr>
              <a:t> </a:t>
            </a:r>
            <a:r>
              <a:rPr lang="en-US" sz="3500" spc="-5" dirty="0">
                <a:latin typeface="Arial MT"/>
                <a:cs typeface="Arial MT"/>
              </a:rPr>
              <a:t>return</a:t>
            </a:r>
            <a:r>
              <a:rPr lang="en-US" sz="3500" dirty="0">
                <a:latin typeface="Arial MT"/>
                <a:cs typeface="Arial MT"/>
              </a:rPr>
              <a:t> </a:t>
            </a:r>
            <a:r>
              <a:rPr lang="en-US" sz="3500" spc="-5" dirty="0">
                <a:latin typeface="Arial MT"/>
                <a:cs typeface="Arial MT"/>
              </a:rPr>
              <a:t>policies</a:t>
            </a:r>
            <a:r>
              <a:rPr lang="en-US" sz="3500" dirty="0">
                <a:latin typeface="Arial MT"/>
                <a:cs typeface="Arial MT"/>
              </a:rPr>
              <a:t> </a:t>
            </a:r>
            <a:r>
              <a:rPr lang="en-US" sz="3500" spc="-10" dirty="0">
                <a:latin typeface="Arial MT"/>
                <a:cs typeface="Arial MT"/>
              </a:rPr>
              <a:t>and</a:t>
            </a:r>
            <a:r>
              <a:rPr lang="en-US" sz="3500" spc="-5" dirty="0">
                <a:latin typeface="Arial MT"/>
                <a:cs typeface="Arial MT"/>
              </a:rPr>
              <a:t> </a:t>
            </a:r>
            <a:r>
              <a:rPr lang="en-US" sz="3500" spc="-10" dirty="0">
                <a:latin typeface="Arial MT"/>
                <a:cs typeface="Arial MT"/>
              </a:rPr>
              <a:t>responsive</a:t>
            </a:r>
            <a:r>
              <a:rPr lang="en-US" sz="3500" spc="-5" dirty="0">
                <a:latin typeface="Arial MT"/>
                <a:cs typeface="Arial MT"/>
              </a:rPr>
              <a:t> support,</a:t>
            </a:r>
            <a:r>
              <a:rPr lang="en-US" sz="3500" dirty="0">
                <a:latin typeface="Arial MT"/>
                <a:cs typeface="Arial MT"/>
              </a:rPr>
              <a:t> </a:t>
            </a:r>
            <a:r>
              <a:rPr lang="en-US" sz="3500" spc="-10" dirty="0">
                <a:latin typeface="Arial MT"/>
                <a:cs typeface="Arial MT"/>
              </a:rPr>
              <a:t>fosters</a:t>
            </a:r>
            <a:r>
              <a:rPr lang="en-US" sz="3500" spc="-5" dirty="0">
                <a:latin typeface="Arial MT"/>
                <a:cs typeface="Arial MT"/>
              </a:rPr>
              <a:t> trust </a:t>
            </a:r>
            <a:r>
              <a:rPr lang="en-US" sz="3500" dirty="0">
                <a:latin typeface="Arial MT"/>
                <a:cs typeface="Arial MT"/>
              </a:rPr>
              <a:t> among</a:t>
            </a:r>
            <a:r>
              <a:rPr lang="en-US" sz="3500" spc="-30" dirty="0">
                <a:latin typeface="Arial MT"/>
                <a:cs typeface="Arial MT"/>
              </a:rPr>
              <a:t> </a:t>
            </a:r>
            <a:r>
              <a:rPr lang="en-US" sz="3500" dirty="0">
                <a:latin typeface="Arial MT"/>
                <a:cs typeface="Arial MT"/>
              </a:rPr>
              <a:t>buyers,</a:t>
            </a:r>
            <a:r>
              <a:rPr lang="en-US" sz="3500" spc="-20" dirty="0">
                <a:latin typeface="Arial MT"/>
                <a:cs typeface="Arial MT"/>
              </a:rPr>
              <a:t> </a:t>
            </a:r>
            <a:r>
              <a:rPr lang="en-US" sz="3500" dirty="0">
                <a:latin typeface="Arial MT"/>
                <a:cs typeface="Arial MT"/>
              </a:rPr>
              <a:t>encouraging</a:t>
            </a:r>
            <a:r>
              <a:rPr lang="en-US" sz="3500" spc="-65" dirty="0">
                <a:latin typeface="Arial MT"/>
                <a:cs typeface="Arial MT"/>
              </a:rPr>
              <a:t> </a:t>
            </a:r>
            <a:r>
              <a:rPr lang="en-US" sz="3500" dirty="0">
                <a:latin typeface="Arial MT"/>
                <a:cs typeface="Arial MT"/>
              </a:rPr>
              <a:t>repeat</a:t>
            </a:r>
            <a:r>
              <a:rPr lang="en-US" sz="3500" spc="-35" dirty="0">
                <a:latin typeface="Arial MT"/>
                <a:cs typeface="Arial MT"/>
              </a:rPr>
              <a:t> </a:t>
            </a:r>
            <a:r>
              <a:rPr lang="en-US" sz="3500" spc="5" dirty="0">
                <a:latin typeface="Arial MT"/>
                <a:cs typeface="Arial MT"/>
              </a:rPr>
              <a:t>purchases..</a:t>
            </a:r>
            <a:endParaRPr lang="en-US" sz="3500" dirty="0">
              <a:latin typeface="Arial MT"/>
              <a:cs typeface="Arial MT"/>
            </a:endParaRPr>
          </a:p>
          <a:p>
            <a:pPr marL="342900" indent="-342900">
              <a:lnSpc>
                <a:spcPct val="100000"/>
              </a:lnSpc>
              <a:spcBef>
                <a:spcPts val="40"/>
              </a:spcBef>
              <a:buFont typeface="Arial" panose="020B0604020202020204" pitchFamily="34" charset="0"/>
              <a:buChar char="•"/>
            </a:pPr>
            <a:endParaRPr lang="en-US" sz="3500" dirty="0">
              <a:latin typeface="Arial MT"/>
              <a:cs typeface="Arial MT"/>
            </a:endParaRPr>
          </a:p>
          <a:p>
            <a:pPr marL="298450" marR="5080" indent="-285750" algn="just">
              <a:lnSpc>
                <a:spcPct val="100000"/>
              </a:lnSpc>
              <a:buFont typeface="Arial" panose="020B0604020202020204" pitchFamily="34" charset="0"/>
              <a:buChar char="•"/>
            </a:pPr>
            <a:r>
              <a:rPr lang="en-US" sz="3500" spc="-10" dirty="0">
                <a:latin typeface="Arial MT"/>
                <a:cs typeface="Arial MT"/>
              </a:rPr>
              <a:t>The </a:t>
            </a:r>
            <a:r>
              <a:rPr lang="en-US" sz="3500" spc="-5" dirty="0">
                <a:latin typeface="Arial MT"/>
                <a:cs typeface="Arial MT"/>
              </a:rPr>
              <a:t>technical specifications outlined </a:t>
            </a:r>
            <a:r>
              <a:rPr lang="en-US" sz="3500" dirty="0">
                <a:latin typeface="Arial MT"/>
                <a:cs typeface="Arial MT"/>
              </a:rPr>
              <a:t>in </a:t>
            </a:r>
            <a:r>
              <a:rPr lang="en-US" sz="3500" spc="-10" dirty="0">
                <a:latin typeface="Arial MT"/>
                <a:cs typeface="Arial MT"/>
              </a:rPr>
              <a:t>the </a:t>
            </a:r>
            <a:r>
              <a:rPr lang="en-US" sz="3500" spc="-5" dirty="0">
                <a:latin typeface="Arial MT"/>
                <a:cs typeface="Arial MT"/>
              </a:rPr>
              <a:t>document ensure that </a:t>
            </a:r>
            <a:r>
              <a:rPr lang="en-US" sz="3500" spc="-10" dirty="0">
                <a:latin typeface="Arial MT"/>
                <a:cs typeface="Arial MT"/>
              </a:rPr>
              <a:t>the </a:t>
            </a:r>
            <a:r>
              <a:rPr lang="en-US" sz="3500" spc="-5" dirty="0">
                <a:latin typeface="Arial MT"/>
                <a:cs typeface="Arial MT"/>
              </a:rPr>
              <a:t>store </a:t>
            </a:r>
            <a:r>
              <a:rPr lang="en-US" sz="3500" dirty="0">
                <a:latin typeface="Arial MT"/>
                <a:cs typeface="Arial MT"/>
              </a:rPr>
              <a:t>is </a:t>
            </a:r>
            <a:r>
              <a:rPr lang="en-US" sz="3500" spc="5" dirty="0">
                <a:latin typeface="Arial MT"/>
                <a:cs typeface="Arial MT"/>
              </a:rPr>
              <a:t> </a:t>
            </a:r>
            <a:r>
              <a:rPr lang="en-US" sz="3500" dirty="0">
                <a:latin typeface="Arial MT"/>
                <a:cs typeface="Arial MT"/>
              </a:rPr>
              <a:t>built on </a:t>
            </a:r>
            <a:r>
              <a:rPr lang="en-US" sz="3500" spc="-5" dirty="0">
                <a:latin typeface="Arial MT"/>
                <a:cs typeface="Arial MT"/>
              </a:rPr>
              <a:t>a </a:t>
            </a:r>
            <a:r>
              <a:rPr lang="en-US" sz="3500" spc="-10" dirty="0">
                <a:latin typeface="Arial MT"/>
                <a:cs typeface="Arial MT"/>
              </a:rPr>
              <a:t>solid </a:t>
            </a:r>
            <a:r>
              <a:rPr lang="en-US" sz="3500" spc="-5" dirty="0">
                <a:latin typeface="Arial MT"/>
                <a:cs typeface="Arial MT"/>
              </a:rPr>
              <a:t>foundation, </a:t>
            </a:r>
            <a:r>
              <a:rPr lang="en-US" sz="3500" dirty="0">
                <a:latin typeface="Arial MT"/>
                <a:cs typeface="Arial MT"/>
              </a:rPr>
              <a:t>with the </a:t>
            </a:r>
            <a:r>
              <a:rPr lang="en-US" sz="3500" spc="-5" dirty="0">
                <a:latin typeface="Arial MT"/>
                <a:cs typeface="Arial MT"/>
              </a:rPr>
              <a:t>necessary infrastructure </a:t>
            </a:r>
            <a:r>
              <a:rPr lang="en-US" sz="3500" dirty="0">
                <a:latin typeface="Arial MT"/>
                <a:cs typeface="Arial MT"/>
              </a:rPr>
              <a:t>to support its </a:t>
            </a:r>
            <a:r>
              <a:rPr lang="en-US" sz="3500" spc="5" dirty="0">
                <a:latin typeface="Arial MT"/>
                <a:cs typeface="Arial MT"/>
              </a:rPr>
              <a:t> </a:t>
            </a:r>
            <a:r>
              <a:rPr lang="en-US" sz="3500" spc="-5" dirty="0">
                <a:latin typeface="Arial MT"/>
                <a:cs typeface="Arial MT"/>
              </a:rPr>
              <a:t>operations. </a:t>
            </a:r>
            <a:r>
              <a:rPr lang="en-US" sz="3500" spc="-10" dirty="0">
                <a:latin typeface="Arial MT"/>
                <a:cs typeface="Arial MT"/>
              </a:rPr>
              <a:t>The </a:t>
            </a:r>
            <a:r>
              <a:rPr lang="en-US" sz="3500" dirty="0">
                <a:latin typeface="Arial MT"/>
                <a:cs typeface="Arial MT"/>
              </a:rPr>
              <a:t>marketing </a:t>
            </a:r>
            <a:r>
              <a:rPr lang="en-US" sz="3500" spc="-10" dirty="0">
                <a:latin typeface="Arial MT"/>
                <a:cs typeface="Arial MT"/>
              </a:rPr>
              <a:t>and </a:t>
            </a:r>
            <a:r>
              <a:rPr lang="en-US" sz="3500" spc="-5" dirty="0">
                <a:latin typeface="Arial MT"/>
                <a:cs typeface="Arial MT"/>
              </a:rPr>
              <a:t>promotion </a:t>
            </a:r>
            <a:r>
              <a:rPr lang="en-US" sz="3500" dirty="0">
                <a:latin typeface="Arial MT"/>
                <a:cs typeface="Arial MT"/>
              </a:rPr>
              <a:t>strategies </a:t>
            </a:r>
            <a:r>
              <a:rPr lang="en-US" sz="3500" spc="-10" dirty="0">
                <a:latin typeface="Arial MT"/>
                <a:cs typeface="Arial MT"/>
              </a:rPr>
              <a:t>outlined </a:t>
            </a:r>
            <a:r>
              <a:rPr lang="en-US" sz="3500" dirty="0">
                <a:latin typeface="Arial MT"/>
                <a:cs typeface="Arial MT"/>
              </a:rPr>
              <a:t>in the </a:t>
            </a:r>
            <a:r>
              <a:rPr lang="en-US" sz="3500" spc="-5" dirty="0">
                <a:latin typeface="Arial MT"/>
                <a:cs typeface="Arial MT"/>
              </a:rPr>
              <a:t>document </a:t>
            </a:r>
            <a:r>
              <a:rPr lang="en-US" sz="3500" dirty="0">
                <a:latin typeface="Arial MT"/>
                <a:cs typeface="Arial MT"/>
              </a:rPr>
              <a:t> help </a:t>
            </a:r>
            <a:r>
              <a:rPr lang="en-US" sz="3500" spc="-15" dirty="0">
                <a:latin typeface="Arial MT"/>
                <a:cs typeface="Arial MT"/>
              </a:rPr>
              <a:t>to </a:t>
            </a:r>
            <a:r>
              <a:rPr lang="en-US" sz="3500" dirty="0">
                <a:latin typeface="Arial MT"/>
                <a:cs typeface="Arial MT"/>
              </a:rPr>
              <a:t>drive </a:t>
            </a:r>
            <a:r>
              <a:rPr lang="en-US" sz="3500" spc="-10" dirty="0">
                <a:latin typeface="Arial MT"/>
                <a:cs typeface="Arial MT"/>
              </a:rPr>
              <a:t>traffic and </a:t>
            </a:r>
            <a:r>
              <a:rPr lang="en-US" sz="3500" spc="-5" dirty="0">
                <a:latin typeface="Arial MT"/>
                <a:cs typeface="Arial MT"/>
              </a:rPr>
              <a:t>sales </a:t>
            </a:r>
            <a:r>
              <a:rPr lang="en-US" sz="3500" dirty="0">
                <a:latin typeface="Arial MT"/>
                <a:cs typeface="Arial MT"/>
              </a:rPr>
              <a:t>to the store.</a:t>
            </a:r>
          </a:p>
        </p:txBody>
      </p:sp>
      <p:sp>
        <p:nvSpPr>
          <p:cNvPr id="4" name="Date Placeholder 3">
            <a:extLst>
              <a:ext uri="{FF2B5EF4-FFF2-40B4-BE49-F238E27FC236}">
                <a16:creationId xmlns:a16="http://schemas.microsoft.com/office/drawing/2014/main" id="{11A0478B-9DD6-BB8C-E91A-D7ED71FF076C}"/>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10B6523B-E07B-0C29-B7C1-054D244294D7}"/>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C0FB8659-7176-4E59-01B3-BB0F30102390}"/>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308033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4" name="Date Placeholder 3"/>
          <p:cNvSpPr>
            <a:spLocks noGrp="1"/>
          </p:cNvSpPr>
          <p:nvPr>
            <p:ph type="dt" sz="half" idx="10"/>
          </p:nvPr>
        </p:nvSpPr>
        <p:spPr/>
        <p:txBody>
          <a:bodyPr/>
          <a:lstStyle/>
          <a:p>
            <a:r>
              <a:rPr lang="en-US" dirty="0"/>
              <a:t>29 October 2024</a:t>
            </a:r>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extBox 6">
            <a:extLst>
              <a:ext uri="{FF2B5EF4-FFF2-40B4-BE49-F238E27FC236}">
                <a16:creationId xmlns:a16="http://schemas.microsoft.com/office/drawing/2014/main" id="{E87E21BB-C566-E2B8-9080-F8E5EB18AF18}"/>
              </a:ext>
            </a:extLst>
          </p:cNvPr>
          <p:cNvSpPr txBox="1"/>
          <p:nvPr/>
        </p:nvSpPr>
        <p:spPr>
          <a:xfrm>
            <a:off x="536330" y="1447800"/>
            <a:ext cx="8071340" cy="3416320"/>
          </a:xfrm>
          <a:prstGeom prst="rect">
            <a:avLst/>
          </a:prstGeom>
          <a:noFill/>
        </p:spPr>
        <p:txBody>
          <a:bodyPr wrap="square">
            <a:spAutoFit/>
          </a:bodyPr>
          <a:lstStyle/>
          <a:p>
            <a:pPr marL="12700" marR="6350" algn="just">
              <a:lnSpc>
                <a:spcPct val="100000"/>
              </a:lnSpc>
              <a:spcBef>
                <a:spcPts val="100"/>
              </a:spcBef>
            </a:pPr>
            <a:r>
              <a:rPr lang="en-US" sz="1800" dirty="0">
                <a:latin typeface="Calibri"/>
                <a:cs typeface="Calibri"/>
              </a:rPr>
              <a:t>In </a:t>
            </a:r>
            <a:r>
              <a:rPr lang="en-US" sz="1800" spc="-5" dirty="0">
                <a:latin typeface="Calibri"/>
                <a:cs typeface="Calibri"/>
              </a:rPr>
              <a:t>conclusion, </a:t>
            </a:r>
            <a:r>
              <a:rPr lang="en-US" sz="1800" dirty="0">
                <a:latin typeface="Calibri"/>
                <a:cs typeface="Calibri"/>
              </a:rPr>
              <a:t>the </a:t>
            </a:r>
            <a:r>
              <a:rPr lang="en-US" sz="1800" spc="-10" dirty="0">
                <a:latin typeface="Calibri"/>
                <a:cs typeface="Calibri"/>
              </a:rPr>
              <a:t>establishment </a:t>
            </a:r>
            <a:r>
              <a:rPr lang="en-US" sz="1800" dirty="0">
                <a:latin typeface="Calibri"/>
                <a:cs typeface="Calibri"/>
              </a:rPr>
              <a:t>of an online </a:t>
            </a:r>
            <a:r>
              <a:rPr lang="en-US" sz="1800" spc="-5" dirty="0">
                <a:latin typeface="Calibri"/>
                <a:cs typeface="Calibri"/>
              </a:rPr>
              <a:t>jewelry </a:t>
            </a:r>
            <a:r>
              <a:rPr lang="en-US" sz="1800" spc="-20" dirty="0">
                <a:latin typeface="Calibri"/>
                <a:cs typeface="Calibri"/>
              </a:rPr>
              <a:t>store offers </a:t>
            </a:r>
            <a:r>
              <a:rPr lang="en-US" sz="1800" dirty="0">
                <a:latin typeface="Calibri"/>
                <a:cs typeface="Calibri"/>
              </a:rPr>
              <a:t>a </a:t>
            </a:r>
            <a:r>
              <a:rPr lang="en-US" sz="1800" spc="-10" dirty="0">
                <a:latin typeface="Calibri"/>
                <a:cs typeface="Calibri"/>
              </a:rPr>
              <a:t>valuable platform </a:t>
            </a:r>
            <a:r>
              <a:rPr lang="en-US" sz="1800" spc="-5" dirty="0">
                <a:latin typeface="Calibri"/>
                <a:cs typeface="Calibri"/>
              </a:rPr>
              <a:t> </a:t>
            </a:r>
            <a:r>
              <a:rPr lang="en-US" sz="1800" spc="-15" dirty="0">
                <a:latin typeface="Calibri"/>
                <a:cs typeface="Calibri"/>
              </a:rPr>
              <a:t>for </a:t>
            </a:r>
            <a:r>
              <a:rPr lang="en-US" sz="1800" spc="-5" dirty="0">
                <a:latin typeface="Calibri"/>
                <a:cs typeface="Calibri"/>
              </a:rPr>
              <a:t>reaching </a:t>
            </a:r>
            <a:r>
              <a:rPr lang="en-US" sz="1800" spc="-10" dirty="0">
                <a:latin typeface="Calibri"/>
                <a:cs typeface="Calibri"/>
              </a:rPr>
              <a:t>customers </a:t>
            </a:r>
            <a:r>
              <a:rPr lang="en-US" sz="1800" spc="-5" dirty="0">
                <a:latin typeface="Calibri"/>
                <a:cs typeface="Calibri"/>
              </a:rPr>
              <a:t>in </a:t>
            </a:r>
            <a:r>
              <a:rPr lang="en-US" sz="1800" dirty="0">
                <a:latin typeface="Calibri"/>
                <a:cs typeface="Calibri"/>
              </a:rPr>
              <a:t>a </a:t>
            </a:r>
            <a:r>
              <a:rPr lang="en-US" sz="1800" spc="-10" dirty="0">
                <a:latin typeface="Calibri"/>
                <a:cs typeface="Calibri"/>
              </a:rPr>
              <a:t>convenient </a:t>
            </a:r>
            <a:r>
              <a:rPr lang="en-US" sz="1800" dirty="0">
                <a:latin typeface="Calibri"/>
                <a:cs typeface="Calibri"/>
              </a:rPr>
              <a:t>and accessible </a:t>
            </a:r>
            <a:r>
              <a:rPr lang="en-US" sz="1800" spc="-30" dirty="0">
                <a:latin typeface="Calibri"/>
                <a:cs typeface="Calibri"/>
              </a:rPr>
              <a:t>manner. </a:t>
            </a:r>
            <a:r>
              <a:rPr lang="en-US" sz="1800" spc="-10" dirty="0">
                <a:latin typeface="Calibri"/>
                <a:cs typeface="Calibri"/>
              </a:rPr>
              <a:t>By </a:t>
            </a:r>
            <a:r>
              <a:rPr lang="en-US" sz="1800" spc="-5" dirty="0">
                <a:latin typeface="Calibri"/>
                <a:cs typeface="Calibri"/>
              </a:rPr>
              <a:t>prioritizing </a:t>
            </a:r>
            <a:r>
              <a:rPr lang="en-US" sz="1800" dirty="0">
                <a:latin typeface="Calibri"/>
                <a:cs typeface="Calibri"/>
              </a:rPr>
              <a:t>a visually </a:t>
            </a:r>
            <a:r>
              <a:rPr lang="en-US" sz="1800" spc="-395" dirty="0">
                <a:latin typeface="Calibri"/>
                <a:cs typeface="Calibri"/>
              </a:rPr>
              <a:t> </a:t>
            </a:r>
            <a:r>
              <a:rPr lang="en-US" sz="1800" spc="-5" dirty="0">
                <a:latin typeface="Calibri"/>
                <a:cs typeface="Calibri"/>
              </a:rPr>
              <a:t>appealing </a:t>
            </a:r>
            <a:r>
              <a:rPr lang="en-US" sz="1800" dirty="0">
                <a:latin typeface="Calibri"/>
                <a:cs typeface="Calibri"/>
              </a:rPr>
              <a:t>and </a:t>
            </a:r>
            <a:r>
              <a:rPr lang="en-US" sz="1800" spc="-15" dirty="0">
                <a:latin typeface="Calibri"/>
                <a:cs typeface="Calibri"/>
              </a:rPr>
              <a:t>easy-to-navigate </a:t>
            </a:r>
            <a:r>
              <a:rPr lang="en-US" sz="1800" spc="-10" dirty="0">
                <a:latin typeface="Calibri"/>
                <a:cs typeface="Calibri"/>
              </a:rPr>
              <a:t>website, </a:t>
            </a:r>
            <a:r>
              <a:rPr lang="en-US" sz="1800" dirty="0">
                <a:latin typeface="Calibri"/>
                <a:cs typeface="Calibri"/>
              </a:rPr>
              <a:t>the </a:t>
            </a:r>
            <a:r>
              <a:rPr lang="en-US" sz="1800" spc="-20" dirty="0">
                <a:latin typeface="Calibri"/>
                <a:cs typeface="Calibri"/>
              </a:rPr>
              <a:t>store </a:t>
            </a:r>
            <a:r>
              <a:rPr lang="en-US" sz="1800" spc="-10" dirty="0">
                <a:latin typeface="Calibri"/>
                <a:cs typeface="Calibri"/>
              </a:rPr>
              <a:t>can </a:t>
            </a:r>
            <a:r>
              <a:rPr lang="en-US" sz="1800" spc="-15" dirty="0">
                <a:latin typeface="Calibri"/>
                <a:cs typeface="Calibri"/>
              </a:rPr>
              <a:t>create </a:t>
            </a:r>
            <a:r>
              <a:rPr lang="en-US" sz="1800" spc="10" dirty="0">
                <a:latin typeface="Calibri"/>
                <a:cs typeface="Calibri"/>
              </a:rPr>
              <a:t>an </a:t>
            </a:r>
            <a:r>
              <a:rPr lang="en-US" sz="1800" spc="-5" dirty="0">
                <a:latin typeface="Calibri"/>
                <a:cs typeface="Calibri"/>
              </a:rPr>
              <a:t>engaging </a:t>
            </a:r>
            <a:r>
              <a:rPr lang="en-US" sz="1800" dirty="0">
                <a:latin typeface="Calibri"/>
                <a:cs typeface="Calibri"/>
              </a:rPr>
              <a:t>shopping </a:t>
            </a:r>
            <a:r>
              <a:rPr lang="en-US" sz="1800" spc="5" dirty="0">
                <a:latin typeface="Calibri"/>
                <a:cs typeface="Calibri"/>
              </a:rPr>
              <a:t> </a:t>
            </a:r>
            <a:r>
              <a:rPr lang="en-US" sz="1800" spc="-10" dirty="0">
                <a:latin typeface="Calibri"/>
                <a:cs typeface="Calibri"/>
              </a:rPr>
              <a:t>experience </a:t>
            </a:r>
            <a:r>
              <a:rPr lang="en-US" sz="1800" spc="-5" dirty="0">
                <a:latin typeface="Calibri"/>
                <a:cs typeface="Calibri"/>
              </a:rPr>
              <a:t>that </a:t>
            </a:r>
            <a:r>
              <a:rPr lang="en-US" sz="1800" spc="-10" dirty="0">
                <a:latin typeface="Calibri"/>
                <a:cs typeface="Calibri"/>
              </a:rPr>
              <a:t>resonates </a:t>
            </a:r>
            <a:r>
              <a:rPr lang="en-US" sz="1800" dirty="0">
                <a:latin typeface="Calibri"/>
                <a:cs typeface="Calibri"/>
              </a:rPr>
              <a:t>with </a:t>
            </a:r>
            <a:r>
              <a:rPr lang="en-US" sz="1800" spc="-10" dirty="0">
                <a:latin typeface="Calibri"/>
                <a:cs typeface="Calibri"/>
              </a:rPr>
              <a:t>users. Focusing </a:t>
            </a:r>
            <a:r>
              <a:rPr lang="en-US" sz="1800" spc="5" dirty="0">
                <a:latin typeface="Calibri"/>
                <a:cs typeface="Calibri"/>
              </a:rPr>
              <a:t>on </a:t>
            </a:r>
            <a:r>
              <a:rPr lang="en-US" sz="1800" dirty="0">
                <a:latin typeface="Calibri"/>
                <a:cs typeface="Calibri"/>
              </a:rPr>
              <a:t>a </a:t>
            </a:r>
            <a:r>
              <a:rPr lang="en-US" sz="1800" spc="-10" dirty="0">
                <a:latin typeface="Calibri"/>
                <a:cs typeface="Calibri"/>
              </a:rPr>
              <a:t>diverse </a:t>
            </a:r>
            <a:r>
              <a:rPr lang="en-US" sz="1800" spc="-15" dirty="0">
                <a:latin typeface="Calibri"/>
                <a:cs typeface="Calibri"/>
              </a:rPr>
              <a:t>range </a:t>
            </a:r>
            <a:r>
              <a:rPr lang="en-US" sz="1800" spc="5" dirty="0">
                <a:latin typeface="Calibri"/>
                <a:cs typeface="Calibri"/>
              </a:rPr>
              <a:t>of </a:t>
            </a:r>
            <a:r>
              <a:rPr lang="en-US" sz="1800" spc="-10" dirty="0">
                <a:latin typeface="Calibri"/>
                <a:cs typeface="Calibri"/>
              </a:rPr>
              <a:t>jewelry </a:t>
            </a:r>
            <a:r>
              <a:rPr lang="en-US" sz="1800" spc="-5" dirty="0">
                <a:latin typeface="Calibri"/>
                <a:cs typeface="Calibri"/>
              </a:rPr>
              <a:t>products </a:t>
            </a:r>
            <a:r>
              <a:rPr lang="en-US" sz="1800" dirty="0">
                <a:latin typeface="Calibri"/>
                <a:cs typeface="Calibri"/>
              </a:rPr>
              <a:t> </a:t>
            </a:r>
            <a:r>
              <a:rPr lang="en-US" sz="1800" spc="-10" dirty="0">
                <a:latin typeface="Calibri"/>
                <a:cs typeface="Calibri"/>
              </a:rPr>
              <a:t>tailored </a:t>
            </a:r>
            <a:r>
              <a:rPr lang="en-US" sz="1800" spc="-15" dirty="0">
                <a:latin typeface="Calibri"/>
                <a:cs typeface="Calibri"/>
              </a:rPr>
              <a:t>to </a:t>
            </a:r>
            <a:r>
              <a:rPr lang="en-US" sz="1800" spc="-10" dirty="0">
                <a:latin typeface="Calibri"/>
                <a:cs typeface="Calibri"/>
              </a:rPr>
              <a:t>various tastes </a:t>
            </a:r>
            <a:r>
              <a:rPr lang="en-US" sz="1800" spc="-5" dirty="0">
                <a:latin typeface="Calibri"/>
                <a:cs typeface="Calibri"/>
              </a:rPr>
              <a:t>will </a:t>
            </a:r>
            <a:r>
              <a:rPr lang="en-US" sz="1800" spc="5" dirty="0">
                <a:latin typeface="Calibri"/>
                <a:cs typeface="Calibri"/>
              </a:rPr>
              <a:t>help </a:t>
            </a:r>
            <a:r>
              <a:rPr lang="en-US" sz="1800" spc="-10" dirty="0">
                <a:latin typeface="Calibri"/>
                <a:cs typeface="Calibri"/>
              </a:rPr>
              <a:t>attract </a:t>
            </a:r>
            <a:r>
              <a:rPr lang="en-US" sz="1800" dirty="0">
                <a:latin typeface="Calibri"/>
                <a:cs typeface="Calibri"/>
              </a:rPr>
              <a:t>a </a:t>
            </a:r>
            <a:r>
              <a:rPr lang="en-US" sz="1800" spc="-5" dirty="0">
                <a:latin typeface="Calibri"/>
                <a:cs typeface="Calibri"/>
              </a:rPr>
              <a:t>broad </a:t>
            </a:r>
            <a:r>
              <a:rPr lang="en-US" sz="1800" dirty="0">
                <a:latin typeface="Calibri"/>
                <a:cs typeface="Calibri"/>
              </a:rPr>
              <a:t>audience and </a:t>
            </a:r>
            <a:r>
              <a:rPr lang="en-US" sz="1800" spc="-5" dirty="0">
                <a:latin typeface="Calibri"/>
                <a:cs typeface="Calibri"/>
              </a:rPr>
              <a:t>meet </a:t>
            </a:r>
            <a:r>
              <a:rPr lang="en-US" sz="1800" dirty="0">
                <a:latin typeface="Calibri"/>
                <a:cs typeface="Calibri"/>
              </a:rPr>
              <a:t>the needs </a:t>
            </a:r>
            <a:r>
              <a:rPr lang="en-US" sz="1800" spc="10" dirty="0">
                <a:latin typeface="Calibri"/>
                <a:cs typeface="Calibri"/>
              </a:rPr>
              <a:t>of </a:t>
            </a:r>
            <a:r>
              <a:rPr lang="en-US" sz="1800" spc="15" dirty="0">
                <a:latin typeface="Calibri"/>
                <a:cs typeface="Calibri"/>
              </a:rPr>
              <a:t> </a:t>
            </a:r>
            <a:r>
              <a:rPr lang="en-US" sz="1800" spc="-20" dirty="0">
                <a:latin typeface="Calibri"/>
                <a:cs typeface="Calibri"/>
              </a:rPr>
              <a:t>different</a:t>
            </a:r>
            <a:r>
              <a:rPr lang="en-US" sz="1800" spc="65" dirty="0">
                <a:latin typeface="Calibri"/>
                <a:cs typeface="Calibri"/>
              </a:rPr>
              <a:t> </a:t>
            </a:r>
            <a:r>
              <a:rPr lang="en-US" sz="1800" spc="-15" dirty="0">
                <a:latin typeface="Calibri"/>
                <a:cs typeface="Calibri"/>
              </a:rPr>
              <a:t>customers.</a:t>
            </a:r>
            <a:endParaRPr lang="en-US" sz="1800" dirty="0">
              <a:latin typeface="Calibri"/>
              <a:cs typeface="Calibri"/>
            </a:endParaRPr>
          </a:p>
          <a:p>
            <a:pPr marL="12700" marR="5080" algn="just">
              <a:lnSpc>
                <a:spcPct val="100000"/>
              </a:lnSpc>
              <a:spcBef>
                <a:spcPts val="10"/>
              </a:spcBef>
            </a:pPr>
            <a:r>
              <a:rPr lang="en-US" sz="1800" spc="-10" dirty="0">
                <a:latin typeface="Calibri"/>
                <a:cs typeface="Calibri"/>
              </a:rPr>
              <a:t>Furthermore,</a:t>
            </a:r>
            <a:r>
              <a:rPr lang="en-US" sz="1800" spc="-5" dirty="0">
                <a:latin typeface="Calibri"/>
                <a:cs typeface="Calibri"/>
              </a:rPr>
              <a:t> </a:t>
            </a:r>
            <a:r>
              <a:rPr lang="en-US" sz="1800" spc="-10" dirty="0">
                <a:latin typeface="Calibri"/>
                <a:cs typeface="Calibri"/>
              </a:rPr>
              <a:t>leveraging</a:t>
            </a:r>
            <a:r>
              <a:rPr lang="en-US" sz="1800" spc="-5" dirty="0">
                <a:latin typeface="Calibri"/>
                <a:cs typeface="Calibri"/>
              </a:rPr>
              <a:t> social</a:t>
            </a:r>
            <a:r>
              <a:rPr lang="en-US" sz="1800" dirty="0">
                <a:latin typeface="Calibri"/>
                <a:cs typeface="Calibri"/>
              </a:rPr>
              <a:t> </a:t>
            </a:r>
            <a:r>
              <a:rPr lang="en-US" sz="1800" spc="-5" dirty="0">
                <a:latin typeface="Calibri"/>
                <a:cs typeface="Calibri"/>
              </a:rPr>
              <a:t>media</a:t>
            </a:r>
            <a:r>
              <a:rPr lang="en-US" sz="1800" dirty="0">
                <a:latin typeface="Calibri"/>
                <a:cs typeface="Calibri"/>
              </a:rPr>
              <a:t> and online </a:t>
            </a:r>
            <a:r>
              <a:rPr lang="en-US" sz="1800" spc="-10" dirty="0">
                <a:latin typeface="Calibri"/>
                <a:cs typeface="Calibri"/>
              </a:rPr>
              <a:t>marketing</a:t>
            </a:r>
            <a:r>
              <a:rPr lang="en-US" sz="1800" spc="-5" dirty="0">
                <a:latin typeface="Calibri"/>
                <a:cs typeface="Calibri"/>
              </a:rPr>
              <a:t> </a:t>
            </a:r>
            <a:r>
              <a:rPr lang="en-US" sz="1800" dirty="0">
                <a:latin typeface="Calibri"/>
                <a:cs typeface="Calibri"/>
              </a:rPr>
              <a:t>can enhance </a:t>
            </a:r>
            <a:r>
              <a:rPr lang="en-US" sz="1800" spc="-10" dirty="0">
                <a:latin typeface="Calibri"/>
                <a:cs typeface="Calibri"/>
              </a:rPr>
              <a:t>customer </a:t>
            </a:r>
            <a:r>
              <a:rPr lang="en-US" sz="1800" spc="-5" dirty="0">
                <a:latin typeface="Calibri"/>
                <a:cs typeface="Calibri"/>
              </a:rPr>
              <a:t> </a:t>
            </a:r>
            <a:r>
              <a:rPr lang="en-US" sz="1800" spc="-10" dirty="0">
                <a:latin typeface="Calibri"/>
                <a:cs typeface="Calibri"/>
              </a:rPr>
              <a:t>engagement </a:t>
            </a:r>
            <a:r>
              <a:rPr lang="en-US" sz="1800" dirty="0">
                <a:latin typeface="Calibri"/>
                <a:cs typeface="Calibri"/>
              </a:rPr>
              <a:t>and build a </a:t>
            </a:r>
            <a:r>
              <a:rPr lang="en-US" sz="1800" spc="-5" dirty="0">
                <a:latin typeface="Calibri"/>
                <a:cs typeface="Calibri"/>
              </a:rPr>
              <a:t>community around </a:t>
            </a:r>
            <a:r>
              <a:rPr lang="en-US" sz="1800" dirty="0">
                <a:latin typeface="Calibri"/>
                <a:cs typeface="Calibri"/>
              </a:rPr>
              <a:t>the </a:t>
            </a:r>
            <a:r>
              <a:rPr lang="en-US" sz="1800" spc="-15" dirty="0">
                <a:latin typeface="Calibri"/>
                <a:cs typeface="Calibri"/>
              </a:rPr>
              <a:t>brand. </a:t>
            </a:r>
            <a:r>
              <a:rPr lang="en-US" sz="1800" spc="-5" dirty="0">
                <a:latin typeface="Calibri"/>
                <a:cs typeface="Calibri"/>
              </a:rPr>
              <a:t>Listening to </a:t>
            </a:r>
            <a:r>
              <a:rPr lang="en-US" sz="1800" spc="-10" dirty="0">
                <a:latin typeface="Calibri"/>
                <a:cs typeface="Calibri"/>
              </a:rPr>
              <a:t>customer </a:t>
            </a:r>
            <a:r>
              <a:rPr lang="en-US" sz="1800" spc="-5" dirty="0">
                <a:latin typeface="Calibri"/>
                <a:cs typeface="Calibri"/>
              </a:rPr>
              <a:t>feedback </a:t>
            </a:r>
            <a:r>
              <a:rPr lang="en-US" sz="1800" spc="-395" dirty="0">
                <a:latin typeface="Calibri"/>
                <a:cs typeface="Calibri"/>
              </a:rPr>
              <a:t> </a:t>
            </a:r>
            <a:r>
              <a:rPr lang="en-US" sz="1800" spc="-5" dirty="0">
                <a:latin typeface="Calibri"/>
                <a:cs typeface="Calibri"/>
              </a:rPr>
              <a:t>and </a:t>
            </a:r>
            <a:r>
              <a:rPr lang="en-US" sz="1800" dirty="0">
                <a:latin typeface="Calibri"/>
                <a:cs typeface="Calibri"/>
              </a:rPr>
              <a:t>adapting </a:t>
            </a:r>
            <a:r>
              <a:rPr lang="en-US" sz="1800" spc="-15" dirty="0">
                <a:latin typeface="Calibri"/>
                <a:cs typeface="Calibri"/>
              </a:rPr>
              <a:t>to </a:t>
            </a:r>
            <a:r>
              <a:rPr lang="en-US" sz="1800" dirty="0">
                <a:latin typeface="Calibri"/>
                <a:cs typeface="Calibri"/>
              </a:rPr>
              <a:t>their </a:t>
            </a:r>
            <a:r>
              <a:rPr lang="en-US" sz="1800" spc="-10" dirty="0">
                <a:latin typeface="Calibri"/>
                <a:cs typeface="Calibri"/>
              </a:rPr>
              <a:t>preferences </a:t>
            </a:r>
            <a:r>
              <a:rPr lang="en-US" sz="1800" spc="-5" dirty="0">
                <a:latin typeface="Calibri"/>
                <a:cs typeface="Calibri"/>
              </a:rPr>
              <a:t>will </a:t>
            </a:r>
            <a:r>
              <a:rPr lang="en-US" sz="1800" spc="5" dirty="0">
                <a:latin typeface="Calibri"/>
                <a:cs typeface="Calibri"/>
              </a:rPr>
              <a:t>be </a:t>
            </a:r>
            <a:r>
              <a:rPr lang="en-US" sz="1800" spc="-5" dirty="0">
                <a:latin typeface="Calibri"/>
                <a:cs typeface="Calibri"/>
              </a:rPr>
              <a:t>crucial </a:t>
            </a:r>
            <a:r>
              <a:rPr lang="en-US" sz="1800" spc="-15" dirty="0">
                <a:latin typeface="Calibri"/>
                <a:cs typeface="Calibri"/>
              </a:rPr>
              <a:t>for </a:t>
            </a:r>
            <a:r>
              <a:rPr lang="en-US" sz="1800" spc="-5" dirty="0">
                <a:latin typeface="Calibri"/>
                <a:cs typeface="Calibri"/>
              </a:rPr>
              <a:t>maintaining relevance in </a:t>
            </a:r>
            <a:r>
              <a:rPr lang="en-US" sz="1800" dirty="0">
                <a:latin typeface="Calibri"/>
                <a:cs typeface="Calibri"/>
              </a:rPr>
              <a:t>the </a:t>
            </a:r>
            <a:r>
              <a:rPr lang="en-US" sz="1800" spc="-5" dirty="0">
                <a:latin typeface="Calibri"/>
                <a:cs typeface="Calibri"/>
              </a:rPr>
              <a:t>ever- </a:t>
            </a:r>
            <a:r>
              <a:rPr lang="en-US" sz="1800" dirty="0">
                <a:latin typeface="Calibri"/>
                <a:cs typeface="Calibri"/>
              </a:rPr>
              <a:t> </a:t>
            </a:r>
            <a:r>
              <a:rPr lang="en-US" sz="1800" spc="-5" dirty="0">
                <a:latin typeface="Calibri"/>
                <a:cs typeface="Calibri"/>
              </a:rPr>
              <a:t>changing</a:t>
            </a:r>
            <a:r>
              <a:rPr lang="en-US" sz="1800" dirty="0">
                <a:latin typeface="Calibri"/>
                <a:cs typeface="Calibri"/>
              </a:rPr>
              <a:t> </a:t>
            </a:r>
            <a:r>
              <a:rPr lang="en-US" sz="1800" spc="-5" dirty="0">
                <a:latin typeface="Calibri"/>
                <a:cs typeface="Calibri"/>
              </a:rPr>
              <a:t>jewelry</a:t>
            </a:r>
            <a:r>
              <a:rPr lang="en-US" sz="1800" dirty="0">
                <a:latin typeface="Calibri"/>
                <a:cs typeface="Calibri"/>
              </a:rPr>
              <a:t> </a:t>
            </a:r>
            <a:r>
              <a:rPr lang="en-US" sz="1800" spc="-10" dirty="0">
                <a:latin typeface="Calibri"/>
                <a:cs typeface="Calibri"/>
              </a:rPr>
              <a:t>market.</a:t>
            </a:r>
            <a:r>
              <a:rPr lang="en-US" sz="1800" spc="-5" dirty="0">
                <a:latin typeface="Calibri"/>
                <a:cs typeface="Calibri"/>
              </a:rPr>
              <a:t> </a:t>
            </a:r>
            <a:r>
              <a:rPr lang="en-US" sz="1800" spc="-20" dirty="0">
                <a:latin typeface="Calibri"/>
                <a:cs typeface="Calibri"/>
              </a:rPr>
              <a:t>Ultimately,</a:t>
            </a:r>
            <a:r>
              <a:rPr lang="en-US" sz="1800" spc="-15" dirty="0">
                <a:latin typeface="Calibri"/>
                <a:cs typeface="Calibri"/>
              </a:rPr>
              <a:t> </a:t>
            </a:r>
            <a:r>
              <a:rPr lang="en-US" sz="1800" dirty="0">
                <a:latin typeface="Calibri"/>
                <a:cs typeface="Calibri"/>
              </a:rPr>
              <a:t>the</a:t>
            </a:r>
            <a:r>
              <a:rPr lang="en-US" sz="1800" spc="5" dirty="0">
                <a:latin typeface="Calibri"/>
                <a:cs typeface="Calibri"/>
              </a:rPr>
              <a:t> </a:t>
            </a:r>
            <a:r>
              <a:rPr lang="en-US" sz="1800" spc="-5" dirty="0">
                <a:latin typeface="Calibri"/>
                <a:cs typeface="Calibri"/>
              </a:rPr>
              <a:t>success</a:t>
            </a:r>
            <a:r>
              <a:rPr lang="en-US" sz="1800" dirty="0">
                <a:latin typeface="Calibri"/>
                <a:cs typeface="Calibri"/>
              </a:rPr>
              <a:t> </a:t>
            </a:r>
            <a:r>
              <a:rPr lang="en-US" sz="1800" spc="5" dirty="0">
                <a:latin typeface="Calibri"/>
                <a:cs typeface="Calibri"/>
              </a:rPr>
              <a:t>of</a:t>
            </a:r>
            <a:r>
              <a:rPr lang="en-US" sz="1800" spc="10" dirty="0">
                <a:latin typeface="Calibri"/>
                <a:cs typeface="Calibri"/>
              </a:rPr>
              <a:t> </a:t>
            </a:r>
            <a:r>
              <a:rPr lang="en-US" sz="1800" dirty="0">
                <a:latin typeface="Calibri"/>
                <a:cs typeface="Calibri"/>
              </a:rPr>
              <a:t>the</a:t>
            </a:r>
            <a:r>
              <a:rPr lang="en-US" sz="1800" spc="5" dirty="0">
                <a:latin typeface="Calibri"/>
                <a:cs typeface="Calibri"/>
              </a:rPr>
              <a:t> </a:t>
            </a:r>
            <a:r>
              <a:rPr lang="en-US" sz="1800" dirty="0">
                <a:latin typeface="Calibri"/>
                <a:cs typeface="Calibri"/>
              </a:rPr>
              <a:t>online</a:t>
            </a:r>
            <a:r>
              <a:rPr lang="en-US" sz="1800" spc="5" dirty="0">
                <a:latin typeface="Calibri"/>
                <a:cs typeface="Calibri"/>
              </a:rPr>
              <a:t> </a:t>
            </a:r>
            <a:r>
              <a:rPr lang="en-US" sz="1800" spc="-5" dirty="0">
                <a:latin typeface="Calibri"/>
                <a:cs typeface="Calibri"/>
              </a:rPr>
              <a:t>jewelry</a:t>
            </a:r>
            <a:r>
              <a:rPr lang="en-US" sz="1800" dirty="0">
                <a:latin typeface="Calibri"/>
                <a:cs typeface="Calibri"/>
              </a:rPr>
              <a:t> </a:t>
            </a:r>
            <a:r>
              <a:rPr lang="en-US" sz="1800" spc="-15" dirty="0">
                <a:latin typeface="Calibri"/>
                <a:cs typeface="Calibri"/>
              </a:rPr>
              <a:t>store</a:t>
            </a:r>
            <a:r>
              <a:rPr lang="en-US" sz="1800" spc="375" dirty="0">
                <a:latin typeface="Calibri"/>
                <a:cs typeface="Calibri"/>
              </a:rPr>
              <a:t> </a:t>
            </a:r>
            <a:r>
              <a:rPr lang="en-US" sz="1800" spc="-5" dirty="0">
                <a:latin typeface="Calibri"/>
                <a:cs typeface="Calibri"/>
              </a:rPr>
              <a:t>will </a:t>
            </a:r>
            <a:r>
              <a:rPr lang="en-US" sz="1800" dirty="0">
                <a:latin typeface="Calibri"/>
                <a:cs typeface="Calibri"/>
              </a:rPr>
              <a:t> </a:t>
            </a:r>
            <a:r>
              <a:rPr lang="en-US" sz="1800" spc="-5" dirty="0">
                <a:latin typeface="Calibri"/>
                <a:cs typeface="Calibri"/>
              </a:rPr>
              <a:t>depend </a:t>
            </a:r>
            <a:r>
              <a:rPr lang="en-US" sz="1800" dirty="0">
                <a:latin typeface="Calibri"/>
                <a:cs typeface="Calibri"/>
              </a:rPr>
              <a:t>on its </a:t>
            </a:r>
            <a:r>
              <a:rPr lang="en-US" sz="1800" spc="-5" dirty="0">
                <a:latin typeface="Calibri"/>
                <a:cs typeface="Calibri"/>
              </a:rPr>
              <a:t>ability </a:t>
            </a:r>
            <a:r>
              <a:rPr lang="en-US" sz="1800" spc="-15" dirty="0">
                <a:latin typeface="Calibri"/>
                <a:cs typeface="Calibri"/>
              </a:rPr>
              <a:t>to </a:t>
            </a:r>
            <a:r>
              <a:rPr lang="en-US" sz="1800" spc="-10" dirty="0">
                <a:latin typeface="Calibri"/>
                <a:cs typeface="Calibri"/>
              </a:rPr>
              <a:t>provide </a:t>
            </a:r>
            <a:r>
              <a:rPr lang="en-US" sz="1800" dirty="0">
                <a:latin typeface="Calibri"/>
                <a:cs typeface="Calibri"/>
              </a:rPr>
              <a:t>an </a:t>
            </a:r>
            <a:r>
              <a:rPr lang="en-US" sz="1800" spc="-10" dirty="0">
                <a:latin typeface="Calibri"/>
                <a:cs typeface="Calibri"/>
              </a:rPr>
              <a:t>enjoyable </a:t>
            </a:r>
            <a:r>
              <a:rPr lang="en-US" sz="1800" dirty="0">
                <a:latin typeface="Calibri"/>
                <a:cs typeface="Calibri"/>
              </a:rPr>
              <a:t>and </a:t>
            </a:r>
            <a:r>
              <a:rPr lang="en-US" sz="1800" spc="-5" dirty="0">
                <a:latin typeface="Calibri"/>
                <a:cs typeface="Calibri"/>
              </a:rPr>
              <a:t>memorable </a:t>
            </a:r>
            <a:r>
              <a:rPr lang="en-US" sz="1800" dirty="0">
                <a:latin typeface="Calibri"/>
                <a:cs typeface="Calibri"/>
              </a:rPr>
              <a:t>shopping </a:t>
            </a:r>
            <a:r>
              <a:rPr lang="en-US" sz="1800" spc="-5" dirty="0">
                <a:latin typeface="Calibri"/>
                <a:cs typeface="Calibri"/>
              </a:rPr>
              <a:t>experience, </a:t>
            </a:r>
            <a:r>
              <a:rPr lang="en-US" sz="1800" dirty="0">
                <a:latin typeface="Calibri"/>
                <a:cs typeface="Calibri"/>
              </a:rPr>
              <a:t> </a:t>
            </a:r>
            <a:r>
              <a:rPr lang="en-US" sz="1800" spc="-20" dirty="0">
                <a:latin typeface="Calibri"/>
                <a:cs typeface="Calibri"/>
              </a:rPr>
              <a:t>fostering</a:t>
            </a:r>
            <a:r>
              <a:rPr lang="en-US" sz="1800" spc="40" dirty="0">
                <a:latin typeface="Calibri"/>
                <a:cs typeface="Calibri"/>
              </a:rPr>
              <a:t> </a:t>
            </a:r>
            <a:r>
              <a:rPr lang="en-US" sz="1800" spc="-10" dirty="0">
                <a:latin typeface="Calibri"/>
                <a:cs typeface="Calibri"/>
              </a:rPr>
              <a:t>customer</a:t>
            </a:r>
            <a:r>
              <a:rPr lang="en-US" sz="1800" spc="50" dirty="0">
                <a:latin typeface="Calibri"/>
                <a:cs typeface="Calibri"/>
              </a:rPr>
              <a:t> </a:t>
            </a:r>
            <a:r>
              <a:rPr lang="en-US" sz="1800" spc="-5" dirty="0">
                <a:latin typeface="Calibri"/>
                <a:cs typeface="Calibri"/>
              </a:rPr>
              <a:t>loyalty</a:t>
            </a:r>
            <a:r>
              <a:rPr lang="en-US" sz="1800" spc="-20" dirty="0">
                <a:latin typeface="Calibri"/>
                <a:cs typeface="Calibri"/>
              </a:rPr>
              <a:t> </a:t>
            </a:r>
            <a:r>
              <a:rPr lang="en-US" sz="1800" dirty="0">
                <a:latin typeface="Calibri"/>
                <a:cs typeface="Calibri"/>
              </a:rPr>
              <a:t>and</a:t>
            </a:r>
            <a:r>
              <a:rPr lang="en-US" sz="1800" spc="10" dirty="0">
                <a:latin typeface="Calibri"/>
                <a:cs typeface="Calibri"/>
              </a:rPr>
              <a:t> </a:t>
            </a:r>
            <a:r>
              <a:rPr lang="en-US" sz="1800" spc="-15" dirty="0">
                <a:latin typeface="Calibri"/>
                <a:cs typeface="Calibri"/>
              </a:rPr>
              <a:t>encouraging</a:t>
            </a:r>
            <a:r>
              <a:rPr lang="en-US" sz="1800" spc="90" dirty="0">
                <a:latin typeface="Calibri"/>
                <a:cs typeface="Calibri"/>
              </a:rPr>
              <a:t> </a:t>
            </a:r>
            <a:r>
              <a:rPr lang="en-US" sz="1800" spc="-15" dirty="0">
                <a:latin typeface="Calibri"/>
                <a:cs typeface="Calibri"/>
              </a:rPr>
              <a:t>repeat</a:t>
            </a:r>
            <a:r>
              <a:rPr lang="en-US" sz="1800" spc="45" dirty="0">
                <a:latin typeface="Calibri"/>
                <a:cs typeface="Calibri"/>
              </a:rPr>
              <a:t> </a:t>
            </a:r>
            <a:r>
              <a:rPr lang="en-US" sz="1800" spc="-5" dirty="0">
                <a:latin typeface="Calibri"/>
                <a:cs typeface="Calibri"/>
              </a:rPr>
              <a:t>visits.</a:t>
            </a:r>
            <a:endParaRPr lang="en-US" sz="1800" dirty="0">
              <a:latin typeface="Calibri"/>
              <a:cs typeface="Calibri"/>
            </a:endParaRPr>
          </a:p>
        </p:txBody>
      </p:sp>
    </p:spTree>
    <p:extLst>
      <p:ext uri="{BB962C8B-B14F-4D97-AF65-F5344CB8AC3E}">
        <p14:creationId xmlns:p14="http://schemas.microsoft.com/office/powerpoint/2010/main" val="126584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fontScale="92500" lnSpcReduction="20000"/>
          </a:bodyPr>
          <a:lstStyle/>
          <a:p>
            <a:r>
              <a:rPr lang="en-US" dirty="0"/>
              <a:t>Certificate</a:t>
            </a:r>
          </a:p>
          <a:p>
            <a:r>
              <a:rPr lang="en-US" dirty="0"/>
              <a:t>Introduction</a:t>
            </a:r>
          </a:p>
          <a:p>
            <a:r>
              <a:rPr lang="en-US" dirty="0"/>
              <a:t>Abstract</a:t>
            </a:r>
          </a:p>
          <a:p>
            <a:r>
              <a:rPr lang="en-US" dirty="0"/>
              <a:t>Objective</a:t>
            </a:r>
          </a:p>
          <a:p>
            <a:r>
              <a:rPr lang="en-US" dirty="0"/>
              <a:t>System Architecture / Ideation Map</a:t>
            </a:r>
          </a:p>
          <a:p>
            <a:r>
              <a:rPr lang="en-US" dirty="0"/>
              <a:t>Module Implementation</a:t>
            </a:r>
          </a:p>
          <a:p>
            <a:r>
              <a:rPr lang="en-US" dirty="0"/>
              <a:t>Results and Discussions</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29 October 2024</a:t>
            </a:r>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34408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normAutofit/>
          </a:bodyPr>
          <a:lstStyle/>
          <a:p>
            <a:r>
              <a:rPr lang="en-IN" sz="3600" dirty="0"/>
              <a:t>REFERENCES</a:t>
            </a:r>
          </a:p>
        </p:txBody>
      </p:sp>
      <p:sp>
        <p:nvSpPr>
          <p:cNvPr id="3" name="Content Placeholder 2">
            <a:extLst>
              <a:ext uri="{FF2B5EF4-FFF2-40B4-BE49-F238E27FC236}">
                <a16:creationId xmlns:a16="http://schemas.microsoft.com/office/drawing/2014/main" id="{9BC309EE-F211-8F10-9087-6FE7260000F2}"/>
              </a:ext>
            </a:extLst>
          </p:cNvPr>
          <p:cNvSpPr>
            <a:spLocks noGrp="1"/>
          </p:cNvSpPr>
          <p:nvPr>
            <p:ph idx="1"/>
          </p:nvPr>
        </p:nvSpPr>
        <p:spPr>
          <a:xfrm>
            <a:off x="457200" y="1371600"/>
            <a:ext cx="8229600" cy="5105400"/>
          </a:xfrm>
        </p:spPr>
        <p:txBody>
          <a:bodyPr>
            <a:noAutofit/>
          </a:bodyPr>
          <a:lstStyle/>
          <a:p>
            <a:pPr marL="356870" marR="574675" indent="-344805" algn="just">
              <a:lnSpc>
                <a:spcPct val="100000"/>
              </a:lnSpc>
              <a:spcBef>
                <a:spcPts val="100"/>
              </a:spcBef>
              <a:buAutoNum type="arabicPeriod"/>
              <a:tabLst>
                <a:tab pos="356870" algn="l"/>
                <a:tab pos="357505" algn="l"/>
              </a:tabLst>
            </a:pPr>
            <a:r>
              <a:rPr lang="en-US" sz="1800" spc="-5" dirty="0">
                <a:latin typeface="Calibri"/>
                <a:cs typeface="Calibri"/>
              </a:rPr>
              <a:t>Brown,</a:t>
            </a:r>
            <a:r>
              <a:rPr lang="en-US" sz="1800" spc="-20" dirty="0">
                <a:latin typeface="Calibri"/>
                <a:cs typeface="Calibri"/>
              </a:rPr>
              <a:t> </a:t>
            </a:r>
            <a:r>
              <a:rPr lang="en-US" sz="1800" spc="-10" dirty="0">
                <a:latin typeface="Calibri"/>
                <a:cs typeface="Calibri"/>
              </a:rPr>
              <a:t>S.</a:t>
            </a:r>
            <a:r>
              <a:rPr lang="en-US" sz="1800" spc="-5" dirty="0">
                <a:latin typeface="Calibri"/>
                <a:cs typeface="Calibri"/>
              </a:rPr>
              <a:t> </a:t>
            </a:r>
            <a:r>
              <a:rPr lang="en-US" sz="1800" dirty="0">
                <a:latin typeface="Calibri"/>
                <a:cs typeface="Calibri"/>
              </a:rPr>
              <a:t>(2020).</a:t>
            </a:r>
            <a:r>
              <a:rPr lang="en-US" sz="1800" spc="-5" dirty="0">
                <a:latin typeface="Calibri"/>
                <a:cs typeface="Calibri"/>
              </a:rPr>
              <a:t> E-commerce</a:t>
            </a:r>
            <a:r>
              <a:rPr lang="en-US" sz="1800" spc="-10" dirty="0">
                <a:latin typeface="Calibri"/>
                <a:cs typeface="Calibri"/>
              </a:rPr>
              <a:t> </a:t>
            </a:r>
            <a:r>
              <a:rPr lang="en-US" sz="1800" spc="-20" dirty="0">
                <a:latin typeface="Calibri"/>
                <a:cs typeface="Calibri"/>
              </a:rPr>
              <a:t>Strategies</a:t>
            </a:r>
            <a:r>
              <a:rPr lang="en-US" sz="1800" spc="60" dirty="0">
                <a:latin typeface="Calibri"/>
                <a:cs typeface="Calibri"/>
              </a:rPr>
              <a:t> </a:t>
            </a:r>
            <a:r>
              <a:rPr lang="en-US" sz="1800" spc="-15" dirty="0">
                <a:latin typeface="Calibri"/>
                <a:cs typeface="Calibri"/>
              </a:rPr>
              <a:t>for</a:t>
            </a:r>
            <a:r>
              <a:rPr lang="en-US" sz="1800" dirty="0">
                <a:latin typeface="Calibri"/>
                <a:cs typeface="Calibri"/>
              </a:rPr>
              <a:t> </a:t>
            </a:r>
            <a:r>
              <a:rPr lang="en-US" sz="1800" spc="-10" dirty="0">
                <a:latin typeface="Calibri"/>
                <a:cs typeface="Calibri"/>
              </a:rPr>
              <a:t>Luxury</a:t>
            </a:r>
            <a:r>
              <a:rPr lang="en-US" sz="1800" spc="40" dirty="0">
                <a:latin typeface="Calibri"/>
                <a:cs typeface="Calibri"/>
              </a:rPr>
              <a:t> </a:t>
            </a:r>
            <a:r>
              <a:rPr lang="en-US" sz="1800" spc="-5" dirty="0">
                <a:latin typeface="Calibri"/>
                <a:cs typeface="Calibri"/>
              </a:rPr>
              <a:t>Goods:</a:t>
            </a:r>
            <a:r>
              <a:rPr lang="en-US" sz="1800" spc="20" dirty="0">
                <a:latin typeface="Calibri"/>
                <a:cs typeface="Calibri"/>
              </a:rPr>
              <a:t> </a:t>
            </a:r>
            <a:r>
              <a:rPr lang="en-US" sz="1800" spc="-5" dirty="0">
                <a:latin typeface="Calibri"/>
                <a:cs typeface="Calibri"/>
              </a:rPr>
              <a:t>Case</a:t>
            </a:r>
            <a:r>
              <a:rPr lang="en-US" sz="1800" spc="15" dirty="0">
                <a:latin typeface="Calibri"/>
                <a:cs typeface="Calibri"/>
              </a:rPr>
              <a:t> </a:t>
            </a:r>
            <a:r>
              <a:rPr lang="en-US" sz="1800" spc="-10" dirty="0">
                <a:latin typeface="Calibri"/>
                <a:cs typeface="Calibri"/>
              </a:rPr>
              <a:t>Study</a:t>
            </a:r>
            <a:r>
              <a:rPr lang="en-US" sz="1800" spc="45" dirty="0">
                <a:latin typeface="Calibri"/>
                <a:cs typeface="Calibri"/>
              </a:rPr>
              <a:t> </a:t>
            </a:r>
            <a:r>
              <a:rPr lang="en-US" sz="1800" dirty="0">
                <a:latin typeface="Calibri"/>
                <a:cs typeface="Calibri"/>
              </a:rPr>
              <a:t>of</a:t>
            </a:r>
            <a:r>
              <a:rPr lang="en-US" sz="1800" spc="-25" dirty="0">
                <a:latin typeface="Calibri"/>
                <a:cs typeface="Calibri"/>
              </a:rPr>
              <a:t> </a:t>
            </a:r>
            <a:r>
              <a:rPr lang="en-US" sz="1800" spc="-5" dirty="0">
                <a:latin typeface="Calibri"/>
                <a:cs typeface="Calibri"/>
              </a:rPr>
              <a:t>the </a:t>
            </a:r>
            <a:r>
              <a:rPr lang="en-US" sz="1800" spc="-390" dirty="0">
                <a:latin typeface="Calibri"/>
                <a:cs typeface="Calibri"/>
              </a:rPr>
              <a:t> </a:t>
            </a:r>
            <a:r>
              <a:rPr lang="en-US" sz="1800" spc="-10" dirty="0">
                <a:latin typeface="Calibri"/>
                <a:cs typeface="Calibri"/>
              </a:rPr>
              <a:t>Jewelry</a:t>
            </a:r>
            <a:r>
              <a:rPr lang="en-US" sz="1800" spc="20" dirty="0">
                <a:latin typeface="Calibri"/>
                <a:cs typeface="Calibri"/>
              </a:rPr>
              <a:t> </a:t>
            </a:r>
            <a:r>
              <a:rPr lang="en-US" sz="1800" spc="-25" dirty="0">
                <a:latin typeface="Calibri"/>
                <a:cs typeface="Calibri"/>
              </a:rPr>
              <a:t>Industry.</a:t>
            </a:r>
            <a:r>
              <a:rPr lang="en-US" sz="1800" spc="45" dirty="0">
                <a:latin typeface="Calibri"/>
                <a:cs typeface="Calibri"/>
              </a:rPr>
              <a:t> </a:t>
            </a:r>
            <a:r>
              <a:rPr lang="en-US" sz="1800" spc="-5" dirty="0">
                <a:latin typeface="Calibri"/>
                <a:cs typeface="Calibri"/>
              </a:rPr>
              <a:t>Journal</a:t>
            </a:r>
            <a:r>
              <a:rPr lang="en-US" sz="1800" spc="15" dirty="0">
                <a:latin typeface="Calibri"/>
                <a:cs typeface="Calibri"/>
              </a:rPr>
              <a:t> </a:t>
            </a:r>
            <a:r>
              <a:rPr lang="en-US" sz="1800" dirty="0">
                <a:latin typeface="Calibri"/>
                <a:cs typeface="Calibri"/>
              </a:rPr>
              <a:t>of</a:t>
            </a:r>
            <a:r>
              <a:rPr lang="en-US" sz="1800" spc="-5" dirty="0">
                <a:latin typeface="Calibri"/>
                <a:cs typeface="Calibri"/>
              </a:rPr>
              <a:t> </a:t>
            </a:r>
            <a:r>
              <a:rPr lang="en-US" sz="1800" spc="-10" dirty="0">
                <a:latin typeface="Calibri"/>
                <a:cs typeface="Calibri"/>
              </a:rPr>
              <a:t>Retail </a:t>
            </a:r>
            <a:r>
              <a:rPr lang="en-US" sz="1800" dirty="0">
                <a:latin typeface="Calibri"/>
                <a:cs typeface="Calibri"/>
              </a:rPr>
              <a:t>&amp;</a:t>
            </a:r>
            <a:r>
              <a:rPr lang="en-US" sz="1800" spc="-5" dirty="0">
                <a:latin typeface="Calibri"/>
                <a:cs typeface="Calibri"/>
              </a:rPr>
              <a:t> Consumer</a:t>
            </a:r>
            <a:r>
              <a:rPr lang="en-US" sz="1800" spc="40" dirty="0">
                <a:latin typeface="Calibri"/>
                <a:cs typeface="Calibri"/>
              </a:rPr>
              <a:t> </a:t>
            </a:r>
            <a:r>
              <a:rPr lang="en-US" sz="1800" spc="-5" dirty="0">
                <a:latin typeface="Calibri"/>
                <a:cs typeface="Calibri"/>
              </a:rPr>
              <a:t>Services,</a:t>
            </a:r>
            <a:r>
              <a:rPr lang="en-US" sz="1800" spc="60" dirty="0">
                <a:latin typeface="Calibri"/>
                <a:cs typeface="Calibri"/>
              </a:rPr>
              <a:t> </a:t>
            </a:r>
            <a:r>
              <a:rPr lang="en-US" sz="1800" spc="-5" dirty="0">
                <a:latin typeface="Calibri"/>
                <a:cs typeface="Calibri"/>
              </a:rPr>
              <a:t>55,</a:t>
            </a:r>
            <a:r>
              <a:rPr lang="en-US" sz="1800" spc="5" dirty="0">
                <a:latin typeface="Calibri"/>
                <a:cs typeface="Calibri"/>
              </a:rPr>
              <a:t> </a:t>
            </a:r>
            <a:r>
              <a:rPr lang="en-US" sz="1800" spc="-5" dirty="0">
                <a:latin typeface="Calibri"/>
                <a:cs typeface="Calibri"/>
              </a:rPr>
              <a:t>102099. </a:t>
            </a:r>
            <a:r>
              <a:rPr lang="en-US" sz="1800" dirty="0">
                <a:solidFill>
                  <a:srgbClr val="0000FF"/>
                </a:solidFill>
                <a:latin typeface="Calibri"/>
                <a:cs typeface="Calibri"/>
              </a:rPr>
              <a:t> </a:t>
            </a:r>
            <a:r>
              <a:rPr lang="en-US" sz="1800" u="heavy" spc="-10" dirty="0">
                <a:solidFill>
                  <a:srgbClr val="0000FF"/>
                </a:solidFill>
                <a:uFill>
                  <a:solidFill>
                    <a:srgbClr val="0000FF"/>
                  </a:solidFill>
                </a:uFill>
                <a:latin typeface="Calibri"/>
                <a:cs typeface="Calibri"/>
                <a:hlinkClick r:id="rId3"/>
              </a:rPr>
              <a:t>https://doi.org/10.1016/j.jretconser.2020.102099</a:t>
            </a:r>
            <a:endParaRPr lang="en-US" sz="1800" dirty="0">
              <a:latin typeface="Calibri"/>
              <a:cs typeface="Calibri"/>
            </a:endParaRPr>
          </a:p>
          <a:p>
            <a:pPr marL="356870" marR="118745" indent="-344805" algn="just">
              <a:lnSpc>
                <a:spcPct val="100000"/>
              </a:lnSpc>
              <a:spcBef>
                <a:spcPts val="430"/>
              </a:spcBef>
              <a:buAutoNum type="arabicPeriod"/>
              <a:tabLst>
                <a:tab pos="356870" algn="l"/>
                <a:tab pos="357505" algn="l"/>
              </a:tabLst>
            </a:pPr>
            <a:r>
              <a:rPr lang="en-US" sz="1800" spc="-25" dirty="0">
                <a:latin typeface="Calibri"/>
                <a:cs typeface="Calibri"/>
              </a:rPr>
              <a:t>Fischer,</a:t>
            </a:r>
            <a:r>
              <a:rPr lang="en-US" sz="1800" spc="30" dirty="0">
                <a:latin typeface="Calibri"/>
                <a:cs typeface="Calibri"/>
              </a:rPr>
              <a:t> </a:t>
            </a:r>
            <a:r>
              <a:rPr lang="en-US" sz="1800" dirty="0">
                <a:latin typeface="Calibri"/>
                <a:cs typeface="Calibri"/>
              </a:rPr>
              <a:t>M., &amp;</a:t>
            </a:r>
            <a:r>
              <a:rPr lang="en-US" sz="1800" spc="-5" dirty="0">
                <a:latin typeface="Calibri"/>
                <a:cs typeface="Calibri"/>
              </a:rPr>
              <a:t> </a:t>
            </a:r>
            <a:r>
              <a:rPr lang="en-US" sz="1800" spc="-25" dirty="0">
                <a:latin typeface="Calibri"/>
                <a:cs typeface="Calibri"/>
              </a:rPr>
              <a:t>Schneider,</a:t>
            </a:r>
            <a:r>
              <a:rPr lang="en-US" sz="1800" spc="75" dirty="0">
                <a:latin typeface="Calibri"/>
                <a:cs typeface="Calibri"/>
              </a:rPr>
              <a:t> </a:t>
            </a:r>
            <a:r>
              <a:rPr lang="en-US" sz="1800" dirty="0">
                <a:latin typeface="Calibri"/>
                <a:cs typeface="Calibri"/>
              </a:rPr>
              <a:t>K. (2019). </a:t>
            </a:r>
            <a:r>
              <a:rPr lang="en-US" sz="1800" spc="-10" dirty="0">
                <a:latin typeface="Calibri"/>
                <a:cs typeface="Calibri"/>
              </a:rPr>
              <a:t>Customer</a:t>
            </a:r>
            <a:r>
              <a:rPr lang="en-US" sz="1800" spc="15" dirty="0">
                <a:latin typeface="Calibri"/>
                <a:cs typeface="Calibri"/>
              </a:rPr>
              <a:t> </a:t>
            </a:r>
            <a:r>
              <a:rPr lang="en-US" sz="1800" spc="-5" dirty="0">
                <a:latin typeface="Calibri"/>
                <a:cs typeface="Calibri"/>
              </a:rPr>
              <a:t>Experience</a:t>
            </a:r>
            <a:r>
              <a:rPr lang="en-US" sz="1800" spc="65" dirty="0">
                <a:latin typeface="Calibri"/>
                <a:cs typeface="Calibri"/>
              </a:rPr>
              <a:t> </a:t>
            </a:r>
            <a:r>
              <a:rPr lang="en-US" sz="1800" dirty="0">
                <a:latin typeface="Calibri"/>
                <a:cs typeface="Calibri"/>
              </a:rPr>
              <a:t>in</a:t>
            </a:r>
            <a:r>
              <a:rPr lang="en-US" sz="1800" spc="10" dirty="0">
                <a:latin typeface="Calibri"/>
                <a:cs typeface="Calibri"/>
              </a:rPr>
              <a:t> </a:t>
            </a:r>
            <a:r>
              <a:rPr lang="en-US" sz="1800" spc="-5" dirty="0">
                <a:latin typeface="Calibri"/>
                <a:cs typeface="Calibri"/>
              </a:rPr>
              <a:t>Online</a:t>
            </a:r>
            <a:r>
              <a:rPr lang="en-US" sz="1800" spc="15" dirty="0">
                <a:latin typeface="Calibri"/>
                <a:cs typeface="Calibri"/>
              </a:rPr>
              <a:t> </a:t>
            </a:r>
            <a:r>
              <a:rPr lang="en-US" sz="1800" spc="-5" dirty="0">
                <a:latin typeface="Calibri"/>
                <a:cs typeface="Calibri"/>
              </a:rPr>
              <a:t>Jewelry</a:t>
            </a:r>
            <a:r>
              <a:rPr lang="en-US" sz="1800" spc="50" dirty="0">
                <a:latin typeface="Calibri"/>
                <a:cs typeface="Calibri"/>
              </a:rPr>
              <a:t> </a:t>
            </a:r>
            <a:r>
              <a:rPr lang="en-US" sz="1800" spc="-15" dirty="0">
                <a:latin typeface="Calibri"/>
                <a:cs typeface="Calibri"/>
              </a:rPr>
              <a:t>Stores: </a:t>
            </a:r>
            <a:r>
              <a:rPr lang="en-US" sz="1800" spc="-390" dirty="0">
                <a:latin typeface="Calibri"/>
                <a:cs typeface="Calibri"/>
              </a:rPr>
              <a:t> </a:t>
            </a:r>
            <a:r>
              <a:rPr lang="en-US" sz="1800" spc="-15" dirty="0">
                <a:latin typeface="Calibri"/>
                <a:cs typeface="Calibri"/>
              </a:rPr>
              <a:t>Key</a:t>
            </a:r>
            <a:r>
              <a:rPr lang="en-US" sz="1800" spc="-5" dirty="0">
                <a:latin typeface="Calibri"/>
                <a:cs typeface="Calibri"/>
              </a:rPr>
              <a:t> </a:t>
            </a:r>
            <a:r>
              <a:rPr lang="en-US" sz="1800" spc="-10" dirty="0">
                <a:latin typeface="Calibri"/>
                <a:cs typeface="Calibri"/>
              </a:rPr>
              <a:t>Design</a:t>
            </a:r>
            <a:r>
              <a:rPr lang="en-US" sz="1800" spc="35" dirty="0">
                <a:latin typeface="Calibri"/>
                <a:cs typeface="Calibri"/>
              </a:rPr>
              <a:t> </a:t>
            </a:r>
            <a:r>
              <a:rPr lang="en-US" sz="1800" spc="-5" dirty="0">
                <a:latin typeface="Calibri"/>
                <a:cs typeface="Calibri"/>
              </a:rPr>
              <a:t>Principles.</a:t>
            </a:r>
            <a:r>
              <a:rPr lang="en-US" sz="1800" spc="45" dirty="0">
                <a:latin typeface="Calibri"/>
                <a:cs typeface="Calibri"/>
              </a:rPr>
              <a:t> </a:t>
            </a:r>
            <a:r>
              <a:rPr lang="en-US" sz="1800" dirty="0">
                <a:latin typeface="Calibri"/>
                <a:cs typeface="Calibri"/>
              </a:rPr>
              <a:t>E-Commerce</a:t>
            </a:r>
            <a:r>
              <a:rPr lang="en-US" sz="1800" spc="-5" dirty="0">
                <a:latin typeface="Calibri"/>
                <a:cs typeface="Calibri"/>
              </a:rPr>
              <a:t> </a:t>
            </a:r>
            <a:r>
              <a:rPr lang="en-US" sz="1800" dirty="0">
                <a:latin typeface="Calibri"/>
                <a:cs typeface="Calibri"/>
              </a:rPr>
              <a:t>Times.</a:t>
            </a:r>
            <a:r>
              <a:rPr lang="en-US" sz="1800" spc="-5" dirty="0">
                <a:latin typeface="Calibri"/>
                <a:cs typeface="Calibri"/>
              </a:rPr>
              <a:t> </a:t>
            </a:r>
            <a:r>
              <a:rPr lang="en-US" sz="1800" spc="-10" dirty="0">
                <a:latin typeface="Calibri"/>
                <a:cs typeface="Calibri"/>
              </a:rPr>
              <a:t>Retrieved</a:t>
            </a:r>
            <a:r>
              <a:rPr lang="en-US" sz="1800" spc="15" dirty="0">
                <a:latin typeface="Calibri"/>
                <a:cs typeface="Calibri"/>
              </a:rPr>
              <a:t> </a:t>
            </a:r>
            <a:r>
              <a:rPr lang="en-US" sz="1800" spc="-5" dirty="0">
                <a:latin typeface="Calibri"/>
                <a:cs typeface="Calibri"/>
              </a:rPr>
              <a:t>from </a:t>
            </a:r>
            <a:r>
              <a:rPr lang="en-US" sz="1800" dirty="0">
                <a:latin typeface="Calibri"/>
                <a:cs typeface="Calibri"/>
              </a:rPr>
              <a:t> </a:t>
            </a:r>
            <a:r>
              <a:rPr lang="en-US" sz="1800" spc="-10" dirty="0">
                <a:latin typeface="Calibri"/>
                <a:cs typeface="Calibri"/>
              </a:rPr>
              <a:t>https</a:t>
            </a:r>
            <a:r>
              <a:rPr lang="en-US" sz="1800" spc="-10" dirty="0">
                <a:latin typeface="Calibri"/>
                <a:cs typeface="Calibri"/>
                <a:hlinkClick r:id="rId4"/>
              </a:rPr>
              <a:t>://ww</a:t>
            </a:r>
            <a:r>
              <a:rPr lang="en-US" sz="1800" spc="-10" dirty="0">
                <a:latin typeface="Calibri"/>
                <a:cs typeface="Calibri"/>
              </a:rPr>
              <a:t>w.e</a:t>
            </a:r>
            <a:r>
              <a:rPr lang="en-US" sz="1800" spc="-10" dirty="0">
                <a:latin typeface="Calibri"/>
                <a:cs typeface="Calibri"/>
                <a:hlinkClick r:id="rId4"/>
              </a:rPr>
              <a:t>commercetimes.com/article/customer-experience-in-online- </a:t>
            </a:r>
            <a:r>
              <a:rPr lang="en-US" sz="1800" spc="-5" dirty="0">
                <a:latin typeface="Calibri"/>
                <a:cs typeface="Calibri"/>
              </a:rPr>
              <a:t> </a:t>
            </a:r>
            <a:r>
              <a:rPr lang="en-US" sz="1800" spc="-15" dirty="0">
                <a:latin typeface="Calibri"/>
                <a:cs typeface="Calibri"/>
              </a:rPr>
              <a:t>jewelrystores.html</a:t>
            </a:r>
            <a:endParaRPr lang="en-US" sz="1800" dirty="0">
              <a:latin typeface="Calibri"/>
              <a:cs typeface="Calibri"/>
            </a:endParaRPr>
          </a:p>
          <a:p>
            <a:pPr marL="356870" marR="5080" indent="-344805" algn="just">
              <a:lnSpc>
                <a:spcPct val="100000"/>
              </a:lnSpc>
              <a:spcBef>
                <a:spcPts val="440"/>
              </a:spcBef>
              <a:buAutoNum type="arabicPeriod"/>
              <a:tabLst>
                <a:tab pos="357505" algn="l"/>
                <a:tab pos="1890395" algn="l"/>
                <a:tab pos="3265170" algn="l"/>
                <a:tab pos="4567555" algn="l"/>
                <a:tab pos="5982335" algn="l"/>
                <a:tab pos="7610475" algn="l"/>
              </a:tabLst>
            </a:pPr>
            <a:r>
              <a:rPr lang="en-US" sz="1800" spc="-10" dirty="0">
                <a:latin typeface="Calibri"/>
                <a:cs typeface="Calibri"/>
              </a:rPr>
              <a:t>Ghosh,</a:t>
            </a:r>
            <a:r>
              <a:rPr lang="en-US" sz="1800" spc="-5" dirty="0">
                <a:latin typeface="Calibri"/>
                <a:cs typeface="Calibri"/>
              </a:rPr>
              <a:t> </a:t>
            </a:r>
            <a:r>
              <a:rPr lang="en-US" sz="1800" dirty="0">
                <a:latin typeface="Calibri"/>
                <a:cs typeface="Calibri"/>
              </a:rPr>
              <a:t>R.</a:t>
            </a:r>
            <a:r>
              <a:rPr lang="en-US" sz="1800" spc="5" dirty="0">
                <a:latin typeface="Calibri"/>
                <a:cs typeface="Calibri"/>
              </a:rPr>
              <a:t> </a:t>
            </a:r>
            <a:r>
              <a:rPr lang="en-US" sz="1800" dirty="0">
                <a:latin typeface="Calibri"/>
                <a:cs typeface="Calibri"/>
              </a:rPr>
              <a:t>(2023).</a:t>
            </a:r>
            <a:r>
              <a:rPr lang="en-US" sz="1800" spc="5" dirty="0">
                <a:latin typeface="Calibri"/>
                <a:cs typeface="Calibri"/>
              </a:rPr>
              <a:t> </a:t>
            </a:r>
            <a:r>
              <a:rPr lang="en-US" sz="1800" spc="-25" dirty="0">
                <a:latin typeface="Calibri"/>
                <a:cs typeface="Calibri"/>
              </a:rPr>
              <a:t>Trends</a:t>
            </a:r>
            <a:r>
              <a:rPr lang="en-US" sz="1800" spc="-20" dirty="0">
                <a:latin typeface="Calibri"/>
                <a:cs typeface="Calibri"/>
              </a:rPr>
              <a:t> </a:t>
            </a:r>
            <a:r>
              <a:rPr lang="en-US" sz="1800" spc="5" dirty="0">
                <a:latin typeface="Calibri"/>
                <a:cs typeface="Calibri"/>
              </a:rPr>
              <a:t>in</a:t>
            </a:r>
            <a:r>
              <a:rPr lang="en-US" sz="1800" spc="10" dirty="0">
                <a:latin typeface="Calibri"/>
                <a:cs typeface="Calibri"/>
              </a:rPr>
              <a:t> </a:t>
            </a:r>
            <a:r>
              <a:rPr lang="en-US" sz="1800" spc="-5" dirty="0">
                <a:latin typeface="Calibri"/>
                <a:cs typeface="Calibri"/>
              </a:rPr>
              <a:t>Online</a:t>
            </a:r>
            <a:r>
              <a:rPr lang="en-US" sz="1800" dirty="0">
                <a:latin typeface="Calibri"/>
                <a:cs typeface="Calibri"/>
              </a:rPr>
              <a:t> </a:t>
            </a:r>
            <a:r>
              <a:rPr lang="en-US" sz="1800" spc="-5" dirty="0">
                <a:latin typeface="Calibri"/>
                <a:cs typeface="Calibri"/>
              </a:rPr>
              <a:t>Jewelry</a:t>
            </a:r>
            <a:r>
              <a:rPr lang="en-US" sz="1800" dirty="0">
                <a:latin typeface="Calibri"/>
                <a:cs typeface="Calibri"/>
              </a:rPr>
              <a:t> Shopping</a:t>
            </a:r>
            <a:r>
              <a:rPr lang="en-US" sz="1800" spc="405" dirty="0">
                <a:latin typeface="Calibri"/>
                <a:cs typeface="Calibri"/>
              </a:rPr>
              <a:t> </a:t>
            </a:r>
            <a:r>
              <a:rPr lang="en-US" sz="1800" spc="-10" dirty="0">
                <a:latin typeface="Calibri"/>
                <a:cs typeface="Calibri"/>
              </a:rPr>
              <a:t>Post-Pandemic:</a:t>
            </a:r>
            <a:r>
              <a:rPr lang="en-US" sz="1800" spc="385" dirty="0">
                <a:latin typeface="Calibri"/>
                <a:cs typeface="Calibri"/>
              </a:rPr>
              <a:t> </a:t>
            </a:r>
            <a:r>
              <a:rPr lang="en-US" sz="1800" spc="-10" dirty="0">
                <a:latin typeface="Calibri"/>
                <a:cs typeface="Calibri"/>
              </a:rPr>
              <a:t>What </a:t>
            </a:r>
            <a:r>
              <a:rPr lang="en-US" sz="1800" spc="-5" dirty="0">
                <a:latin typeface="Calibri"/>
                <a:cs typeface="Calibri"/>
              </a:rPr>
              <a:t> </a:t>
            </a:r>
            <a:r>
              <a:rPr lang="en-US" sz="1800" spc="-20" dirty="0">
                <a:latin typeface="Calibri"/>
                <a:cs typeface="Calibri"/>
              </a:rPr>
              <a:t>R</a:t>
            </a:r>
            <a:r>
              <a:rPr lang="en-US" sz="1800" spc="-10" dirty="0">
                <a:latin typeface="Calibri"/>
                <a:cs typeface="Calibri"/>
              </a:rPr>
              <a:t>e</a:t>
            </a:r>
            <a:r>
              <a:rPr lang="en-US" sz="1800" spc="-30" dirty="0">
                <a:latin typeface="Calibri"/>
                <a:cs typeface="Calibri"/>
              </a:rPr>
              <a:t>t</a:t>
            </a:r>
            <a:r>
              <a:rPr lang="en-US" sz="1800" dirty="0">
                <a:latin typeface="Calibri"/>
                <a:cs typeface="Calibri"/>
              </a:rPr>
              <a:t>ai</a:t>
            </a:r>
            <a:r>
              <a:rPr lang="en-US" sz="1800" spc="-15" dirty="0">
                <a:latin typeface="Calibri"/>
                <a:cs typeface="Calibri"/>
              </a:rPr>
              <a:t>l</a:t>
            </a:r>
            <a:r>
              <a:rPr lang="en-US" sz="1800" spc="-10" dirty="0">
                <a:latin typeface="Calibri"/>
                <a:cs typeface="Calibri"/>
              </a:rPr>
              <a:t>e</a:t>
            </a:r>
            <a:r>
              <a:rPr lang="en-US" sz="1800" spc="-30" dirty="0">
                <a:latin typeface="Calibri"/>
                <a:cs typeface="Calibri"/>
              </a:rPr>
              <a:t>r</a:t>
            </a:r>
            <a:r>
              <a:rPr lang="en-US" sz="1800" dirty="0">
                <a:latin typeface="Calibri"/>
                <a:cs typeface="Calibri"/>
              </a:rPr>
              <a:t>s	</a:t>
            </a:r>
            <a:r>
              <a:rPr lang="en-US" sz="1800" spc="10" dirty="0">
                <a:latin typeface="Calibri"/>
                <a:cs typeface="Calibri"/>
              </a:rPr>
              <a:t>S</a:t>
            </a:r>
            <a:r>
              <a:rPr lang="en-US" sz="1800" spc="-10" dirty="0">
                <a:latin typeface="Calibri"/>
                <a:cs typeface="Calibri"/>
              </a:rPr>
              <a:t>h</a:t>
            </a:r>
            <a:r>
              <a:rPr lang="en-US" sz="1800" spc="5" dirty="0">
                <a:latin typeface="Calibri"/>
                <a:cs typeface="Calibri"/>
              </a:rPr>
              <a:t>o</a:t>
            </a:r>
            <a:r>
              <a:rPr lang="en-US" sz="1800" spc="-10" dirty="0">
                <a:latin typeface="Calibri"/>
                <a:cs typeface="Calibri"/>
              </a:rPr>
              <a:t>u</a:t>
            </a:r>
            <a:r>
              <a:rPr lang="en-US" sz="1800" spc="15" dirty="0">
                <a:latin typeface="Calibri"/>
                <a:cs typeface="Calibri"/>
              </a:rPr>
              <a:t>l</a:t>
            </a:r>
            <a:r>
              <a:rPr lang="en-US" sz="1800" dirty="0">
                <a:latin typeface="Calibri"/>
                <a:cs typeface="Calibri"/>
              </a:rPr>
              <a:t>d	K</a:t>
            </a:r>
            <a:r>
              <a:rPr lang="en-US" sz="1800" spc="-10" dirty="0">
                <a:latin typeface="Calibri"/>
                <a:cs typeface="Calibri"/>
              </a:rPr>
              <a:t>n</a:t>
            </a:r>
            <a:r>
              <a:rPr lang="en-US" sz="1800" spc="5" dirty="0">
                <a:latin typeface="Calibri"/>
                <a:cs typeface="Calibri"/>
              </a:rPr>
              <a:t>o</a:t>
            </a:r>
            <a:r>
              <a:rPr lang="en-US" sz="1800" spc="-110" dirty="0">
                <a:latin typeface="Calibri"/>
                <a:cs typeface="Calibri"/>
              </a:rPr>
              <a:t>w</a:t>
            </a:r>
            <a:r>
              <a:rPr lang="en-US" sz="1800" dirty="0">
                <a:latin typeface="Calibri"/>
                <a:cs typeface="Calibri"/>
              </a:rPr>
              <a:t>.	</a:t>
            </a:r>
            <a:r>
              <a:rPr lang="en-US" sz="1800" spc="-40" dirty="0">
                <a:latin typeface="Calibri"/>
                <a:cs typeface="Calibri"/>
              </a:rPr>
              <a:t>F</a:t>
            </a:r>
            <a:r>
              <a:rPr lang="en-US" sz="1800" spc="5" dirty="0">
                <a:latin typeface="Calibri"/>
                <a:cs typeface="Calibri"/>
              </a:rPr>
              <a:t>o</a:t>
            </a:r>
            <a:r>
              <a:rPr lang="en-US" sz="1800" dirty="0">
                <a:latin typeface="Calibri"/>
                <a:cs typeface="Calibri"/>
              </a:rPr>
              <a:t>r</a:t>
            </a:r>
            <a:r>
              <a:rPr lang="en-US" sz="1800" spc="-15" dirty="0">
                <a:latin typeface="Calibri"/>
                <a:cs typeface="Calibri"/>
              </a:rPr>
              <a:t>b</a:t>
            </a:r>
            <a:r>
              <a:rPr lang="en-US" sz="1800" spc="-10" dirty="0">
                <a:latin typeface="Calibri"/>
                <a:cs typeface="Calibri"/>
              </a:rPr>
              <a:t>es</a:t>
            </a:r>
            <a:r>
              <a:rPr lang="en-US" sz="1800" dirty="0">
                <a:latin typeface="Calibri"/>
                <a:cs typeface="Calibri"/>
              </a:rPr>
              <a:t>.	</a:t>
            </a:r>
            <a:r>
              <a:rPr lang="en-US" sz="1800" spc="-20" dirty="0">
                <a:latin typeface="Calibri"/>
                <a:cs typeface="Calibri"/>
              </a:rPr>
              <a:t>R</a:t>
            </a:r>
            <a:r>
              <a:rPr lang="en-US" sz="1800" spc="-10" dirty="0">
                <a:latin typeface="Calibri"/>
                <a:cs typeface="Calibri"/>
              </a:rPr>
              <a:t>e</a:t>
            </a:r>
            <a:r>
              <a:rPr lang="en-US" sz="1800" dirty="0">
                <a:latin typeface="Calibri"/>
                <a:cs typeface="Calibri"/>
              </a:rPr>
              <a:t>t</a:t>
            </a:r>
            <a:r>
              <a:rPr lang="en-US" sz="1800" spc="-10" dirty="0">
                <a:latin typeface="Calibri"/>
                <a:cs typeface="Calibri"/>
              </a:rPr>
              <a:t>r</a:t>
            </a:r>
            <a:r>
              <a:rPr lang="en-US" sz="1800" spc="15" dirty="0">
                <a:latin typeface="Calibri"/>
                <a:cs typeface="Calibri"/>
              </a:rPr>
              <a:t>i</a:t>
            </a:r>
            <a:r>
              <a:rPr lang="en-US" sz="1800" spc="-10" dirty="0">
                <a:latin typeface="Calibri"/>
                <a:cs typeface="Calibri"/>
              </a:rPr>
              <a:t>e</a:t>
            </a:r>
            <a:r>
              <a:rPr lang="en-US" sz="1800" spc="-25" dirty="0">
                <a:latin typeface="Calibri"/>
                <a:cs typeface="Calibri"/>
              </a:rPr>
              <a:t>v</a:t>
            </a:r>
            <a:r>
              <a:rPr lang="en-US" sz="1800" spc="-10" dirty="0">
                <a:latin typeface="Calibri"/>
                <a:cs typeface="Calibri"/>
              </a:rPr>
              <a:t>e</a:t>
            </a:r>
            <a:r>
              <a:rPr lang="en-US" sz="1800" dirty="0">
                <a:latin typeface="Calibri"/>
                <a:cs typeface="Calibri"/>
              </a:rPr>
              <a:t>d	</a:t>
            </a:r>
            <a:r>
              <a:rPr lang="en-US" sz="1800" spc="-5" dirty="0">
                <a:latin typeface="Calibri"/>
                <a:cs typeface="Calibri"/>
              </a:rPr>
              <a:t>f</a:t>
            </a:r>
            <a:r>
              <a:rPr lang="en-US" sz="1800" spc="-30" dirty="0">
                <a:latin typeface="Calibri"/>
                <a:cs typeface="Calibri"/>
              </a:rPr>
              <a:t>r</a:t>
            </a:r>
            <a:r>
              <a:rPr lang="en-US" sz="1800" spc="5" dirty="0">
                <a:latin typeface="Calibri"/>
                <a:cs typeface="Calibri"/>
              </a:rPr>
              <a:t>o</a:t>
            </a:r>
            <a:r>
              <a:rPr lang="en-US" sz="1800" dirty="0">
                <a:latin typeface="Calibri"/>
                <a:cs typeface="Calibri"/>
              </a:rPr>
              <a:t>m  </a:t>
            </a:r>
            <a:r>
              <a:rPr lang="en-US" sz="1800" spc="-10" dirty="0">
                <a:latin typeface="Calibri"/>
                <a:cs typeface="Calibri"/>
              </a:rPr>
              <a:t>https:</a:t>
            </a:r>
            <a:r>
              <a:rPr lang="en-US" sz="1800" spc="-10" dirty="0">
                <a:latin typeface="Calibri"/>
                <a:cs typeface="Calibri"/>
                <a:hlinkClick r:id="rId5"/>
              </a:rPr>
              <a:t>//w</a:t>
            </a:r>
            <a:r>
              <a:rPr lang="en-US" sz="1800" spc="-10" dirty="0">
                <a:latin typeface="Calibri"/>
                <a:cs typeface="Calibri"/>
              </a:rPr>
              <a:t>ww</a:t>
            </a:r>
            <a:r>
              <a:rPr lang="en-US" sz="1800" spc="-10" dirty="0">
                <a:latin typeface="Calibri"/>
                <a:cs typeface="Calibri"/>
                <a:hlinkClick r:id="rId5"/>
              </a:rPr>
              <a:t>.forbes.com/trendsonline-jewelry</a:t>
            </a:r>
            <a:endParaRPr lang="en-US" sz="1800" dirty="0">
              <a:latin typeface="Calibri"/>
              <a:cs typeface="Calibri"/>
            </a:endParaRPr>
          </a:p>
          <a:p>
            <a:pPr marL="356870" indent="-344805" algn="just">
              <a:lnSpc>
                <a:spcPct val="100000"/>
              </a:lnSpc>
              <a:spcBef>
                <a:spcPts val="434"/>
              </a:spcBef>
              <a:buAutoNum type="arabicPeriod"/>
              <a:tabLst>
                <a:tab pos="357505" algn="l"/>
              </a:tabLst>
            </a:pPr>
            <a:r>
              <a:rPr lang="en-US" sz="1800" spc="-10" dirty="0">
                <a:latin typeface="Calibri"/>
                <a:cs typeface="Calibri"/>
              </a:rPr>
              <a:t>Kahn,</a:t>
            </a:r>
            <a:r>
              <a:rPr lang="en-US" sz="1800" spc="35" dirty="0">
                <a:latin typeface="Calibri"/>
                <a:cs typeface="Calibri"/>
              </a:rPr>
              <a:t> </a:t>
            </a:r>
            <a:r>
              <a:rPr lang="en-US" sz="1800" dirty="0">
                <a:latin typeface="Calibri"/>
                <a:cs typeface="Calibri"/>
              </a:rPr>
              <a:t>R.,</a:t>
            </a:r>
            <a:r>
              <a:rPr lang="en-US" sz="1800" spc="10" dirty="0">
                <a:latin typeface="Calibri"/>
                <a:cs typeface="Calibri"/>
              </a:rPr>
              <a:t> </a:t>
            </a:r>
            <a:r>
              <a:rPr lang="en-US" sz="1800" dirty="0">
                <a:latin typeface="Calibri"/>
                <a:cs typeface="Calibri"/>
              </a:rPr>
              <a:t>&amp; </a:t>
            </a:r>
            <a:r>
              <a:rPr lang="en-US" sz="1800" spc="-10" dirty="0">
                <a:latin typeface="Calibri"/>
                <a:cs typeface="Calibri"/>
              </a:rPr>
              <a:t>Zhao,</a:t>
            </a:r>
            <a:r>
              <a:rPr lang="en-US" sz="1800" spc="-15" dirty="0">
                <a:latin typeface="Calibri"/>
                <a:cs typeface="Calibri"/>
              </a:rPr>
              <a:t> </a:t>
            </a:r>
            <a:r>
              <a:rPr lang="en-US" sz="1800" dirty="0">
                <a:latin typeface="Calibri"/>
                <a:cs typeface="Calibri"/>
              </a:rPr>
              <a:t>L. (2022).</a:t>
            </a:r>
            <a:r>
              <a:rPr lang="en-US" sz="1800" spc="5" dirty="0">
                <a:latin typeface="Calibri"/>
                <a:cs typeface="Calibri"/>
              </a:rPr>
              <a:t> </a:t>
            </a:r>
            <a:r>
              <a:rPr lang="en-US" sz="1800" spc="-10" dirty="0">
                <a:latin typeface="Calibri"/>
                <a:cs typeface="Calibri"/>
              </a:rPr>
              <a:t>Search</a:t>
            </a:r>
            <a:r>
              <a:rPr lang="en-US" sz="1800" spc="15" dirty="0">
                <a:latin typeface="Calibri"/>
                <a:cs typeface="Calibri"/>
              </a:rPr>
              <a:t> </a:t>
            </a:r>
            <a:r>
              <a:rPr lang="en-US" sz="1800" spc="-10" dirty="0">
                <a:latin typeface="Calibri"/>
                <a:cs typeface="Calibri"/>
              </a:rPr>
              <a:t>Engine</a:t>
            </a:r>
            <a:r>
              <a:rPr lang="en-US" sz="1800" spc="40" dirty="0">
                <a:latin typeface="Calibri"/>
                <a:cs typeface="Calibri"/>
              </a:rPr>
              <a:t> </a:t>
            </a:r>
            <a:r>
              <a:rPr lang="en-US" sz="1800" spc="-10" dirty="0">
                <a:latin typeface="Calibri"/>
                <a:cs typeface="Calibri"/>
              </a:rPr>
              <a:t>Optimization </a:t>
            </a:r>
            <a:r>
              <a:rPr lang="en-US" sz="1800" spc="-5" dirty="0">
                <a:latin typeface="Calibri"/>
                <a:cs typeface="Calibri"/>
              </a:rPr>
              <a:t>and</a:t>
            </a:r>
            <a:r>
              <a:rPr lang="en-US" sz="1800" spc="40" dirty="0">
                <a:latin typeface="Calibri"/>
                <a:cs typeface="Calibri"/>
              </a:rPr>
              <a:t> </a:t>
            </a:r>
            <a:r>
              <a:rPr lang="en-US" sz="1800" spc="-15" dirty="0">
                <a:latin typeface="Calibri"/>
                <a:cs typeface="Calibri"/>
              </a:rPr>
              <a:t>Branding</a:t>
            </a:r>
            <a:r>
              <a:rPr lang="en-US" sz="1800" spc="45" dirty="0">
                <a:latin typeface="Calibri"/>
                <a:cs typeface="Calibri"/>
              </a:rPr>
              <a:t> </a:t>
            </a:r>
            <a:r>
              <a:rPr lang="en-US" sz="1800" spc="-15" dirty="0">
                <a:latin typeface="Calibri"/>
                <a:cs typeface="Calibri"/>
              </a:rPr>
              <a:t>for</a:t>
            </a:r>
            <a:r>
              <a:rPr lang="en-US" sz="1800" spc="5" dirty="0">
                <a:latin typeface="Calibri"/>
                <a:cs typeface="Calibri"/>
              </a:rPr>
              <a:t> </a:t>
            </a:r>
            <a:r>
              <a:rPr lang="en-US" sz="1800" spc="-10" dirty="0">
                <a:latin typeface="Calibri"/>
                <a:cs typeface="Calibri"/>
              </a:rPr>
              <a:t>Online</a:t>
            </a:r>
            <a:endParaRPr lang="en-US" sz="1800" dirty="0">
              <a:latin typeface="Calibri"/>
              <a:cs typeface="Calibri"/>
            </a:endParaRPr>
          </a:p>
          <a:p>
            <a:pPr marL="356870" algn="just">
              <a:lnSpc>
                <a:spcPct val="100000"/>
              </a:lnSpc>
            </a:pPr>
            <a:r>
              <a:rPr lang="en-US" sz="1800" spc="-15" dirty="0">
                <a:latin typeface="Calibri"/>
                <a:cs typeface="Calibri"/>
              </a:rPr>
              <a:t>Retailers:</a:t>
            </a:r>
            <a:r>
              <a:rPr lang="en-US" sz="1800" spc="20" dirty="0">
                <a:latin typeface="Calibri"/>
                <a:cs typeface="Calibri"/>
              </a:rPr>
              <a:t> </a:t>
            </a:r>
            <a:r>
              <a:rPr lang="en-US" sz="1800" dirty="0">
                <a:latin typeface="Calibri"/>
                <a:cs typeface="Calibri"/>
              </a:rPr>
              <a:t>A</a:t>
            </a:r>
            <a:r>
              <a:rPr lang="en-US" sz="1800" spc="-15" dirty="0">
                <a:latin typeface="Calibri"/>
                <a:cs typeface="Calibri"/>
              </a:rPr>
              <a:t> </a:t>
            </a:r>
            <a:r>
              <a:rPr lang="en-US" sz="1800" spc="-10" dirty="0">
                <a:latin typeface="Calibri"/>
                <a:cs typeface="Calibri"/>
              </a:rPr>
              <a:t>Comprehensive</a:t>
            </a:r>
            <a:r>
              <a:rPr lang="en-US" sz="1800" spc="85" dirty="0">
                <a:latin typeface="Calibri"/>
                <a:cs typeface="Calibri"/>
              </a:rPr>
              <a:t> </a:t>
            </a:r>
            <a:r>
              <a:rPr lang="en-US" sz="1800" spc="-10" dirty="0">
                <a:latin typeface="Calibri"/>
                <a:cs typeface="Calibri"/>
              </a:rPr>
              <a:t>Guide.</a:t>
            </a:r>
            <a:r>
              <a:rPr lang="en-US" sz="1800" spc="45" dirty="0">
                <a:latin typeface="Calibri"/>
                <a:cs typeface="Calibri"/>
              </a:rPr>
              <a:t> </a:t>
            </a:r>
            <a:r>
              <a:rPr lang="en-US" sz="1800" spc="-5" dirty="0">
                <a:latin typeface="Calibri"/>
                <a:cs typeface="Calibri"/>
              </a:rPr>
              <a:t>Wiley</a:t>
            </a:r>
            <a:r>
              <a:rPr lang="en-US" sz="1800" dirty="0">
                <a:latin typeface="Calibri"/>
                <a:cs typeface="Calibri"/>
              </a:rPr>
              <a:t> </a:t>
            </a:r>
            <a:r>
              <a:rPr lang="en-US" sz="1800" spc="-10" dirty="0">
                <a:latin typeface="Calibri"/>
                <a:cs typeface="Calibri"/>
              </a:rPr>
              <a:t>Publishing.</a:t>
            </a:r>
            <a:endParaRPr lang="en-US" sz="1800" dirty="0">
              <a:latin typeface="Calibri"/>
              <a:cs typeface="Calibri"/>
            </a:endParaRPr>
          </a:p>
          <a:p>
            <a:pPr marL="356870" marR="1282700" indent="-344805" algn="just">
              <a:lnSpc>
                <a:spcPct val="100000"/>
              </a:lnSpc>
              <a:spcBef>
                <a:spcPts val="434"/>
              </a:spcBef>
              <a:buAutoNum type="arabicPeriod" startAt="5"/>
              <a:tabLst>
                <a:tab pos="356870" algn="l"/>
                <a:tab pos="357505" algn="l"/>
              </a:tabLst>
            </a:pPr>
            <a:r>
              <a:rPr lang="en-US" sz="1800" spc="-10" dirty="0">
                <a:latin typeface="Calibri"/>
                <a:cs typeface="Calibri"/>
              </a:rPr>
              <a:t>Smith,</a:t>
            </a:r>
            <a:r>
              <a:rPr lang="en-US" sz="1800" spc="35" dirty="0">
                <a:latin typeface="Calibri"/>
                <a:cs typeface="Calibri"/>
              </a:rPr>
              <a:t> </a:t>
            </a:r>
            <a:r>
              <a:rPr lang="en-US" sz="1800" spc="-10" dirty="0">
                <a:latin typeface="Calibri"/>
                <a:cs typeface="Calibri"/>
              </a:rPr>
              <a:t>A.</a:t>
            </a:r>
            <a:r>
              <a:rPr lang="en-US" sz="1800" spc="25" dirty="0">
                <a:latin typeface="Calibri"/>
                <a:cs typeface="Calibri"/>
              </a:rPr>
              <a:t> </a:t>
            </a:r>
            <a:r>
              <a:rPr lang="en-US" sz="1800" spc="-5" dirty="0">
                <a:latin typeface="Calibri"/>
                <a:cs typeface="Calibri"/>
              </a:rPr>
              <a:t>(2021).</a:t>
            </a:r>
            <a:r>
              <a:rPr lang="en-US" sz="1800" spc="-20" dirty="0">
                <a:latin typeface="Calibri"/>
                <a:cs typeface="Calibri"/>
              </a:rPr>
              <a:t> </a:t>
            </a:r>
            <a:r>
              <a:rPr lang="en-US" sz="1800" spc="-10" dirty="0">
                <a:latin typeface="Calibri"/>
                <a:cs typeface="Calibri"/>
              </a:rPr>
              <a:t>Developing</a:t>
            </a:r>
            <a:r>
              <a:rPr lang="en-US" sz="1800" spc="65" dirty="0">
                <a:latin typeface="Calibri"/>
                <a:cs typeface="Calibri"/>
              </a:rPr>
              <a:t> </a:t>
            </a:r>
            <a:r>
              <a:rPr lang="en-US" sz="1800" dirty="0">
                <a:latin typeface="Calibri"/>
                <a:cs typeface="Calibri"/>
              </a:rPr>
              <a:t>an</a:t>
            </a:r>
            <a:r>
              <a:rPr lang="en-US" sz="1800" spc="20" dirty="0">
                <a:latin typeface="Calibri"/>
                <a:cs typeface="Calibri"/>
              </a:rPr>
              <a:t> </a:t>
            </a:r>
            <a:r>
              <a:rPr lang="en-US" sz="1800" spc="-10" dirty="0">
                <a:latin typeface="Calibri"/>
                <a:cs typeface="Calibri"/>
              </a:rPr>
              <a:t>Online</a:t>
            </a:r>
            <a:r>
              <a:rPr lang="en-US" sz="1800" spc="40" dirty="0">
                <a:latin typeface="Calibri"/>
                <a:cs typeface="Calibri"/>
              </a:rPr>
              <a:t> </a:t>
            </a:r>
            <a:r>
              <a:rPr lang="en-US" sz="1800" spc="-10" dirty="0">
                <a:latin typeface="Calibri"/>
                <a:cs typeface="Calibri"/>
              </a:rPr>
              <a:t>Jewelry</a:t>
            </a:r>
            <a:r>
              <a:rPr lang="en-US" sz="1800" spc="20" dirty="0">
                <a:latin typeface="Calibri"/>
                <a:cs typeface="Calibri"/>
              </a:rPr>
              <a:t> </a:t>
            </a:r>
            <a:r>
              <a:rPr lang="en-US" sz="1800" spc="-15" dirty="0">
                <a:latin typeface="Calibri"/>
                <a:cs typeface="Calibri"/>
              </a:rPr>
              <a:t>Store:</a:t>
            </a:r>
            <a:r>
              <a:rPr lang="en-US" sz="1800" spc="25" dirty="0">
                <a:latin typeface="Calibri"/>
                <a:cs typeface="Calibri"/>
              </a:rPr>
              <a:t> </a:t>
            </a:r>
            <a:r>
              <a:rPr lang="en-US" sz="1800" spc="-15" dirty="0">
                <a:latin typeface="Calibri"/>
                <a:cs typeface="Calibri"/>
              </a:rPr>
              <a:t>Key</a:t>
            </a:r>
            <a:r>
              <a:rPr lang="en-US" sz="1800" spc="10" dirty="0">
                <a:latin typeface="Calibri"/>
                <a:cs typeface="Calibri"/>
              </a:rPr>
              <a:t> </a:t>
            </a:r>
            <a:r>
              <a:rPr lang="en-US" sz="1800" spc="-20" dirty="0">
                <a:latin typeface="Calibri"/>
                <a:cs typeface="Calibri"/>
              </a:rPr>
              <a:t>Technology </a:t>
            </a:r>
            <a:r>
              <a:rPr lang="en-US" sz="1800" spc="-395" dirty="0">
                <a:latin typeface="Calibri"/>
                <a:cs typeface="Calibri"/>
              </a:rPr>
              <a:t> </a:t>
            </a:r>
            <a:r>
              <a:rPr lang="en-US" sz="1800" spc="-10" dirty="0">
                <a:latin typeface="Calibri"/>
                <a:cs typeface="Calibri"/>
              </a:rPr>
              <a:t>Considerations.</a:t>
            </a:r>
            <a:r>
              <a:rPr lang="en-US" sz="1800" spc="65" dirty="0">
                <a:latin typeface="Calibri"/>
                <a:cs typeface="Calibri"/>
              </a:rPr>
              <a:t> </a:t>
            </a:r>
            <a:r>
              <a:rPr lang="en-US" sz="1800" spc="-10" dirty="0">
                <a:latin typeface="Calibri"/>
                <a:cs typeface="Calibri"/>
              </a:rPr>
              <a:t>Shopify</a:t>
            </a:r>
            <a:r>
              <a:rPr lang="en-US" sz="1800" spc="45" dirty="0">
                <a:latin typeface="Calibri"/>
                <a:cs typeface="Calibri"/>
              </a:rPr>
              <a:t> </a:t>
            </a:r>
            <a:r>
              <a:rPr lang="en-US" sz="1800" spc="-5" dirty="0">
                <a:latin typeface="Calibri"/>
                <a:cs typeface="Calibri"/>
              </a:rPr>
              <a:t>Blog.</a:t>
            </a:r>
            <a:r>
              <a:rPr lang="en-US" sz="1800" spc="-25" dirty="0">
                <a:latin typeface="Calibri"/>
                <a:cs typeface="Calibri"/>
              </a:rPr>
              <a:t> </a:t>
            </a:r>
            <a:r>
              <a:rPr lang="en-US" sz="1800" spc="-10" dirty="0">
                <a:latin typeface="Calibri"/>
                <a:cs typeface="Calibri"/>
              </a:rPr>
              <a:t>Retrieved</a:t>
            </a:r>
            <a:r>
              <a:rPr lang="en-US" sz="1800" spc="10" dirty="0">
                <a:latin typeface="Calibri"/>
                <a:cs typeface="Calibri"/>
              </a:rPr>
              <a:t> </a:t>
            </a:r>
            <a:r>
              <a:rPr lang="en-US" sz="1800" spc="-10" dirty="0">
                <a:latin typeface="Calibri"/>
                <a:cs typeface="Calibri"/>
              </a:rPr>
              <a:t>from </a:t>
            </a:r>
            <a:r>
              <a:rPr lang="en-US" sz="1800" spc="-5" dirty="0">
                <a:solidFill>
                  <a:srgbClr val="0000FF"/>
                </a:solidFill>
                <a:latin typeface="Calibri"/>
                <a:cs typeface="Calibri"/>
              </a:rPr>
              <a:t> </a:t>
            </a:r>
            <a:r>
              <a:rPr lang="en-US" sz="1800" u="heavy" spc="-15" dirty="0">
                <a:solidFill>
                  <a:srgbClr val="0000FF"/>
                </a:solidFill>
                <a:uFill>
                  <a:solidFill>
                    <a:srgbClr val="0000FF"/>
                  </a:solidFill>
                </a:uFill>
                <a:latin typeface="Calibri"/>
                <a:cs typeface="Calibri"/>
                <a:hlinkClick r:id="rId6"/>
              </a:rPr>
              <a:t>https://www.shopify.com/blog</a:t>
            </a:r>
            <a:r>
              <a:rPr lang="en-US" sz="1800" u="heavy" spc="-15">
                <a:solidFill>
                  <a:srgbClr val="0000FF"/>
                </a:solidFill>
                <a:uFill>
                  <a:solidFill>
                    <a:srgbClr val="0000FF"/>
                  </a:solidFill>
                </a:uFill>
                <a:latin typeface="Calibri"/>
                <a:cs typeface="Calibri"/>
                <a:hlinkClick r:id="rId6"/>
              </a:rPr>
              <a:t>/online-jewelry-store</a:t>
            </a:r>
            <a:endParaRPr lang="en-US" sz="1800" dirty="0">
              <a:latin typeface="Calibri"/>
              <a:cs typeface="Calibri"/>
            </a:endParaRPr>
          </a:p>
          <a:p>
            <a:pPr marL="0" lvl="0" indent="0" algn="just">
              <a:buNone/>
            </a:pPr>
            <a:endParaRPr lang="en-US" sz="18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B427FE9-29DA-0E49-B4DE-4727923C5DB0}"/>
              </a:ext>
            </a:extLst>
          </p:cNvPr>
          <p:cNvSpPr>
            <a:spLocks noGrp="1"/>
          </p:cNvSpPr>
          <p:nvPr>
            <p:ph type="dt" sz="half" idx="10"/>
          </p:nvPr>
        </p:nvSpPr>
        <p:spPr/>
        <p:txBody>
          <a:bodyPr/>
          <a:lstStyle/>
          <a:p>
            <a:r>
              <a:rPr lang="en-US" dirty="0"/>
              <a:t>29 October 2024</a:t>
            </a:r>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3811643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THANK</a:t>
            </a:r>
            <a:r>
              <a:rPr lang="en-IN" dirty="0"/>
              <a:t> </a:t>
            </a:r>
            <a:r>
              <a:rPr lang="en-IN" sz="3600" dirty="0"/>
              <a:t>YOU</a:t>
            </a:r>
          </a:p>
        </p:txBody>
      </p:sp>
      <p:sp>
        <p:nvSpPr>
          <p:cNvPr id="3" name="Date Placeholder 2"/>
          <p:cNvSpPr>
            <a:spLocks noGrp="1"/>
          </p:cNvSpPr>
          <p:nvPr>
            <p:ph type="dt" sz="half" idx="10"/>
          </p:nvPr>
        </p:nvSpPr>
        <p:spPr/>
        <p:txBody>
          <a:bodyPr/>
          <a:lstStyle/>
          <a:p>
            <a:r>
              <a:rPr lang="en-US" dirty="0"/>
              <a:t>29 October 2024</a:t>
            </a:r>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21</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God, Our Department, Guide, Panel Members, Supportive Professors and all Technical and non Technical staff who helped us in our Project.</a:t>
            </a:r>
          </a:p>
        </p:txBody>
      </p:sp>
    </p:spTree>
    <p:extLst>
      <p:ext uri="{BB962C8B-B14F-4D97-AF65-F5344CB8AC3E}">
        <p14:creationId xmlns:p14="http://schemas.microsoft.com/office/powerpoint/2010/main" val="111132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COURSE CERTIFICATE</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3</a:t>
            </a:fld>
            <a:endParaRPr lang="en-US" dirty="0"/>
          </a:p>
        </p:txBody>
      </p:sp>
      <p:pic>
        <p:nvPicPr>
          <p:cNvPr id="7" name="Content Placeholder 6">
            <a:extLst>
              <a:ext uri="{FF2B5EF4-FFF2-40B4-BE49-F238E27FC236}">
                <a16:creationId xmlns:a16="http://schemas.microsoft.com/office/drawing/2014/main" id="{9ACC41C5-0C02-6974-E2C2-5422CA382A1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1465976"/>
            <a:ext cx="6718401" cy="4755357"/>
          </a:xfrm>
        </p:spPr>
      </p:pic>
    </p:spTree>
    <p:extLst>
      <p:ext uri="{BB962C8B-B14F-4D97-AF65-F5344CB8AC3E}">
        <p14:creationId xmlns:p14="http://schemas.microsoft.com/office/powerpoint/2010/main" val="42703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4568-4A7F-2F35-9616-B2C93357E503}"/>
              </a:ext>
            </a:extLst>
          </p:cNvPr>
          <p:cNvSpPr>
            <a:spLocks noGrp="1"/>
          </p:cNvSpPr>
          <p:nvPr>
            <p:ph type="title"/>
          </p:nvPr>
        </p:nvSpPr>
        <p:spPr/>
        <p:txBody>
          <a:bodyPr>
            <a:normAutofit/>
          </a:bodyPr>
          <a:lstStyle/>
          <a:p>
            <a:r>
              <a:rPr lang="en-US" sz="3600" dirty="0"/>
              <a:t>INTRODUCTION</a:t>
            </a:r>
            <a:endParaRPr lang="en-IN" sz="3600" dirty="0"/>
          </a:p>
        </p:txBody>
      </p:sp>
      <p:sp>
        <p:nvSpPr>
          <p:cNvPr id="3" name="Content Placeholder 2">
            <a:extLst>
              <a:ext uri="{FF2B5EF4-FFF2-40B4-BE49-F238E27FC236}">
                <a16:creationId xmlns:a16="http://schemas.microsoft.com/office/drawing/2014/main" id="{420AE287-FCFB-E8DB-3593-0ECCD5428C0B}"/>
              </a:ext>
            </a:extLst>
          </p:cNvPr>
          <p:cNvSpPr>
            <a:spLocks noGrp="1"/>
          </p:cNvSpPr>
          <p:nvPr>
            <p:ph idx="1"/>
          </p:nvPr>
        </p:nvSpPr>
        <p:spPr/>
        <p:txBody>
          <a:bodyPr>
            <a:normAutofit fontScale="62500" lnSpcReduction="20000"/>
          </a:bodyPr>
          <a:lstStyle/>
          <a:p>
            <a:pPr marL="0" indent="0" algn="just">
              <a:buNone/>
            </a:pPr>
            <a:r>
              <a:rPr lang="en-US" b="1" dirty="0"/>
              <a:t>Online </a:t>
            </a:r>
            <a:r>
              <a:rPr lang="en-US" b="1" dirty="0" err="1"/>
              <a:t>Jewellery</a:t>
            </a:r>
            <a:r>
              <a:rPr lang="en-US" b="1" dirty="0"/>
              <a:t> Store Overview</a:t>
            </a:r>
          </a:p>
          <a:p>
            <a:pPr algn="just">
              <a:buFont typeface="Arial" panose="020B0604020202020204" pitchFamily="34" charset="0"/>
              <a:buChar char="•"/>
            </a:pPr>
            <a:r>
              <a:rPr lang="en-US" b="1" dirty="0"/>
              <a:t>Purpose</a:t>
            </a:r>
            <a:r>
              <a:rPr lang="en-US" dirty="0"/>
              <a:t>: Provide a convenient and luxurious online shopping experience for </a:t>
            </a:r>
            <a:r>
              <a:rPr lang="en-US" dirty="0" err="1"/>
              <a:t>jewellery</a:t>
            </a:r>
            <a:r>
              <a:rPr lang="en-US" dirty="0"/>
              <a:t>.</a:t>
            </a:r>
          </a:p>
          <a:p>
            <a:pPr algn="just">
              <a:buFont typeface="Arial" panose="020B0604020202020204" pitchFamily="34" charset="0"/>
              <a:buChar char="•"/>
            </a:pPr>
            <a:r>
              <a:rPr lang="en-US" b="1" dirty="0"/>
              <a:t>Key Objectives</a:t>
            </a:r>
            <a:r>
              <a:rPr lang="en-US" dirty="0"/>
              <a:t>:</a:t>
            </a:r>
          </a:p>
          <a:p>
            <a:pPr marL="742950" lvl="1" indent="-285750" algn="just">
              <a:buFont typeface="Arial" panose="020B0604020202020204" pitchFamily="34" charset="0"/>
              <a:buChar char="•"/>
            </a:pPr>
            <a:r>
              <a:rPr lang="en-US" b="1" dirty="0"/>
              <a:t>Customer Convenience</a:t>
            </a:r>
            <a:r>
              <a:rPr lang="en-US" dirty="0"/>
              <a:t>: Easy browsing and purchasing of various </a:t>
            </a:r>
            <a:r>
              <a:rPr lang="en-US" dirty="0" err="1"/>
              <a:t>jewellery</a:t>
            </a:r>
            <a:r>
              <a:rPr lang="en-US" dirty="0"/>
              <a:t> items.</a:t>
            </a:r>
          </a:p>
          <a:p>
            <a:pPr marL="742950" lvl="1" indent="-285750" algn="just">
              <a:buFont typeface="Arial" panose="020B0604020202020204" pitchFamily="34" charset="0"/>
              <a:buChar char="•"/>
            </a:pPr>
            <a:r>
              <a:rPr lang="en-US" b="1" dirty="0"/>
              <a:t>Automation and Efficiency</a:t>
            </a:r>
            <a:r>
              <a:rPr lang="en-US" dirty="0"/>
              <a:t>: Streamlined inventory management and order processing.</a:t>
            </a:r>
          </a:p>
          <a:p>
            <a:pPr marL="742950" lvl="1" indent="-285750" algn="just">
              <a:buFont typeface="Arial" panose="020B0604020202020204" pitchFamily="34" charset="0"/>
              <a:buChar char="•"/>
            </a:pPr>
            <a:r>
              <a:rPr lang="en-US" b="1" dirty="0"/>
              <a:t>Inventory Optimization</a:t>
            </a:r>
            <a:r>
              <a:rPr lang="en-US" dirty="0"/>
              <a:t>: Real-time stock tracking to prevent overstock or stockouts.</a:t>
            </a:r>
          </a:p>
          <a:p>
            <a:pPr marL="742950" lvl="1" indent="-285750" algn="just">
              <a:buFont typeface="Arial" panose="020B0604020202020204" pitchFamily="34" charset="0"/>
              <a:buChar char="•"/>
            </a:pPr>
            <a:r>
              <a:rPr lang="en-US" b="1" dirty="0"/>
              <a:t>Enhanced User Experience</a:t>
            </a:r>
            <a:r>
              <a:rPr lang="en-US" dirty="0"/>
              <a:t>: User-friendly design with intuitive navigation and advanced search filters.</a:t>
            </a:r>
          </a:p>
          <a:p>
            <a:pPr marL="742950" lvl="1" indent="-285750" algn="just">
              <a:buFont typeface="Arial" panose="020B0604020202020204" pitchFamily="34" charset="0"/>
              <a:buChar char="•"/>
            </a:pPr>
            <a:r>
              <a:rPr lang="en-US" b="1" dirty="0"/>
              <a:t>Secure Payments</a:t>
            </a:r>
            <a:r>
              <a:rPr lang="en-US" dirty="0"/>
              <a:t>: Multiple safe payment options with encrypted transactions.</a:t>
            </a:r>
          </a:p>
          <a:p>
            <a:pPr marL="742950" lvl="1" indent="-285750" algn="just">
              <a:buFont typeface="Arial" panose="020B0604020202020204" pitchFamily="34" charset="0"/>
              <a:buChar char="•"/>
            </a:pPr>
            <a:r>
              <a:rPr lang="en-US" b="1" dirty="0"/>
              <a:t>Efficient Order Management</a:t>
            </a:r>
            <a:r>
              <a:rPr lang="en-US" dirty="0"/>
              <a:t>: Automated order processing with real-time tracking updates for customers.</a:t>
            </a:r>
          </a:p>
          <a:p>
            <a:pPr marL="742950" lvl="1" indent="-285750" algn="just">
              <a:buFont typeface="Arial" panose="020B0604020202020204" pitchFamily="34" charset="0"/>
              <a:buChar char="•"/>
            </a:pPr>
            <a:r>
              <a:rPr lang="en-US" b="1" dirty="0"/>
              <a:t>Comprehensive Admin Panel</a:t>
            </a:r>
            <a:r>
              <a:rPr lang="en-US" dirty="0"/>
              <a:t>: Full control over product management, sales analysis, and promotional activities.</a:t>
            </a:r>
          </a:p>
        </p:txBody>
      </p:sp>
      <p:sp>
        <p:nvSpPr>
          <p:cNvPr id="4" name="Date Placeholder 3">
            <a:extLst>
              <a:ext uri="{FF2B5EF4-FFF2-40B4-BE49-F238E27FC236}">
                <a16:creationId xmlns:a16="http://schemas.microsoft.com/office/drawing/2014/main" id="{17706F47-7D76-9846-8191-A7BDE3D8611F}"/>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F92A7B0C-6B6F-2142-94D2-8AC9D337DB1A}"/>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943EDCF-3188-8447-B23C-791EA4A9BBF3}"/>
              </a:ext>
            </a:extLst>
          </p:cNvPr>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108661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8B52-AF36-B8AA-AD19-7E7A29E3846B}"/>
              </a:ext>
            </a:extLst>
          </p:cNvPr>
          <p:cNvSpPr>
            <a:spLocks noGrp="1"/>
          </p:cNvSpPr>
          <p:nvPr>
            <p:ph type="title"/>
          </p:nvPr>
        </p:nvSpPr>
        <p:spPr/>
        <p:txBody>
          <a:bodyPr>
            <a:normAutofit/>
          </a:bodyPr>
          <a:lstStyle/>
          <a:p>
            <a:r>
              <a:rPr lang="en-US" sz="3600" dirty="0"/>
              <a:t>INTRODUCTION</a:t>
            </a:r>
            <a:endParaRPr lang="en-IN" sz="3600" dirty="0"/>
          </a:p>
        </p:txBody>
      </p:sp>
      <p:sp>
        <p:nvSpPr>
          <p:cNvPr id="3" name="Content Placeholder 2">
            <a:extLst>
              <a:ext uri="{FF2B5EF4-FFF2-40B4-BE49-F238E27FC236}">
                <a16:creationId xmlns:a16="http://schemas.microsoft.com/office/drawing/2014/main" id="{866BCCB9-2D71-DA04-BFFD-14801796AB23}"/>
              </a:ext>
            </a:extLst>
          </p:cNvPr>
          <p:cNvSpPr>
            <a:spLocks noGrp="1"/>
          </p:cNvSpPr>
          <p:nvPr>
            <p:ph idx="1"/>
          </p:nvPr>
        </p:nvSpPr>
        <p:spPr/>
        <p:txBody>
          <a:bodyPr>
            <a:noAutofit/>
          </a:bodyPr>
          <a:lstStyle/>
          <a:p>
            <a:pPr marL="0" indent="0" algn="just">
              <a:buNone/>
            </a:pPr>
            <a:r>
              <a:rPr lang="en-US" sz="1800" b="1" dirty="0"/>
              <a:t>Key Features</a:t>
            </a:r>
          </a:p>
          <a:p>
            <a:pPr algn="just">
              <a:buFont typeface="Arial" panose="020B0604020202020204" pitchFamily="34" charset="0"/>
              <a:buChar char="•"/>
            </a:pPr>
            <a:r>
              <a:rPr lang="en-US" sz="1800" b="1" dirty="0"/>
              <a:t>Product Catalog</a:t>
            </a:r>
            <a:r>
              <a:rPr lang="en-US" sz="1800" dirty="0"/>
              <a:t>: Visually appealing, easily navigable categories for </a:t>
            </a:r>
            <a:r>
              <a:rPr lang="en-US" sz="1800" dirty="0" err="1"/>
              <a:t>jewellery</a:t>
            </a:r>
            <a:r>
              <a:rPr lang="en-US" sz="1800" dirty="0"/>
              <a:t> items.</a:t>
            </a:r>
          </a:p>
          <a:p>
            <a:pPr algn="just">
              <a:buFont typeface="Arial" panose="020B0604020202020204" pitchFamily="34" charset="0"/>
              <a:buChar char="•"/>
            </a:pPr>
            <a:r>
              <a:rPr lang="en-US" sz="1800" b="1" dirty="0"/>
              <a:t>User Authentication</a:t>
            </a:r>
            <a:r>
              <a:rPr lang="en-US" sz="1800" dirty="0"/>
              <a:t>: Secure account creation and management for customers.</a:t>
            </a:r>
          </a:p>
          <a:p>
            <a:pPr algn="just">
              <a:buFont typeface="Arial" panose="020B0604020202020204" pitchFamily="34" charset="0"/>
              <a:buChar char="•"/>
            </a:pPr>
            <a:r>
              <a:rPr lang="en-US" sz="1800" b="1" dirty="0"/>
              <a:t>Advanced Search and Filters</a:t>
            </a:r>
            <a:r>
              <a:rPr lang="en-US" sz="1800" dirty="0"/>
              <a:t>: Refine searches based on various criteria.</a:t>
            </a:r>
          </a:p>
          <a:p>
            <a:pPr algn="just">
              <a:buFont typeface="Arial" panose="020B0604020202020204" pitchFamily="34" charset="0"/>
              <a:buChar char="•"/>
            </a:pPr>
            <a:r>
              <a:rPr lang="en-US" sz="1800" b="1" dirty="0"/>
              <a:t>Shopping Cart and Wishlist</a:t>
            </a:r>
            <a:r>
              <a:rPr lang="en-US" sz="1800" dirty="0"/>
              <a:t>: Save items for later or prepare for immediate purchase.</a:t>
            </a:r>
          </a:p>
          <a:p>
            <a:pPr algn="just">
              <a:buFont typeface="Arial" panose="020B0604020202020204" pitchFamily="34" charset="0"/>
              <a:buChar char="•"/>
            </a:pPr>
            <a:r>
              <a:rPr lang="en-US" sz="1800" b="1" dirty="0"/>
              <a:t>Secure Checkout</a:t>
            </a:r>
            <a:r>
              <a:rPr lang="en-US" sz="1800" dirty="0"/>
              <a:t>: Multiple payment options with automatic tax and shipping calculations.</a:t>
            </a:r>
          </a:p>
          <a:p>
            <a:pPr algn="just">
              <a:buFont typeface="Arial" panose="020B0604020202020204" pitchFamily="34" charset="0"/>
              <a:buChar char="•"/>
            </a:pPr>
            <a:r>
              <a:rPr lang="en-US" sz="1800" b="1" dirty="0"/>
              <a:t>Order Tracking</a:t>
            </a:r>
            <a:r>
              <a:rPr lang="en-US" sz="1800" dirty="0"/>
              <a:t>: Real-time tracking of delivery status.</a:t>
            </a:r>
          </a:p>
          <a:p>
            <a:pPr algn="just">
              <a:buFont typeface="Arial" panose="020B0604020202020204" pitchFamily="34" charset="0"/>
              <a:buChar char="•"/>
            </a:pPr>
            <a:r>
              <a:rPr lang="en-US" sz="1800" b="1" dirty="0"/>
              <a:t>Customer Reviews and Ratings</a:t>
            </a:r>
            <a:r>
              <a:rPr lang="en-US" sz="1800" dirty="0"/>
              <a:t>: Access to feedback from other buyers.</a:t>
            </a:r>
          </a:p>
          <a:p>
            <a:pPr algn="just">
              <a:buFont typeface="Arial" panose="020B0604020202020204" pitchFamily="34" charset="0"/>
              <a:buChar char="•"/>
            </a:pPr>
            <a:r>
              <a:rPr lang="en-US" sz="1800" b="1" dirty="0"/>
              <a:t>Return and Exchange Policy</a:t>
            </a:r>
            <a:r>
              <a:rPr lang="en-US" sz="1800" dirty="0"/>
              <a:t>: Integrated process for returns based on predefined policies.</a:t>
            </a:r>
          </a:p>
          <a:p>
            <a:pPr algn="just">
              <a:buFont typeface="Arial" panose="020B0604020202020204" pitchFamily="34" charset="0"/>
              <a:buChar char="•"/>
            </a:pPr>
            <a:r>
              <a:rPr lang="en-US" sz="1800" b="1" dirty="0"/>
              <a:t>Promotions and Discounts</a:t>
            </a:r>
            <a:r>
              <a:rPr lang="en-US" sz="1800" dirty="0"/>
              <a:t>: Special offers and voucher codes automatically applied at checkout.</a:t>
            </a:r>
          </a:p>
        </p:txBody>
      </p:sp>
      <p:sp>
        <p:nvSpPr>
          <p:cNvPr id="4" name="Date Placeholder 3">
            <a:extLst>
              <a:ext uri="{FF2B5EF4-FFF2-40B4-BE49-F238E27FC236}">
                <a16:creationId xmlns:a16="http://schemas.microsoft.com/office/drawing/2014/main" id="{795918D1-9112-97C8-32C8-DC814392095D}"/>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EDB7FEB7-39CB-9E36-D109-3BFE703EC1E0}"/>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C1C1594-90D9-CE5F-26A7-33E8E82BD410}"/>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1479203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8FB8-5536-3C8E-EEFB-A2E721D97FC9}"/>
              </a:ext>
            </a:extLst>
          </p:cNvPr>
          <p:cNvSpPr>
            <a:spLocks noGrp="1"/>
          </p:cNvSpPr>
          <p:nvPr>
            <p:ph type="title"/>
          </p:nvPr>
        </p:nvSpPr>
        <p:spPr/>
        <p:txBody>
          <a:bodyPr>
            <a:normAutofit/>
          </a:bodyPr>
          <a:lstStyle/>
          <a:p>
            <a:r>
              <a:rPr lang="en-US" sz="3600" dirty="0"/>
              <a:t>INTRODUCTION</a:t>
            </a:r>
            <a:endParaRPr lang="en-IN" sz="3600" dirty="0"/>
          </a:p>
        </p:txBody>
      </p:sp>
      <p:sp>
        <p:nvSpPr>
          <p:cNvPr id="3" name="Content Placeholder 2">
            <a:extLst>
              <a:ext uri="{FF2B5EF4-FFF2-40B4-BE49-F238E27FC236}">
                <a16:creationId xmlns:a16="http://schemas.microsoft.com/office/drawing/2014/main" id="{16A59102-5C67-6182-CB71-6EA6758798BB}"/>
              </a:ext>
            </a:extLst>
          </p:cNvPr>
          <p:cNvSpPr>
            <a:spLocks noGrp="1"/>
          </p:cNvSpPr>
          <p:nvPr>
            <p:ph idx="1"/>
          </p:nvPr>
        </p:nvSpPr>
        <p:spPr/>
        <p:txBody>
          <a:bodyPr>
            <a:normAutofit/>
          </a:bodyPr>
          <a:lstStyle/>
          <a:p>
            <a:pPr marL="0" indent="0" algn="just">
              <a:buNone/>
            </a:pPr>
            <a:r>
              <a:rPr lang="en-IN" sz="1900" b="1" dirty="0"/>
              <a:t>Technology Stack</a:t>
            </a:r>
          </a:p>
          <a:p>
            <a:pPr algn="just">
              <a:buFont typeface="Arial" panose="020B0604020202020204" pitchFamily="34" charset="0"/>
              <a:buChar char="•"/>
            </a:pPr>
            <a:r>
              <a:rPr lang="en-IN" sz="1900" b="1" dirty="0"/>
              <a:t>Frontend</a:t>
            </a:r>
            <a:r>
              <a:rPr lang="en-IN" sz="1900" dirty="0"/>
              <a:t>: Built with HTML5, CSS3, JavaScript, and frameworks like React or Vue.js.</a:t>
            </a:r>
          </a:p>
          <a:p>
            <a:pPr algn="just">
              <a:buFont typeface="Arial" panose="020B0604020202020204" pitchFamily="34" charset="0"/>
              <a:buChar char="•"/>
            </a:pPr>
            <a:r>
              <a:rPr lang="en-IN" sz="1900" b="1" dirty="0"/>
              <a:t>Backend</a:t>
            </a:r>
            <a:r>
              <a:rPr lang="en-IN" sz="1900" dirty="0"/>
              <a:t>: Powered by Java, with REST APIs for smooth communication</a:t>
            </a:r>
            <a:r>
              <a:rPr lang="en-IN" dirty="0"/>
              <a:t>.</a:t>
            </a:r>
          </a:p>
          <a:p>
            <a:endParaRPr lang="en-IN" dirty="0"/>
          </a:p>
        </p:txBody>
      </p:sp>
      <p:sp>
        <p:nvSpPr>
          <p:cNvPr id="4" name="Date Placeholder 3">
            <a:extLst>
              <a:ext uri="{FF2B5EF4-FFF2-40B4-BE49-F238E27FC236}">
                <a16:creationId xmlns:a16="http://schemas.microsoft.com/office/drawing/2014/main" id="{0606FB2B-3C76-AC98-2112-741992B263C8}"/>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F33E02C5-6F86-27C7-E8FE-86A5CB94A98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EF77C1A-7A3E-A39B-E4F7-2CAC7B8C46E1}"/>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p14="http://schemas.microsoft.com/office/powerpoint/2010/main" val="130029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ABSTRACT</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7</a:t>
            </a:fld>
            <a:endParaRPr lang="en-US" dirty="0"/>
          </a:p>
        </p:txBody>
      </p:sp>
      <p:sp>
        <p:nvSpPr>
          <p:cNvPr id="7" name="Content Placeholder 6"/>
          <p:cNvSpPr>
            <a:spLocks noGrp="1"/>
          </p:cNvSpPr>
          <p:nvPr>
            <p:ph idx="1"/>
          </p:nvPr>
        </p:nvSpPr>
        <p:spPr/>
        <p:txBody>
          <a:bodyPr>
            <a:normAutofit fontScale="70000" lnSpcReduction="20000"/>
          </a:bodyPr>
          <a:lstStyle/>
          <a:p>
            <a:pPr marL="0" indent="0" algn="just">
              <a:buNone/>
            </a:pPr>
            <a:r>
              <a:rPr lang="en-US" dirty="0"/>
              <a:t>The objective of this project is to create an *Online </a:t>
            </a:r>
            <a:r>
              <a:rPr lang="en-US" dirty="0" err="1"/>
              <a:t>Jewellery</a:t>
            </a:r>
            <a:r>
              <a:rPr lang="en-US" dirty="0"/>
              <a:t> Store* that optimizes customer experience and business operations through automation. It aims to streamline essential tasks like inventory management and order processing, ensuring seamless shopping for users and efficient operations for administrators.</a:t>
            </a:r>
          </a:p>
          <a:p>
            <a:pPr algn="just"/>
            <a:endParaRPr lang="en-US" dirty="0"/>
          </a:p>
          <a:p>
            <a:pPr marL="0" indent="0" algn="just">
              <a:buNone/>
            </a:pPr>
            <a:r>
              <a:rPr lang="en-US" dirty="0"/>
              <a:t>Advantages of the Proposed Work </a:t>
            </a:r>
          </a:p>
          <a:p>
            <a:pPr algn="just"/>
            <a:r>
              <a:rPr lang="en-US" dirty="0"/>
              <a:t>Automation and Efficiency :  The system automates critical processes such as inventory management and order processing, significantly reducing manual intervention. This ensures real-time accuracy, enhances operational efficiency, and minimizes human errors for smoother business operations.</a:t>
            </a:r>
          </a:p>
        </p:txBody>
      </p:sp>
    </p:spTree>
    <p:extLst>
      <p:ext uri="{BB962C8B-B14F-4D97-AF65-F5344CB8AC3E}">
        <p14:creationId xmlns:p14="http://schemas.microsoft.com/office/powerpoint/2010/main" val="2559617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F3DED-5FEF-2B0A-3FE1-AD2B8DFC74E6}"/>
              </a:ext>
            </a:extLst>
          </p:cNvPr>
          <p:cNvSpPr>
            <a:spLocks noGrp="1"/>
          </p:cNvSpPr>
          <p:nvPr>
            <p:ph type="title"/>
          </p:nvPr>
        </p:nvSpPr>
        <p:spPr/>
        <p:txBody>
          <a:bodyPr>
            <a:normAutofit/>
          </a:bodyPr>
          <a:lstStyle/>
          <a:p>
            <a:r>
              <a:rPr lang="en-US" sz="3600" dirty="0"/>
              <a:t>ABSTRACT</a:t>
            </a:r>
            <a:endParaRPr lang="en-IN" sz="3600" dirty="0"/>
          </a:p>
        </p:txBody>
      </p:sp>
      <p:sp>
        <p:nvSpPr>
          <p:cNvPr id="3" name="Content Placeholder 2">
            <a:extLst>
              <a:ext uri="{FF2B5EF4-FFF2-40B4-BE49-F238E27FC236}">
                <a16:creationId xmlns:a16="http://schemas.microsoft.com/office/drawing/2014/main" id="{E970A414-6173-777F-3075-B588E7CEAFC2}"/>
              </a:ext>
            </a:extLst>
          </p:cNvPr>
          <p:cNvSpPr>
            <a:spLocks noGrp="1"/>
          </p:cNvSpPr>
          <p:nvPr>
            <p:ph idx="1"/>
          </p:nvPr>
        </p:nvSpPr>
        <p:spPr/>
        <p:txBody>
          <a:bodyPr>
            <a:normAutofit fontScale="70000" lnSpcReduction="20000"/>
          </a:bodyPr>
          <a:lstStyle/>
          <a:p>
            <a:pPr algn="just"/>
            <a:r>
              <a:rPr lang="en-US" dirty="0"/>
              <a:t>User Experience and Security :  A smooth, intuitive user interface allows customers to easily browse and purchase products, improving convenience and satisfaction. Integrated secure payment gateways safeguard sensitive customer data while offering multiple payment options to foster trust in transactions.</a:t>
            </a:r>
          </a:p>
          <a:p>
            <a:pPr algn="just"/>
            <a:r>
              <a:rPr lang="en-US" dirty="0"/>
              <a:t>Inventory and Order Management :  Real-time tracking of inventory ensures accurate stock levels, reducing the risk of overselling and enhancing customer confidence. The platform handles orders efficiently, providing instant confirmations and real-time tracking to improve transparency and customer satisfaction.</a:t>
            </a:r>
          </a:p>
          <a:p>
            <a:pPr algn="just"/>
            <a:r>
              <a:rPr lang="en-US" dirty="0"/>
              <a:t>Scalability and Growth :  The system is designed to scale with business growth, effectively accommodating both small boutiques and larger enterprises. Its centralized database supports accurate data management and decision-making, eliminating manual records and meeting operational needs as the business expands.</a:t>
            </a:r>
            <a:endParaRPr lang="en-IN" dirty="0"/>
          </a:p>
        </p:txBody>
      </p:sp>
      <p:sp>
        <p:nvSpPr>
          <p:cNvPr id="4" name="Date Placeholder 3">
            <a:extLst>
              <a:ext uri="{FF2B5EF4-FFF2-40B4-BE49-F238E27FC236}">
                <a16:creationId xmlns:a16="http://schemas.microsoft.com/office/drawing/2014/main" id="{DF5665E2-A4F9-818F-4466-8F2F73F41C9C}"/>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F3433C19-01DA-C7B7-B0A9-CFEAB0B244CD}"/>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7884F3FD-BDA2-FD5A-2D7D-754EE78D30D7}"/>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15098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OBJECTIVE</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r>
              <a:rPr lang="en-US" dirty="0"/>
              <a:t>29 October 2024</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9</a:t>
            </a:fld>
            <a:endParaRPr lang="en-US" dirty="0"/>
          </a:p>
        </p:txBody>
      </p:sp>
      <p:sp>
        <p:nvSpPr>
          <p:cNvPr id="7" name="Content Placeholder 6"/>
          <p:cNvSpPr>
            <a:spLocks noGrp="1"/>
          </p:cNvSpPr>
          <p:nvPr>
            <p:ph idx="1"/>
          </p:nvPr>
        </p:nvSpPr>
        <p:spPr/>
        <p:txBody>
          <a:bodyPr>
            <a:normAutofit fontScale="70000" lnSpcReduction="20000"/>
          </a:bodyPr>
          <a:lstStyle/>
          <a:p>
            <a:pPr marL="0" indent="0" algn="just">
              <a:buNone/>
            </a:pPr>
            <a:r>
              <a:rPr lang="en-US" dirty="0"/>
              <a:t>Main Objectives of the Online </a:t>
            </a:r>
            <a:r>
              <a:rPr lang="en-US" dirty="0" err="1"/>
              <a:t>Jewellery</a:t>
            </a:r>
            <a:r>
              <a:rPr lang="en-US" dirty="0"/>
              <a:t> Store :</a:t>
            </a:r>
          </a:p>
          <a:p>
            <a:pPr marL="0" indent="0" algn="just">
              <a:buNone/>
            </a:pPr>
            <a:endParaRPr lang="en-US" dirty="0"/>
          </a:p>
          <a:p>
            <a:pPr algn="just"/>
            <a:r>
              <a:rPr lang="en-US" b="1" dirty="0"/>
              <a:t>Enhance Customer Shopping Experience </a:t>
            </a:r>
            <a:r>
              <a:rPr lang="en-US" dirty="0"/>
              <a:t>: Provide a seamless and user-friendly platform for browsing and purchasing </a:t>
            </a:r>
            <a:r>
              <a:rPr lang="en-US" dirty="0" err="1"/>
              <a:t>jewellery</a:t>
            </a:r>
            <a:r>
              <a:rPr lang="en-US" dirty="0"/>
              <a:t>.</a:t>
            </a:r>
          </a:p>
          <a:p>
            <a:pPr algn="just"/>
            <a:r>
              <a:rPr lang="en-US" b="1" dirty="0"/>
              <a:t>Automate Business Operations</a:t>
            </a:r>
            <a:r>
              <a:rPr lang="en-US" dirty="0"/>
              <a:t> : Streamline key processes like inventory management and order fulfillment to improve efficiency and reduce manual work.</a:t>
            </a:r>
          </a:p>
          <a:p>
            <a:pPr algn="just"/>
            <a:r>
              <a:rPr lang="en-US" b="1" dirty="0"/>
              <a:t>Ensure Secure Transactions </a:t>
            </a:r>
            <a:r>
              <a:rPr lang="en-US" dirty="0"/>
              <a:t>: Implement secure payment methods to protect customer data and build trust.</a:t>
            </a:r>
          </a:p>
          <a:p>
            <a:pPr algn="just"/>
            <a:r>
              <a:rPr lang="en-US" b="1" dirty="0"/>
              <a:t>Optimize Inventory Management </a:t>
            </a:r>
            <a:r>
              <a:rPr lang="en-US" dirty="0"/>
              <a:t>: Maintain real-time tracking of stock to ensure product availability and prevent overselling.</a:t>
            </a:r>
          </a:p>
          <a:p>
            <a:pPr algn="just"/>
            <a:r>
              <a:rPr lang="en-US" b="1" dirty="0"/>
              <a:t>Support Scalability</a:t>
            </a:r>
            <a:r>
              <a:rPr lang="en-US" dirty="0"/>
              <a:t> : Create a flexible system that can grow with the business, accommodating expanding operations.</a:t>
            </a:r>
          </a:p>
        </p:txBody>
      </p:sp>
    </p:spTree>
    <p:extLst>
      <p:ext uri="{BB962C8B-B14F-4D97-AF65-F5344CB8AC3E}">
        <p14:creationId xmlns:p14="http://schemas.microsoft.com/office/powerpoint/2010/main" val="25414293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6330</TotalTime>
  <Words>1550</Words>
  <Application>Microsoft Office PowerPoint</Application>
  <PresentationFormat>On-screen Show (4:3)</PresentationFormat>
  <Paragraphs>165</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MT</vt:lpstr>
      <vt:lpstr>Calibri</vt:lpstr>
      <vt:lpstr>Wingdings</vt:lpstr>
      <vt:lpstr>Custom Design</vt:lpstr>
      <vt:lpstr>  </vt:lpstr>
      <vt:lpstr>AGENDA</vt:lpstr>
      <vt:lpstr>COURSE CERTIFICATE</vt:lpstr>
      <vt:lpstr>INTRODUCTION</vt:lpstr>
      <vt:lpstr>INTRODUCTION</vt:lpstr>
      <vt:lpstr>INTRODUCTION</vt:lpstr>
      <vt:lpstr>ABSTRACT</vt:lpstr>
      <vt:lpstr>ABSTRACT</vt:lpstr>
      <vt:lpstr>OBJECTIVE</vt:lpstr>
      <vt:lpstr>SYSTEM ARCHITECTURE / IDEATION MAP</vt:lpstr>
      <vt:lpstr>MODULE IMPLEMENTATION</vt:lpstr>
      <vt:lpstr>MODULE IMPLEMENTATION</vt:lpstr>
      <vt:lpstr>MODULE IMPLEMENTATION</vt:lpstr>
      <vt:lpstr>MODULE IMPLEMENTATION</vt:lpstr>
      <vt:lpstr>MODULE IMPLEMENTATION</vt:lpstr>
      <vt:lpstr>MODULE IMPLEMENTATION</vt:lpstr>
      <vt:lpstr>RESULTS AND DISCUSSIONS</vt:lpstr>
      <vt:lpstr>RESULTS AND DISCUSSIONS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Harsha uday</cp:lastModifiedBy>
  <cp:revision>117</cp:revision>
  <dcterms:created xsi:type="dcterms:W3CDTF">2019-11-06T07:48:53Z</dcterms:created>
  <dcterms:modified xsi:type="dcterms:W3CDTF">2024-10-23T05:26:05Z</dcterms:modified>
</cp:coreProperties>
</file>