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922F-F43A-20A3-9702-925015C602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C3048-B5D7-8349-FA3C-AF97D8366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5FB71F-9FF2-F823-6102-B9212EE22AD0}"/>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5" name="Footer Placeholder 4">
            <a:extLst>
              <a:ext uri="{FF2B5EF4-FFF2-40B4-BE49-F238E27FC236}">
                <a16:creationId xmlns:a16="http://schemas.microsoft.com/office/drawing/2014/main" id="{1CD3BE41-3DFF-4EC9-2CED-4AFF5190A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740F9-7C7D-85DB-D524-2D296272720C}"/>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209365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D153-D3EF-7CC9-CCF9-5ACFA9D75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5343B0-10CC-5C9B-F0FA-8BF4B8303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C33C7-D705-04A7-30CC-D4F95CA41FEC}"/>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5" name="Footer Placeholder 4">
            <a:extLst>
              <a:ext uri="{FF2B5EF4-FFF2-40B4-BE49-F238E27FC236}">
                <a16:creationId xmlns:a16="http://schemas.microsoft.com/office/drawing/2014/main" id="{FA3E51ED-D216-54AD-BA79-DC3D4270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EABFC-E6DA-0452-9D46-B448C2CFE93C}"/>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38794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D77CF-605E-727D-D2C6-D9A85D0A56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DC755-E52F-545A-F7B6-A0018541E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12D-31EE-B1CA-F930-5452453D5E23}"/>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5" name="Footer Placeholder 4">
            <a:extLst>
              <a:ext uri="{FF2B5EF4-FFF2-40B4-BE49-F238E27FC236}">
                <a16:creationId xmlns:a16="http://schemas.microsoft.com/office/drawing/2014/main" id="{60220A15-AA9C-0749-B0A4-A7A04C2E6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B6300-1B2B-B11A-C2E2-E02C82C28A0D}"/>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100011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7168-D27B-CCA2-AAFA-44CBF3D0B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FF346-1A60-AF62-03CD-092E9D717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9D419-A7C8-0ED6-4F24-1418EA8B7B19}"/>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5" name="Footer Placeholder 4">
            <a:extLst>
              <a:ext uri="{FF2B5EF4-FFF2-40B4-BE49-F238E27FC236}">
                <a16:creationId xmlns:a16="http://schemas.microsoft.com/office/drawing/2014/main" id="{DC67A533-4A83-FA1E-60ED-288EB0F07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ABA2B-10D5-99D5-8F5E-B4DC38E7AE7D}"/>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188135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EE2E-3523-B961-AA07-2387EA73F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626FE-170F-AF9B-51EF-EE00A111A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53C18-7C31-2892-AB10-291A092FE328}"/>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5" name="Footer Placeholder 4">
            <a:extLst>
              <a:ext uri="{FF2B5EF4-FFF2-40B4-BE49-F238E27FC236}">
                <a16:creationId xmlns:a16="http://schemas.microsoft.com/office/drawing/2014/main" id="{8E1DCAA3-E271-7E5F-A179-DB0E8E8C7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1C017-69E6-845D-215A-8331F4E03BA5}"/>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347266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EF7A-BF7A-C2A3-BEF6-F7B6B0894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04199-0135-6AC8-2481-DD420776A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7FC0A7-0ABC-EAFB-AF7D-309E5CF02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44C2A-06AD-27C8-893D-37CC3FAAB4DC}"/>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6" name="Footer Placeholder 5">
            <a:extLst>
              <a:ext uri="{FF2B5EF4-FFF2-40B4-BE49-F238E27FC236}">
                <a16:creationId xmlns:a16="http://schemas.microsoft.com/office/drawing/2014/main" id="{4948EB01-1AFE-00AE-D3AA-7F6F5E2F7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FE5E6-D192-C922-AD92-18C1CE406323}"/>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232701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0120-DC6B-0A19-5E21-F9C0AEC12E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2FC5C0-864D-6DAD-0506-9D682F6D9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8F3ADF-C7AE-7EFC-7EE1-5441B7A3C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4A85B2-E0A4-3BD2-13F1-5C5D23FAF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ADA09-A3CA-A6F9-9A8F-14719880B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C33B9-7A11-15F8-1DFB-BD250BC4D3D9}"/>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8" name="Footer Placeholder 7">
            <a:extLst>
              <a:ext uri="{FF2B5EF4-FFF2-40B4-BE49-F238E27FC236}">
                <a16:creationId xmlns:a16="http://schemas.microsoft.com/office/drawing/2014/main" id="{F2444D2B-75CD-10CE-B62D-957B0D6613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C5D010-1B09-D476-5891-3550DA258CF8}"/>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17793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922-F908-E89E-3920-2E83B87D78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C3AF39-1C09-15E3-9315-572E1DD74202}"/>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4" name="Footer Placeholder 3">
            <a:extLst>
              <a:ext uri="{FF2B5EF4-FFF2-40B4-BE49-F238E27FC236}">
                <a16:creationId xmlns:a16="http://schemas.microsoft.com/office/drawing/2014/main" id="{9AD640CB-A17B-223C-ABAA-0459F3E30A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89362-4813-2DFC-0C1C-B5515AC90DF3}"/>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181526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993C3-0D74-7597-0A76-ED5D8E6B93DB}"/>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3" name="Footer Placeholder 2">
            <a:extLst>
              <a:ext uri="{FF2B5EF4-FFF2-40B4-BE49-F238E27FC236}">
                <a16:creationId xmlns:a16="http://schemas.microsoft.com/office/drawing/2014/main" id="{960651F3-3E34-9B05-6102-9D01099ABB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1A1CC-40EB-11FE-5FBB-932E968F6057}"/>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277977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EFF7-2914-0C23-2F3E-67398CC03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3883BF-506E-E7CF-47DB-3A8DFD438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548B55-1258-0984-A08D-483EAE066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98647-5830-78D5-2F1B-0BDFE9C15012}"/>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6" name="Footer Placeholder 5">
            <a:extLst>
              <a:ext uri="{FF2B5EF4-FFF2-40B4-BE49-F238E27FC236}">
                <a16:creationId xmlns:a16="http://schemas.microsoft.com/office/drawing/2014/main" id="{4C7BA82A-ABA2-FA43-71B5-B0900961E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158D7-1AB6-2BFF-775B-D6DC7A672005}"/>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25649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92DD-610A-3BFD-FB86-790B4288B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238796-1888-4C5A-E4E5-43337FD5C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7636D6-FA9C-5943-5925-C4D882C67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18436-1C8C-6D6C-1DBF-C7C647B0FE54}"/>
              </a:ext>
            </a:extLst>
          </p:cNvPr>
          <p:cNvSpPr>
            <a:spLocks noGrp="1"/>
          </p:cNvSpPr>
          <p:nvPr>
            <p:ph type="dt" sz="half" idx="10"/>
          </p:nvPr>
        </p:nvSpPr>
        <p:spPr/>
        <p:txBody>
          <a:bodyPr/>
          <a:lstStyle/>
          <a:p>
            <a:fld id="{B21FC733-FABB-41BD-A3DD-05A9B77927BD}" type="datetimeFigureOut">
              <a:rPr lang="en-US" smtClean="0"/>
              <a:t>10/17/2023</a:t>
            </a:fld>
            <a:endParaRPr lang="en-US"/>
          </a:p>
        </p:txBody>
      </p:sp>
      <p:sp>
        <p:nvSpPr>
          <p:cNvPr id="6" name="Footer Placeholder 5">
            <a:extLst>
              <a:ext uri="{FF2B5EF4-FFF2-40B4-BE49-F238E27FC236}">
                <a16:creationId xmlns:a16="http://schemas.microsoft.com/office/drawing/2014/main" id="{B723FB6E-C03E-798B-D916-080F7C99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37CA3-EED8-A287-A6A4-B8AFD7D72542}"/>
              </a:ext>
            </a:extLst>
          </p:cNvPr>
          <p:cNvSpPr>
            <a:spLocks noGrp="1"/>
          </p:cNvSpPr>
          <p:nvPr>
            <p:ph type="sldNum" sz="quarter" idx="12"/>
          </p:nvPr>
        </p:nvSpPr>
        <p:spPr/>
        <p:txBody>
          <a:bodyPr/>
          <a:lstStyle/>
          <a:p>
            <a:fld id="{458E4609-D77A-4B7F-8C73-2787C5F538D9}" type="slidenum">
              <a:rPr lang="en-US" smtClean="0"/>
              <a:t>‹#›</a:t>
            </a:fld>
            <a:endParaRPr lang="en-US"/>
          </a:p>
        </p:txBody>
      </p:sp>
    </p:spTree>
    <p:extLst>
      <p:ext uri="{BB962C8B-B14F-4D97-AF65-F5344CB8AC3E}">
        <p14:creationId xmlns:p14="http://schemas.microsoft.com/office/powerpoint/2010/main" val="228922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7501C-4185-01C8-7BD6-29531D600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E5C71-76D0-0BC1-7001-811CECB80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9C129-AA31-D90E-A91E-66E3D7EA5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FC733-FABB-41BD-A3DD-05A9B77927BD}" type="datetimeFigureOut">
              <a:rPr lang="en-US" smtClean="0"/>
              <a:t>10/17/2023</a:t>
            </a:fld>
            <a:endParaRPr lang="en-US"/>
          </a:p>
        </p:txBody>
      </p:sp>
      <p:sp>
        <p:nvSpPr>
          <p:cNvPr id="5" name="Footer Placeholder 4">
            <a:extLst>
              <a:ext uri="{FF2B5EF4-FFF2-40B4-BE49-F238E27FC236}">
                <a16:creationId xmlns:a16="http://schemas.microsoft.com/office/drawing/2014/main" id="{9F092BFD-FA7F-A38C-57AA-B05D25E40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1550A9-FB30-BCEB-7EDD-D873A4EE6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E4609-D77A-4B7F-8C73-2787C5F538D9}" type="slidenum">
              <a:rPr lang="en-US" smtClean="0"/>
              <a:t>‹#›</a:t>
            </a:fld>
            <a:endParaRPr lang="en-US"/>
          </a:p>
        </p:txBody>
      </p:sp>
    </p:spTree>
    <p:extLst>
      <p:ext uri="{BB962C8B-B14F-4D97-AF65-F5344CB8AC3E}">
        <p14:creationId xmlns:p14="http://schemas.microsoft.com/office/powerpoint/2010/main" val="834441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bhartiprasad17/customer-churn-prediction/input?scriptVersionId=6701493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DF24-D3FA-36D2-2B84-A817DBD85393}"/>
              </a:ext>
            </a:extLst>
          </p:cNvPr>
          <p:cNvSpPr>
            <a:spLocks noGrp="1"/>
          </p:cNvSpPr>
          <p:nvPr>
            <p:ph type="ctrTitle"/>
          </p:nvPr>
        </p:nvSpPr>
        <p:spPr/>
        <p:txBody>
          <a:bodyPr/>
          <a:lstStyle/>
          <a:p>
            <a:r>
              <a:rPr lang="en-US" dirty="0"/>
              <a:t>CHURN PREDICTION</a:t>
            </a:r>
          </a:p>
        </p:txBody>
      </p:sp>
      <p:sp>
        <p:nvSpPr>
          <p:cNvPr id="3" name="Subtitle 2">
            <a:extLst>
              <a:ext uri="{FF2B5EF4-FFF2-40B4-BE49-F238E27FC236}">
                <a16:creationId xmlns:a16="http://schemas.microsoft.com/office/drawing/2014/main" id="{847A9508-EC2C-5D65-9C87-60BF57394DF2}"/>
              </a:ext>
            </a:extLst>
          </p:cNvPr>
          <p:cNvSpPr>
            <a:spLocks noGrp="1"/>
          </p:cNvSpPr>
          <p:nvPr>
            <p:ph type="subTitle" idx="1"/>
          </p:nvPr>
        </p:nvSpPr>
        <p:spPr>
          <a:xfrm>
            <a:off x="1524000" y="3602038"/>
            <a:ext cx="9144000" cy="432080"/>
          </a:xfrm>
        </p:spPr>
        <p:txBody>
          <a:bodyPr>
            <a:normAutofit/>
          </a:bodyPr>
          <a:lstStyle/>
          <a:p>
            <a:r>
              <a:rPr lang="en-US" dirty="0"/>
              <a:t>-By team -</a:t>
            </a:r>
          </a:p>
        </p:txBody>
      </p:sp>
      <p:sp>
        <p:nvSpPr>
          <p:cNvPr id="4" name="TextBox 3">
            <a:extLst>
              <a:ext uri="{FF2B5EF4-FFF2-40B4-BE49-F238E27FC236}">
                <a16:creationId xmlns:a16="http://schemas.microsoft.com/office/drawing/2014/main" id="{DF3010E4-0BFD-0127-4657-BFA9EBC5CB50}"/>
              </a:ext>
            </a:extLst>
          </p:cNvPr>
          <p:cNvSpPr txBox="1"/>
          <p:nvPr/>
        </p:nvSpPr>
        <p:spPr>
          <a:xfrm>
            <a:off x="8543365" y="4114800"/>
            <a:ext cx="3648635" cy="1477328"/>
          </a:xfrm>
          <a:prstGeom prst="rect">
            <a:avLst/>
          </a:prstGeom>
          <a:noFill/>
        </p:spPr>
        <p:txBody>
          <a:bodyPr wrap="square" rtlCol="0">
            <a:spAutoFit/>
          </a:bodyPr>
          <a:lstStyle/>
          <a:p>
            <a:r>
              <a:rPr lang="en-US" dirty="0"/>
              <a:t>Team Members:</a:t>
            </a:r>
            <a:br>
              <a:rPr lang="en-US" dirty="0"/>
            </a:br>
            <a:r>
              <a:rPr lang="en-US" dirty="0" err="1"/>
              <a:t>M.Haritha</a:t>
            </a:r>
            <a:r>
              <a:rPr lang="en-US" dirty="0"/>
              <a:t>      -    99220041246</a:t>
            </a:r>
          </a:p>
          <a:p>
            <a:r>
              <a:rPr lang="en-US" dirty="0" err="1"/>
              <a:t>G.Mounika</a:t>
            </a:r>
            <a:r>
              <a:rPr lang="en-US" dirty="0"/>
              <a:t>    -    99220041190                  </a:t>
            </a:r>
            <a:r>
              <a:rPr lang="en-US" dirty="0" err="1"/>
              <a:t>R.Nikitha</a:t>
            </a:r>
            <a:r>
              <a:rPr lang="en-US" dirty="0"/>
              <a:t>       -    99220041486                   </a:t>
            </a:r>
            <a:r>
              <a:rPr lang="en-US" dirty="0" err="1"/>
              <a:t>K.Guyana</a:t>
            </a:r>
            <a:r>
              <a:rPr lang="en-US" dirty="0"/>
              <a:t>     -     99220041487</a:t>
            </a:r>
          </a:p>
        </p:txBody>
      </p:sp>
    </p:spTree>
    <p:extLst>
      <p:ext uri="{BB962C8B-B14F-4D97-AF65-F5344CB8AC3E}">
        <p14:creationId xmlns:p14="http://schemas.microsoft.com/office/powerpoint/2010/main" val="382599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3EB-A0B2-30A7-ACD9-7D144D43F97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E690248-4074-7E96-BC43-5A79291B3533}"/>
              </a:ext>
            </a:extLst>
          </p:cNvPr>
          <p:cNvSpPr>
            <a:spLocks noGrp="1"/>
          </p:cNvSpPr>
          <p:nvPr>
            <p:ph idx="1"/>
          </p:nvPr>
        </p:nvSpPr>
        <p:spPr/>
        <p:txBody>
          <a:bodyPr>
            <a:normAutofit/>
          </a:bodyPr>
          <a:lstStyle/>
          <a:p>
            <a:r>
              <a:rPr lang="en-US" sz="2400" dirty="0"/>
              <a:t>Abstract: In this problem, we aim to predict customer churn for a subscription-based service, such as a streaming platform or software subscription. By analyzing historical data including customer behavior, payment history, and engagement metrics, we will build a predictive model. This model will identify users who are at a higher risk of canceling their subscription. By proactively identifying potential churners, the company can tailor retention strategies, such as offering discounts, personalized recommendations, or improved customer support, to prevent customer attrition and increase customer lifetime value.</a:t>
            </a:r>
          </a:p>
        </p:txBody>
      </p:sp>
    </p:spTree>
    <p:extLst>
      <p:ext uri="{BB962C8B-B14F-4D97-AF65-F5344CB8AC3E}">
        <p14:creationId xmlns:p14="http://schemas.microsoft.com/office/powerpoint/2010/main" val="253988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E188-B174-D657-43C8-1D26B1747BF1}"/>
              </a:ext>
            </a:extLst>
          </p:cNvPr>
          <p:cNvSpPr>
            <a:spLocks noGrp="1"/>
          </p:cNvSpPr>
          <p:nvPr>
            <p:ph type="title"/>
          </p:nvPr>
        </p:nvSpPr>
        <p:spPr/>
        <p:txBody>
          <a:bodyPr/>
          <a:lstStyle/>
          <a:p>
            <a:r>
              <a:rPr lang="en-US" dirty="0"/>
              <a:t>Analysis of Problem</a:t>
            </a:r>
          </a:p>
        </p:txBody>
      </p:sp>
      <p:sp>
        <p:nvSpPr>
          <p:cNvPr id="3" name="Content Placeholder 2">
            <a:extLst>
              <a:ext uri="{FF2B5EF4-FFF2-40B4-BE49-F238E27FC236}">
                <a16:creationId xmlns:a16="http://schemas.microsoft.com/office/drawing/2014/main" id="{9FEA4BAB-7F64-AB48-D692-BF9049D9D1D9}"/>
              </a:ext>
            </a:extLst>
          </p:cNvPr>
          <p:cNvSpPr>
            <a:spLocks noGrp="1"/>
          </p:cNvSpPr>
          <p:nvPr>
            <p:ph idx="1"/>
          </p:nvPr>
        </p:nvSpPr>
        <p:spPr/>
        <p:txBody>
          <a:bodyPr/>
          <a:lstStyle/>
          <a:p>
            <a:pPr algn="l"/>
            <a:r>
              <a:rPr lang="en-US" sz="2400" b="0" i="0" dirty="0">
                <a:effectLst/>
                <a:latin typeface="Söhne"/>
              </a:rPr>
              <a:t>The key components of the problem statement are as follows:</a:t>
            </a:r>
          </a:p>
          <a:p>
            <a:pPr algn="l">
              <a:buFont typeface="+mj-lt"/>
              <a:buAutoNum type="arabicPeriod"/>
            </a:pPr>
            <a:r>
              <a:rPr lang="en-US" sz="2400" b="1" i="0" dirty="0">
                <a:effectLst/>
                <a:latin typeface="Söhne"/>
              </a:rPr>
              <a:t>Objective</a:t>
            </a:r>
            <a:r>
              <a:rPr lang="en-US" sz="2400" b="0" i="0" dirty="0">
                <a:effectLst/>
                <a:latin typeface="Söhne"/>
              </a:rPr>
              <a:t>: The primary goal is to predict customer churn in a subscription-based service to enable the company to implement proactive retention strategies and enhance customer lifetime value.</a:t>
            </a:r>
          </a:p>
          <a:p>
            <a:pPr algn="l">
              <a:buFont typeface="+mj-lt"/>
              <a:buAutoNum type="arabicPeriod"/>
            </a:pPr>
            <a:r>
              <a:rPr lang="en-US" sz="2400" b="1" i="0" dirty="0">
                <a:effectLst/>
                <a:latin typeface="Söhne"/>
              </a:rPr>
              <a:t>Context</a:t>
            </a:r>
            <a:r>
              <a:rPr lang="en-US" sz="2400" b="0" i="0" dirty="0">
                <a:effectLst/>
                <a:latin typeface="Söhne"/>
              </a:rPr>
              <a:t>: The context involves a subscription-based service, such as a streaming platform or software subscription. Customer churn, the phenomenon where customers discontinue their subscriptions, is a concern for the business.</a:t>
            </a:r>
          </a:p>
          <a:p>
            <a:pPr algn="l">
              <a:buFont typeface="+mj-lt"/>
              <a:buAutoNum type="arabicPeriod"/>
            </a:pPr>
            <a:r>
              <a:rPr lang="en-US" sz="2400" b="1" i="0" dirty="0">
                <a:effectLst/>
                <a:latin typeface="Söhne"/>
              </a:rPr>
              <a:t>Data Utilization</a:t>
            </a:r>
            <a:r>
              <a:rPr lang="en-US" sz="2400" b="0" i="0" dirty="0">
                <a:effectLst/>
                <a:latin typeface="Söhne"/>
              </a:rPr>
              <a:t>: Historical data is leveraged, which includes customer behavior, payment history, and engagement metrics. These datasets will be used to develop a predictive model.</a:t>
            </a:r>
          </a:p>
          <a:p>
            <a:endParaRPr lang="en-US" dirty="0"/>
          </a:p>
        </p:txBody>
      </p:sp>
    </p:spTree>
    <p:extLst>
      <p:ext uri="{BB962C8B-B14F-4D97-AF65-F5344CB8AC3E}">
        <p14:creationId xmlns:p14="http://schemas.microsoft.com/office/powerpoint/2010/main" val="12645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C853-4B84-5067-5457-76B494D062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06047A-BF47-10C9-775D-50D462BB7075}"/>
              </a:ext>
            </a:extLst>
          </p:cNvPr>
          <p:cNvSpPr>
            <a:spLocks noGrp="1"/>
          </p:cNvSpPr>
          <p:nvPr>
            <p:ph idx="1"/>
          </p:nvPr>
        </p:nvSpPr>
        <p:spPr/>
        <p:txBody>
          <a:bodyPr>
            <a:normAutofit fontScale="92500" lnSpcReduction="20000"/>
          </a:bodyPr>
          <a:lstStyle/>
          <a:p>
            <a:pPr marL="514350" indent="-514350" algn="l">
              <a:buFont typeface="+mj-lt"/>
              <a:buAutoNum type="arabicPeriod" startAt="4"/>
            </a:pPr>
            <a:r>
              <a:rPr lang="en-US" b="1" i="0" dirty="0">
                <a:effectLst/>
                <a:latin typeface="Söhne"/>
              </a:rPr>
              <a:t>Predictive Modeling</a:t>
            </a:r>
            <a:r>
              <a:rPr lang="en-US" b="0" i="0" dirty="0">
                <a:effectLst/>
                <a:latin typeface="Söhne"/>
              </a:rPr>
              <a:t>: The main approach involves creating a predictive model that can effectively identify users at a higher risk of canceling their subscriptions. The model's output will help in focusing on customers who are more likely to churn.</a:t>
            </a:r>
          </a:p>
          <a:p>
            <a:pPr marL="514350" indent="-514350" algn="l">
              <a:buFont typeface="+mj-lt"/>
              <a:buAutoNum type="arabicPeriod" startAt="4"/>
            </a:pPr>
            <a:r>
              <a:rPr lang="en-US" b="1" i="0" dirty="0">
                <a:effectLst/>
                <a:latin typeface="Söhne"/>
              </a:rPr>
              <a:t>Retention Strategies</a:t>
            </a:r>
            <a:r>
              <a:rPr lang="en-US" b="0" i="0" dirty="0">
                <a:effectLst/>
                <a:latin typeface="Söhne"/>
              </a:rPr>
              <a:t>: Once potential churners are identified, the company plans to tailor retention strategies. These strategies may involve offering discounts, personalized recommendations, or improved customer support to deter customer attrition and increase the customer's lifetime value.</a:t>
            </a:r>
          </a:p>
          <a:p>
            <a:pPr marL="0" indent="0" algn="l">
              <a:buNone/>
            </a:pPr>
            <a:r>
              <a:rPr lang="en-US" b="0" i="0" dirty="0">
                <a:effectLst/>
                <a:latin typeface="Söhne"/>
              </a:rPr>
              <a:t>In summary, the problem centers around utilizing data analysis and predictive modeling to identify customers at risk of canceling their subscriptions. The ultimate aim is to employ targeted strategies that encourage customer retention and thereby enhance the overall value of the customer base.</a:t>
            </a:r>
          </a:p>
          <a:p>
            <a:endParaRPr lang="en-US" dirty="0"/>
          </a:p>
        </p:txBody>
      </p:sp>
    </p:spTree>
    <p:extLst>
      <p:ext uri="{BB962C8B-B14F-4D97-AF65-F5344CB8AC3E}">
        <p14:creationId xmlns:p14="http://schemas.microsoft.com/office/powerpoint/2010/main" val="332948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550-86FD-4DA3-DE93-CAE2D6C74D6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A1A93E6-DE41-7B12-BABF-4704D3B5A5E4}"/>
              </a:ext>
            </a:extLst>
          </p:cNvPr>
          <p:cNvSpPr>
            <a:spLocks noGrp="1"/>
          </p:cNvSpPr>
          <p:nvPr>
            <p:ph idx="1"/>
          </p:nvPr>
        </p:nvSpPr>
        <p:spPr/>
        <p:txBody>
          <a:bodyPr>
            <a:normAutofit/>
          </a:bodyPr>
          <a:lstStyle/>
          <a:p>
            <a:pPr>
              <a:buFont typeface="Wingdings" panose="05000000000000000000" pitchFamily="2" charset="2"/>
              <a:buChar char="Ø"/>
            </a:pPr>
            <a:r>
              <a:rPr lang="en-US" sz="2400" dirty="0">
                <a:hlinkClick r:id="rId2"/>
              </a:rPr>
              <a:t>CUSTOMER CHURN PREDICTION 📈 | Kaggle</a:t>
            </a:r>
            <a:r>
              <a:rPr lang="en-US" sz="2400" dirty="0"/>
              <a:t> – This is the link of the dataset.</a:t>
            </a:r>
          </a:p>
          <a:p>
            <a:pPr algn="l" fontAlgn="base"/>
            <a:r>
              <a:rPr lang="en-US" sz="2400" dirty="0"/>
              <a:t>Description:</a:t>
            </a:r>
            <a:br>
              <a:rPr lang="en-US" sz="2400" dirty="0"/>
            </a:br>
            <a:r>
              <a:rPr lang="en-US" sz="2400" b="1" i="0" u="sng" dirty="0">
                <a:solidFill>
                  <a:srgbClr val="202124"/>
                </a:solidFill>
                <a:effectLst>
                  <a:outerShdw blurRad="38100" dist="38100" dir="2700000" algn="tl">
                    <a:srgbClr val="000000">
                      <a:alpha val="43137"/>
                    </a:srgbClr>
                  </a:outerShdw>
                </a:effectLst>
                <a:latin typeface="Inter"/>
              </a:rPr>
              <a:t>Telcom Customer Churn</a:t>
            </a:r>
          </a:p>
          <a:p>
            <a:pPr algn="l" fontAlgn="base"/>
            <a:r>
              <a:rPr lang="en-US" sz="2400" b="0" i="0" dirty="0">
                <a:solidFill>
                  <a:srgbClr val="3C4043"/>
                </a:solidFill>
                <a:effectLst/>
                <a:latin typeface="Inter"/>
              </a:rPr>
              <a:t>Each row represents a customer, each column contains customer’s attributes described on the column Metadata.</a:t>
            </a:r>
          </a:p>
          <a:p>
            <a:pPr algn="l" fontAlgn="base"/>
            <a:r>
              <a:rPr lang="en-US" sz="2400" b="0" i="0" dirty="0">
                <a:solidFill>
                  <a:srgbClr val="3C4043"/>
                </a:solidFill>
                <a:effectLst/>
                <a:latin typeface="Inter"/>
              </a:rPr>
              <a:t>The raw data contains 7043 rows (customers) and 21 columns (features).</a:t>
            </a:r>
          </a:p>
          <a:p>
            <a:pPr algn="l" fontAlgn="base"/>
            <a:r>
              <a:rPr lang="en-US" sz="2400" b="0" i="0" dirty="0">
                <a:solidFill>
                  <a:srgbClr val="3C4043"/>
                </a:solidFill>
                <a:effectLst/>
                <a:latin typeface="Inter"/>
              </a:rPr>
              <a:t>The “Churn” column is our target.</a:t>
            </a:r>
          </a:p>
          <a:p>
            <a:pPr>
              <a:buFont typeface="Wingdings" panose="05000000000000000000" pitchFamily="2" charset="2"/>
              <a:buChar char="Ø"/>
            </a:pPr>
            <a:endParaRPr lang="en-US" sz="2400" dirty="0"/>
          </a:p>
          <a:p>
            <a:pPr marL="0" indent="0">
              <a:buNone/>
            </a:pPr>
            <a:endParaRPr lang="en-US" sz="2400" dirty="0"/>
          </a:p>
        </p:txBody>
      </p:sp>
    </p:spTree>
    <p:extLst>
      <p:ext uri="{BB962C8B-B14F-4D97-AF65-F5344CB8AC3E}">
        <p14:creationId xmlns:p14="http://schemas.microsoft.com/office/powerpoint/2010/main" val="84307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29D6-5816-689C-D080-266EFD5E5DF9}"/>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CF14DA13-1BEE-03E1-AE25-42A21E405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952" y="1377389"/>
            <a:ext cx="8384095" cy="4351338"/>
          </a:xfrm>
        </p:spPr>
      </p:pic>
    </p:spTree>
    <p:extLst>
      <p:ext uri="{BB962C8B-B14F-4D97-AF65-F5344CB8AC3E}">
        <p14:creationId xmlns:p14="http://schemas.microsoft.com/office/powerpoint/2010/main" val="3786535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436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Inter</vt:lpstr>
      <vt:lpstr>Söhne</vt:lpstr>
      <vt:lpstr>Wingdings</vt:lpstr>
      <vt:lpstr>Office Theme</vt:lpstr>
      <vt:lpstr>CHURN PREDICTION</vt:lpstr>
      <vt:lpstr>Problem Statement</vt:lpstr>
      <vt:lpstr>Analysis of Problem</vt:lpstr>
      <vt:lpstr>PowerPoint Presentation</vt:lpstr>
      <vt:lpstr>Dataset</vt:lpstr>
      <vt:lpstr>Block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Navadeep Marella</dc:creator>
  <cp:lastModifiedBy>Navadeep Marella</cp:lastModifiedBy>
  <cp:revision>4</cp:revision>
  <dcterms:created xsi:type="dcterms:W3CDTF">2023-10-17T04:05:41Z</dcterms:created>
  <dcterms:modified xsi:type="dcterms:W3CDTF">2023-10-17T05:22:01Z</dcterms:modified>
</cp:coreProperties>
</file>