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ccd2ad7d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g2fccd2ad7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fccd2ad7dc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cd60a4289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g2fcd60a428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fcd60a4289_2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cd60a4289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g2fcd60a42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fcd60a4289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ncois.gov.in/" TargetMode="External"/><Relationship Id="rId4" Type="http://schemas.openxmlformats.org/officeDocument/2006/relationships/hyperlink" Target="https://incois.gov.in/" TargetMode="External"/><Relationship Id="rId5" Type="http://schemas.openxmlformats.org/officeDocument/2006/relationships/hyperlink" Target="https://api.howsthebeach.org/api/v1/docs" TargetMode="External"/><Relationship Id="rId6" Type="http://schemas.openxmlformats.org/officeDocument/2006/relationships/hyperlink" Target="https://mausam.imd.gov.in/" TargetMode="External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56780" y="851521"/>
            <a:ext cx="4638605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59916" t="0"/>
          <a:stretch/>
        </p:blipFill>
        <p:spPr>
          <a:xfrm>
            <a:off x="6854891" y="1715881"/>
            <a:ext cx="3203507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245686" y="6486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Coastal Tourism Safety Advisor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331286" y="-526757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b="1" sz="4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31286" y="1821325"/>
            <a:ext cx="59247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SIH1656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</a:t>
            </a:r>
            <a:r>
              <a:rPr b="1" lang="en-US" sz="1000">
                <a:solidFill>
                  <a:schemeClr val="dk1"/>
                </a:solidFill>
              </a:rPr>
              <a:t>Development of a mobile application to provide recreational suitability information of beach locations across India.</a:t>
            </a:r>
            <a:endParaRPr b="1" sz="1000"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 - Travel &amp; Tourism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 - 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b="1" lang="en-US" sz="2400">
                <a:solidFill>
                  <a:schemeClr val="dk1"/>
                </a:solidFill>
              </a:rPr>
              <a:t>: AquaTeq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Coastal Tourism Safety Advisor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183000" y="1142988"/>
            <a:ext cx="117615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"</a:t>
            </a:r>
            <a:r>
              <a:rPr b="1" lang="en-US" sz="2600">
                <a:solidFill>
                  <a:schemeClr val="dk1"/>
                </a:solidFill>
              </a:rPr>
              <a:t>B.R.E.E.Z.E</a:t>
            </a:r>
            <a:r>
              <a:rPr lang="en-US" sz="2600">
                <a:solidFill>
                  <a:schemeClr val="dk1"/>
                </a:solidFill>
              </a:rPr>
              <a:t>" is an innovative mobile app that enhances users </a:t>
            </a:r>
            <a:r>
              <a:rPr lang="en-US" sz="2600">
                <a:solidFill>
                  <a:schemeClr val="dk1"/>
                </a:solidFill>
              </a:rPr>
              <a:t>experience</a:t>
            </a:r>
            <a:r>
              <a:rPr lang="en-US" sz="2600">
                <a:solidFill>
                  <a:schemeClr val="dk1"/>
                </a:solidFill>
              </a:rPr>
              <a:t> for coastal tourism by providing real-time assessments of beach conditions across India.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By integrating data from </a:t>
            </a:r>
            <a:r>
              <a:rPr b="1" lang="en-US" sz="2600">
                <a:solidFill>
                  <a:schemeClr val="dk1"/>
                </a:solidFill>
              </a:rPr>
              <a:t>INCOIS, IMD </a:t>
            </a:r>
            <a:r>
              <a:rPr lang="en-US" sz="2600">
                <a:solidFill>
                  <a:schemeClr val="dk1"/>
                </a:solidFill>
              </a:rPr>
              <a:t>and other meteorological sources, it evaluates factors like wave height, ocean currents etc., to determine beach suitability. It Delivers color-coded safety indicators and personalized alerts, helping tourists make informed decisions and avoid hazards.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-US" sz="2600">
                <a:solidFill>
                  <a:schemeClr val="dk1"/>
                </a:solidFill>
              </a:rPr>
              <a:t>Key features</a:t>
            </a:r>
            <a:r>
              <a:rPr lang="en-US" sz="2600">
                <a:solidFill>
                  <a:schemeClr val="dk1"/>
                </a:solidFill>
              </a:rPr>
              <a:t>: Geolocation-based safety tracking, instant alerts for high-risk areas, and an SOS emergency button that transmits location to rescue teams or Local government.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With its user-friendly design, "</a:t>
            </a:r>
            <a:r>
              <a:rPr b="1" lang="en-US" sz="2600">
                <a:solidFill>
                  <a:schemeClr val="dk1"/>
                </a:solidFill>
              </a:rPr>
              <a:t>B.R.E.E.Z.E</a:t>
            </a:r>
            <a:r>
              <a:rPr lang="en-US" sz="2600">
                <a:solidFill>
                  <a:schemeClr val="dk1"/>
                </a:solidFill>
              </a:rPr>
              <a:t>" is a vital tool for tourists and authorities, ensuring safer beach experiences in the growing coastal tourism sector.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92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06" name="Google Shape;106;p14"/>
          <p:cNvSpPr/>
          <p:nvPr/>
        </p:nvSpPr>
        <p:spPr>
          <a:xfrm>
            <a:off x="293914" y="25946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AquaTeq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609600" y="844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09600" y="1185263"/>
            <a:ext cx="1124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18" name="Google Shape;118;p15"/>
          <p:cNvSpPr/>
          <p:nvPr/>
        </p:nvSpPr>
        <p:spPr>
          <a:xfrm>
            <a:off x="293914" y="25946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AquaTeq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138975" y="3862600"/>
            <a:ext cx="2633700" cy="24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Methodology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AGILE 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methodology: </a:t>
            </a: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Scrum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5101375" y="3862600"/>
            <a:ext cx="2844900" cy="24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Programming Languages/Tools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Python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Javascript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Flutter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Figma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8948700" y="3852425"/>
            <a:ext cx="2729400" cy="24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Features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Seamless UI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Real-time geospatial mapping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Reliable alert systems (including SOS)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138975" y="1282000"/>
            <a:ext cx="2633700" cy="24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Frontend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React Native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 for </a:t>
            </a: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cross-platform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 mobile development </a:t>
            </a: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(iOS and Android)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081950" y="1282000"/>
            <a:ext cx="2864400" cy="24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Backend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Cloud services (Azure &amp; GCP)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Real-time data processing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API integration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8948700" y="1303375"/>
            <a:ext cx="2729400" cy="24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APIs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INCOIS, MAUSAM </a:t>
            </a: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- Oceanographic data and weather data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Google - Maps API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133" name="Google Shape;133;p16"/>
          <p:cNvSpPr/>
          <p:nvPr/>
        </p:nvSpPr>
        <p:spPr>
          <a:xfrm>
            <a:off x="293914" y="25946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AquaTeq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609600" y="1185263"/>
            <a:ext cx="1124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Flow Diagram</a:t>
            </a:r>
            <a:endParaRPr b="1" sz="25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625" y="777250"/>
            <a:ext cx="7804899" cy="59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3675"/>
            <a:ext cx="12191999" cy="557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147" name="Google Shape;147;p17"/>
          <p:cNvSpPr/>
          <p:nvPr/>
        </p:nvSpPr>
        <p:spPr>
          <a:xfrm>
            <a:off x="293914" y="25946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AquaTeq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609600" y="1185263"/>
            <a:ext cx="1124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Class Diagram</a:t>
            </a:r>
            <a:endParaRPr b="1" sz="25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32150" y="1178413"/>
            <a:ext cx="11327700" cy="5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Feasibility: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Data Availability - Using API for real time monitoring: INCOIS</a:t>
            </a:r>
            <a:r>
              <a:rPr lang="en-US" sz="2000">
                <a:solidFill>
                  <a:schemeClr val="dk1"/>
                </a:solidFill>
              </a:rPr>
              <a:t> - accurate oceanographic data  &amp; </a:t>
            </a:r>
            <a:r>
              <a:rPr b="1" lang="en-US" sz="2000">
                <a:solidFill>
                  <a:schemeClr val="dk1"/>
                </a:solidFill>
              </a:rPr>
              <a:t>OpenWeather API</a:t>
            </a:r>
            <a:r>
              <a:rPr lang="en-US" sz="2000">
                <a:solidFill>
                  <a:schemeClr val="dk1"/>
                </a:solidFill>
              </a:rPr>
              <a:t> - provides trusted real-time weather data like wind speed etc.,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UI Consistency:</a:t>
            </a:r>
            <a:r>
              <a:rPr lang="en-US" sz="2000">
                <a:solidFill>
                  <a:schemeClr val="dk1"/>
                </a:solidFill>
              </a:rPr>
              <a:t> Using </a:t>
            </a:r>
            <a:r>
              <a:rPr b="1" lang="en-US" sz="2000">
                <a:solidFill>
                  <a:schemeClr val="dk1"/>
                </a:solidFill>
              </a:rPr>
              <a:t>React Native</a:t>
            </a:r>
            <a:r>
              <a:rPr lang="en-US" sz="2000">
                <a:solidFill>
                  <a:schemeClr val="dk1"/>
                </a:solidFill>
              </a:rPr>
              <a:t> for cross-platform development ensures efficient development for both iOS and Android.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Cloud Processing (Azure/GCP):</a:t>
            </a:r>
            <a:r>
              <a:rPr lang="en-US" sz="2000">
                <a:solidFill>
                  <a:schemeClr val="dk1"/>
                </a:solidFill>
              </a:rPr>
              <a:t> Scalable &amp; </a:t>
            </a:r>
            <a:r>
              <a:rPr b="1" lang="en-US" sz="2000">
                <a:solidFill>
                  <a:schemeClr val="dk1"/>
                </a:solidFill>
              </a:rPr>
              <a:t>Geolocation Services </a:t>
            </a:r>
            <a:r>
              <a:rPr lang="en-US" sz="2000">
                <a:solidFill>
                  <a:schemeClr val="dk1"/>
                </a:solidFill>
              </a:rPr>
              <a:t>via </a:t>
            </a:r>
            <a:r>
              <a:rPr lang="en-US" sz="2000">
                <a:solidFill>
                  <a:schemeClr val="dk1"/>
                </a:solidFill>
              </a:rPr>
              <a:t>Google Maps API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Viability: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62" name="Google Shape;162;p18"/>
          <p:cNvSpPr/>
          <p:nvPr/>
        </p:nvSpPr>
        <p:spPr>
          <a:xfrm>
            <a:off x="293914" y="25946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AquaTeq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539350" y="3544363"/>
            <a:ext cx="53868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Challenges</a:t>
            </a:r>
            <a:endParaRPr sz="2200"/>
          </a:p>
        </p:txBody>
      </p:sp>
      <p:sp>
        <p:nvSpPr>
          <p:cNvPr id="164" name="Google Shape;164;p18"/>
          <p:cNvSpPr txBox="1"/>
          <p:nvPr>
            <p:ph idx="2" type="body"/>
          </p:nvPr>
        </p:nvSpPr>
        <p:spPr>
          <a:xfrm>
            <a:off x="609600" y="4121498"/>
            <a:ext cx="5386800" cy="128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eal time data accuracy &amp; Managing large datasets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Internet issues in remote areas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8"/>
          <p:cNvSpPr txBox="1"/>
          <p:nvPr>
            <p:ph idx="3" type="body"/>
          </p:nvPr>
        </p:nvSpPr>
        <p:spPr>
          <a:xfrm>
            <a:off x="6370944" y="3544363"/>
            <a:ext cx="5388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Solutions</a:t>
            </a:r>
            <a:endParaRPr sz="2200"/>
          </a:p>
        </p:txBody>
      </p:sp>
      <p:sp>
        <p:nvSpPr>
          <p:cNvPr id="166" name="Google Shape;166;p18"/>
          <p:cNvSpPr txBox="1"/>
          <p:nvPr>
            <p:ph idx="4" type="body"/>
          </p:nvPr>
        </p:nvSpPr>
        <p:spPr>
          <a:xfrm>
            <a:off x="5996400" y="4140375"/>
            <a:ext cx="5388900" cy="15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Using API’s like INCOIS, IMD minimize accuracy risk and using cloud has high scalability.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SOS (For emergency) through No internet can negate connectivity issues in all areas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8"/>
          <p:cNvSpPr txBox="1"/>
          <p:nvPr/>
        </p:nvSpPr>
        <p:spPr>
          <a:xfrm>
            <a:off x="609600" y="5910325"/>
            <a:ext cx="1132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Market Need			2. Sustainability(Long-term)			3. User adoption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609600" y="1457375"/>
            <a:ext cx="10972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"</a:t>
            </a:r>
            <a:r>
              <a:rPr b="1" lang="en-US" sz="2500"/>
              <a:t>B.R.E.E.Z.E</a:t>
            </a:r>
            <a:r>
              <a:rPr lang="en-US" sz="2500"/>
              <a:t>" app is sure to have a significant impact on coastal tourists(Locals &amp; Non locals) and authorities by enhancing safety and planning. </a:t>
            </a:r>
            <a:endParaRPr sz="25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19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79" name="Google Shape;179;p19"/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Your startup LOGO" id="180" name="Google Shape;180;p19"/>
          <p:cNvSpPr/>
          <p:nvPr/>
        </p:nvSpPr>
        <p:spPr>
          <a:xfrm>
            <a:off x="293914" y="25946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AquaTeq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910375" y="3481600"/>
            <a:ext cx="2633700" cy="24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Socially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Real-time safety info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Reduces risk of accidents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Empowers tourists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4398625" y="3405400"/>
            <a:ext cx="2633700" cy="249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Economically</a:t>
            </a:r>
            <a:endParaRPr b="1"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Promotes safer experiences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Increases visitor numbers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Boosts local economies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7856000" y="3417400"/>
            <a:ext cx="2922900" cy="249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Environmentally</a:t>
            </a:r>
            <a:endParaRPr b="1"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Guides tourists to safer areas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Reduce human impact on ecosystems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-U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Contributes to sustainable tourism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0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94" name="Google Shape;194;p20"/>
          <p:cNvSpPr/>
          <p:nvPr/>
        </p:nvSpPr>
        <p:spPr>
          <a:xfrm>
            <a:off x="293914" y="25946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AquaTeq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82850"/>
            <a:ext cx="5690663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4334700" y="2070825"/>
            <a:ext cx="1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 York Post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84325"/>
            <a:ext cx="5974871" cy="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4334700" y="2954325"/>
            <a:ext cx="1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Times of India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644025"/>
            <a:ext cx="63016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4410900" y="4402125"/>
            <a:ext cx="1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Indian Express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877001"/>
            <a:ext cx="4667997" cy="10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3500" y="5110164"/>
            <a:ext cx="6817500" cy="57268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/>
        </p:nvSpPr>
        <p:spPr>
          <a:xfrm>
            <a:off x="3841275" y="5529700"/>
            <a:ext cx="740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Financial Express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6375750" y="1493725"/>
            <a:ext cx="55740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6948575" y="1453500"/>
            <a:ext cx="4862400" cy="35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Survey</a:t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Many such cases occur due to either lack of safety precautions or unexpected tides.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Drowning is the third leading cause of unintentional injury death worldwide, accounting for 9% of all injury-related deaths.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US" sz="2000">
                <a:latin typeface="Oswald"/>
                <a:ea typeface="Oswald"/>
                <a:cs typeface="Oswald"/>
                <a:sym typeface="Oswald"/>
              </a:rPr>
              <a:t>There are over 300 000 annual drowning deaths worldwide.</a:t>
            </a:r>
            <a:endParaRPr sz="1200">
              <a:solidFill>
                <a:srgbClr val="3C42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609600" y="1824500"/>
            <a:ext cx="10761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69900" lvl="0" marL="457200" rtl="0" algn="just"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b="1" lang="en-US" sz="2100">
                <a:solidFill>
                  <a:schemeClr val="dk1"/>
                </a:solidFill>
              </a:rPr>
              <a:t>INCOIS Official Website:</a:t>
            </a:r>
            <a:r>
              <a:rPr lang="en-US" sz="2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2100" u="sng">
                <a:solidFill>
                  <a:schemeClr val="hlink"/>
                </a:solidFill>
                <a:hlinkClick r:id="rId4"/>
              </a:rPr>
              <a:t>https://incois.gov.in/</a:t>
            </a:r>
            <a:endParaRPr sz="2100" u="sng">
              <a:solidFill>
                <a:schemeClr val="hlink"/>
              </a:solidFill>
            </a:endParaRPr>
          </a:p>
          <a:p>
            <a:pPr indent="-469900" lvl="0" marL="457200" rtl="0" algn="just"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b="1" lang="en-US" sz="2100">
                <a:solidFill>
                  <a:schemeClr val="dk1"/>
                </a:solidFill>
              </a:rPr>
              <a:t>Beach API’s: </a:t>
            </a:r>
            <a:r>
              <a:rPr lang="en-US" sz="2100" u="sng">
                <a:solidFill>
                  <a:schemeClr val="hlink"/>
                </a:solidFill>
                <a:hlinkClick r:id="rId5"/>
              </a:rPr>
              <a:t>https://api.howsthebeach.org/api/v1/docs</a:t>
            </a:r>
            <a:r>
              <a:rPr lang="en-US" sz="2100">
                <a:solidFill>
                  <a:schemeClr val="dk1"/>
                </a:solidFill>
              </a:rPr>
              <a:t> and oceanic alerts from some REST API’s/</a:t>
            </a:r>
            <a:endParaRPr sz="2100" u="sng">
              <a:solidFill>
                <a:schemeClr val="hlink"/>
              </a:solidFill>
            </a:endParaRPr>
          </a:p>
          <a:p>
            <a:pPr indent="-469900" lvl="0" marL="457200" rtl="0" algn="just"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b="1" lang="en-US" sz="2100">
                <a:solidFill>
                  <a:schemeClr val="dk1"/>
                </a:solidFill>
              </a:rPr>
              <a:t>Meteorological Data Sources:</a:t>
            </a:r>
            <a:r>
              <a:rPr lang="en-US" sz="2100">
                <a:solidFill>
                  <a:schemeClr val="dk1"/>
                </a:solidFill>
              </a:rPr>
              <a:t> For weather-related data, references include the India Meteorological Department (IMD) - </a:t>
            </a:r>
            <a:r>
              <a:rPr lang="en-US" sz="2100" u="sng">
                <a:solidFill>
                  <a:schemeClr val="hlink"/>
                </a:solidFill>
                <a:hlinkClick r:id="rId6"/>
              </a:rPr>
              <a:t>https://mausam.imd.gov.in/</a:t>
            </a:r>
            <a:r>
              <a:rPr lang="en-US" sz="2100">
                <a:solidFill>
                  <a:schemeClr val="dk1"/>
                </a:solidFill>
              </a:rPr>
              <a:t> </a:t>
            </a:r>
            <a:endParaRPr sz="3800"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21"/>
          <p:cNvSpPr txBox="1"/>
          <p:nvPr>
            <p:ph idx="11" type="ftr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217" name="Google Shape;217;p21"/>
          <p:cNvSpPr/>
          <p:nvPr/>
        </p:nvSpPr>
        <p:spPr>
          <a:xfrm>
            <a:off x="293914" y="25946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AquaTeq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