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57" r:id="rId4"/>
    <p:sldId id="260" r:id="rId5"/>
    <p:sldId id="268" r:id="rId6"/>
    <p:sldId id="269" r:id="rId7"/>
    <p:sldId id="266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4355690" y="688258"/>
            <a:ext cx="7671897" cy="164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 dirty="0">
                <a:solidFill>
                  <a:srgbClr val="FF0000"/>
                </a:solidFill>
              </a:rPr>
              <a:t>Students grade calculator</a:t>
            </a:r>
            <a:endParaRPr sz="2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9EFFBF-633A-7D1D-49CD-87B5E1BE9619}"/>
              </a:ext>
            </a:extLst>
          </p:cNvPr>
          <p:cNvSpPr txBox="1"/>
          <p:nvPr/>
        </p:nvSpPr>
        <p:spPr>
          <a:xfrm>
            <a:off x="3903407" y="2779813"/>
            <a:ext cx="82885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0070C0"/>
                </a:solidFill>
              </a:rPr>
              <a:t>Team members :</a:t>
            </a:r>
            <a:r>
              <a:rPr lang="en-US" sz="2000" dirty="0">
                <a:solidFill>
                  <a:srgbClr val="0070C0"/>
                </a:solidFill>
              </a:rPr>
              <a:t>                        Team ID :</a:t>
            </a:r>
            <a:r>
              <a:rPr lang="en-US" sz="2000" dirty="0"/>
              <a:t> DS_04                      </a:t>
            </a:r>
            <a:r>
              <a:rPr lang="en-US" sz="2800" dirty="0"/>
              <a:t>					</a:t>
            </a:r>
          </a:p>
          <a:p>
            <a:pPr algn="just"/>
            <a:r>
              <a:rPr lang="en-US" sz="2800" dirty="0"/>
              <a:t>	23ITR109-K.S.NAVAJEEVAN</a:t>
            </a:r>
          </a:p>
          <a:p>
            <a:pPr algn="just"/>
            <a:r>
              <a:rPr lang="en-IN" sz="2800" dirty="0"/>
              <a:t>	23ITR066-P.JANISH JOB</a:t>
            </a:r>
          </a:p>
          <a:p>
            <a:pPr algn="just"/>
            <a:r>
              <a:rPr lang="en-IN" sz="2800" dirty="0"/>
              <a:t>	23ITL185-P.DEEPAKARTHI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2E8EF-B217-BC37-975C-6980F7EFAE40}"/>
              </a:ext>
            </a:extLst>
          </p:cNvPr>
          <p:cNvSpPr txBox="1"/>
          <p:nvPr/>
        </p:nvSpPr>
        <p:spPr>
          <a:xfrm>
            <a:off x="1927122" y="1582995"/>
            <a:ext cx="965527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teachers , calculating marks, average and, identity the lowest and highest mark is very difficult and fine consuming when correcting in manually.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very hard to manage her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requires place for storing the data records.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Teachers always connect know they are calculating correct or wrong.</a:t>
            </a:r>
            <a:endParaRPr lang="en-I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9BAC0-FF4C-0DA3-B044-037409A414DC}"/>
              </a:ext>
            </a:extLst>
          </p:cNvPr>
          <p:cNvSpPr txBox="1"/>
          <p:nvPr/>
        </p:nvSpPr>
        <p:spPr>
          <a:xfrm>
            <a:off x="3382297" y="444391"/>
            <a:ext cx="74921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PROBLEM DECRIPTION 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8" y="282652"/>
            <a:ext cx="435864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400" dirty="0">
                <a:solidFill>
                  <a:srgbClr val="FF0000"/>
                </a:solidFill>
                <a:sym typeface="Times New Roman"/>
              </a:rPr>
              <a:t>Objectives</a:t>
            </a:r>
            <a:endParaRPr sz="4400" dirty="0">
              <a:solidFill>
                <a:srgbClr val="FF0000"/>
              </a:solidFill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B0682412-C06C-0313-7BE8-013458746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620239"/>
              </p:ext>
            </p:extLst>
          </p:nvPr>
        </p:nvGraphicFramePr>
        <p:xfrm>
          <a:off x="1016703" y="1168073"/>
          <a:ext cx="10805651" cy="565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5651">
                  <a:extLst>
                    <a:ext uri="{9D8B030D-6E8A-4147-A177-3AD203B41FA5}">
                      <a16:colId xmlns:a16="http://schemas.microsoft.com/office/drawing/2014/main" val="2995204210"/>
                    </a:ext>
                  </a:extLst>
                </a:gridCol>
              </a:tblGrid>
              <a:tr h="5653547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Use</a:t>
                      </a:r>
                      <a:r>
                        <a:rPr lang="en-US" sz="1100" spc="-15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a</a:t>
                      </a:r>
                      <a:r>
                        <a:rPr lang="en-US" sz="1100" spc="-15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data</a:t>
                      </a:r>
                      <a:r>
                        <a:rPr lang="en-US" sz="1100" spc="-15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structure</a:t>
                      </a:r>
                      <a:r>
                        <a:rPr lang="en-US" sz="1100" spc="-15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like</a:t>
                      </a:r>
                      <a:r>
                        <a:rPr lang="en-US" sz="1100" spc="-15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an</a:t>
                      </a:r>
                      <a:r>
                        <a:rPr lang="en-US" sz="1100" spc="-25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array</a:t>
                      </a:r>
                      <a:r>
                        <a:rPr lang="en-US" sz="1100" spc="-25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or</a:t>
                      </a:r>
                      <a:r>
                        <a:rPr lang="en-US" sz="1100" spc="-15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linked</a:t>
                      </a:r>
                      <a:r>
                        <a:rPr lang="en-US" sz="1100" spc="-15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list</a:t>
                      </a:r>
                      <a:r>
                        <a:rPr lang="en-US" sz="1100" spc="-25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to</a:t>
                      </a:r>
                      <a:r>
                        <a:rPr lang="en-US" sz="1100" spc="-2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store</a:t>
                      </a:r>
                      <a:r>
                        <a:rPr lang="en-US" sz="1100" spc="-25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student records (name, grades).</a:t>
                      </a:r>
                      <a:endParaRPr lang="en-IN" sz="1100" dirty="0">
                        <a:effectLst/>
                      </a:endParaRPr>
                    </a:p>
                    <a:p>
                      <a:pPr marL="342900" marR="34734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0404"/>
                        </a:buClr>
                        <a:buSzPts val="1100"/>
                        <a:buFont typeface="Symbol" panose="05050102010706020507" pitchFamily="18" charset="2"/>
                        <a:buChar char=""/>
                        <a:tabLst>
                          <a:tab pos="525780" algn="l"/>
                        </a:tabLs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To implement functions to add, remove, and update student records.</a:t>
                      </a:r>
                      <a:endParaRPr lang="en-IN" sz="2400" b="1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pPr marL="342900" marR="29527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0404"/>
                        </a:buClr>
                        <a:buSzPts val="1100"/>
                        <a:buFont typeface="Symbol" panose="05050102010706020507" pitchFamily="18" charset="2"/>
                        <a:buChar char=""/>
                        <a:tabLst>
                          <a:tab pos="525780" algn="l"/>
                        </a:tabLs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To use sorting algorithms (e.g., merge sort, quick sort) to sort student records by name or grade.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pPr marL="342900" marR="45529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0404"/>
                        </a:buClr>
                        <a:buSzPts val="1100"/>
                        <a:buFont typeface="Symbol" panose="05050102010706020507" pitchFamily="18" charset="2"/>
                        <a:buChar char=""/>
                        <a:tabLst>
                          <a:tab pos="525780" algn="l"/>
                        </a:tabLs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To Implement search algorithms (e.g., binary search, linear search) to find specific student records.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pPr marL="342900" marR="14541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0404"/>
                        </a:buClr>
                        <a:buSzPts val="1100"/>
                        <a:buFont typeface="Symbol" panose="05050102010706020507" pitchFamily="18" charset="2"/>
                        <a:buChar char=""/>
                        <a:tabLst>
                          <a:tab pos="525780" algn="l"/>
                        </a:tabLs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To Calculate and store aggregate statistics like class average and highest/lowest grades.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pPr marL="342900" marR="47942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0404"/>
                        </a:buClr>
                        <a:buSzPts val="1100"/>
                        <a:buFont typeface="Symbol" panose="05050102010706020507" pitchFamily="18" charset="2"/>
                        <a:buChar char=""/>
                        <a:tabLst>
                          <a:tab pos="525780" algn="l"/>
                        </a:tabLs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To Consider using a hash table or tree for efficient student lookup.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pPr marL="342900" marR="394335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0404"/>
                        </a:buClr>
                        <a:buSzPts val="1100"/>
                        <a:buFont typeface="Symbol" panose="05050102010706020507" pitchFamily="18" charset="2"/>
                        <a:buChar char=""/>
                        <a:tabLst>
                          <a:tab pos="525780" algn="l"/>
                        </a:tabLs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To Implement grade calculation algorithms based on course policies (e.g., weighted averages).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pPr marL="342900" marR="30861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0404"/>
                        </a:buClr>
                        <a:buSzPts val="1100"/>
                        <a:buFont typeface="Symbol" panose="05050102010706020507" pitchFamily="18" charset="2"/>
                        <a:buChar char=""/>
                        <a:tabLst>
                          <a:tab pos="525780" algn="l"/>
                        </a:tabLs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To Provide a user interface for managing student records and displaying grade reports.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.     To Handle file I/O for storing and loading student data persistently.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7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>
              <a:buSzPts val="4000"/>
              <a:buFont typeface="Arial"/>
              <a:buNone/>
            </a:pPr>
            <a:r>
              <a:rPr lang="en-US" sz="4400" dirty="0">
                <a:solidFill>
                  <a:srgbClr val="FF0000"/>
                </a:solidFill>
                <a:sym typeface="Times New Roman"/>
              </a:rPr>
              <a:t>Software &amp; Concepts</a:t>
            </a:r>
            <a:endParaRPr sz="4400" dirty="0">
              <a:solidFill>
                <a:srgbClr val="FF0000"/>
              </a:solidFill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884032" y="2607161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C7821-59FF-D099-9613-DC4D5D498FAF}"/>
              </a:ext>
            </a:extLst>
          </p:cNvPr>
          <p:cNvSpPr txBox="1"/>
          <p:nvPr/>
        </p:nvSpPr>
        <p:spPr>
          <a:xfrm>
            <a:off x="3171464" y="1730477"/>
            <a:ext cx="56715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Software :</a:t>
            </a:r>
          </a:p>
          <a:p>
            <a:pPr marL="342900" indent="-342900">
              <a:buAutoNum type="arabicParenR"/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Eclipse</a:t>
            </a:r>
          </a:p>
          <a:p>
            <a:pPr marL="342900" indent="-342900">
              <a:buAutoNum type="arabicParenR"/>
            </a:pPr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endParaRPr lang="en-US" sz="2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Concepts :</a:t>
            </a:r>
          </a:p>
          <a:p>
            <a:pPr marL="342900" indent="-342900">
              <a:buAutoNum type="arabicParenR"/>
            </a:pPr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Awt</a:t>
            </a:r>
            <a:endParaRPr lang="en-US" sz="2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AutoNum type="arabicParenR"/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</a:t>
            </a:r>
          </a:p>
          <a:p>
            <a:pPr marL="342900" indent="-342900">
              <a:buAutoNum type="arabicParenR"/>
            </a:pP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Search Algorithm</a:t>
            </a:r>
          </a:p>
          <a:p>
            <a:pPr marL="342900" indent="-342900">
              <a:buAutoNum type="arabicParenR"/>
            </a:pP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Quick Sorting Algorithm</a:t>
            </a:r>
          </a:p>
          <a:p>
            <a:pPr marL="342900" indent="-342900">
              <a:buAutoNum type="arabicParenR"/>
            </a:pP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Oriented Programming</a:t>
            </a:r>
          </a:p>
          <a:p>
            <a:pPr marL="342900" indent="-342900">
              <a:buAutoNum type="arabicParenR"/>
            </a:pP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 Handling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400">
                <a:solidFill>
                  <a:srgbClr val="FF0000"/>
                </a:solidFill>
                <a:sym typeface="Times New Roman"/>
              </a:rPr>
              <a:t>Modules</a:t>
            </a:r>
            <a:endParaRPr sz="4400" dirty="0">
              <a:solidFill>
                <a:srgbClr val="FF0000"/>
              </a:solidFill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44D22-1A3C-3867-6B7A-97315A231A7A}"/>
              </a:ext>
            </a:extLst>
          </p:cNvPr>
          <p:cNvSpPr txBox="1"/>
          <p:nvPr/>
        </p:nvSpPr>
        <p:spPr>
          <a:xfrm>
            <a:off x="3766405" y="1691148"/>
            <a:ext cx="51029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Add_student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Delete_student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Update_student</a:t>
            </a: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Quick_sort</a:t>
            </a: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Linear_search</a:t>
            </a: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Read_writefile</a:t>
            </a: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Class_average</a:t>
            </a: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Lower_grade</a:t>
            </a: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Higher_grade</a:t>
            </a: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Weighted_average</a:t>
            </a:r>
            <a:r>
              <a:rPr lang="en-IN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E241F-BB94-0E53-D2D4-26BF10AD1830}"/>
              </a:ext>
            </a:extLst>
          </p:cNvPr>
          <p:cNvSpPr txBox="1"/>
          <p:nvPr/>
        </p:nvSpPr>
        <p:spPr>
          <a:xfrm>
            <a:off x="4273196" y="108155"/>
            <a:ext cx="3884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SzPts val="4000"/>
            </a:pPr>
            <a:r>
              <a:rPr lang="en-US" sz="4400" dirty="0">
                <a:solidFill>
                  <a:srgbClr val="FF0000"/>
                </a:solidFill>
              </a:rPr>
              <a:t>Class Diagram</a:t>
            </a:r>
            <a:endParaRPr lang="en-IN" sz="4400" dirty="0">
              <a:solidFill>
                <a:srgbClr val="FF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E3510-C7EF-E7C9-B594-53F0C2CEAD4D}"/>
              </a:ext>
            </a:extLst>
          </p:cNvPr>
          <p:cNvGrpSpPr/>
          <p:nvPr/>
        </p:nvGrpSpPr>
        <p:grpSpPr>
          <a:xfrm>
            <a:off x="5107858" y="877596"/>
            <a:ext cx="1976283" cy="2241755"/>
            <a:chOff x="4837471" y="1376516"/>
            <a:chExt cx="1976283" cy="22417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9F2884-DC6F-C597-378D-D24255B78624}"/>
                </a:ext>
              </a:extLst>
            </p:cNvPr>
            <p:cNvSpPr/>
            <p:nvPr/>
          </p:nvSpPr>
          <p:spPr>
            <a:xfrm>
              <a:off x="4837471" y="1710813"/>
              <a:ext cx="1976283" cy="19074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28C9B4-A9B4-7937-8856-6A82FD7D1CD1}"/>
                </a:ext>
              </a:extLst>
            </p:cNvPr>
            <p:cNvSpPr/>
            <p:nvPr/>
          </p:nvSpPr>
          <p:spPr>
            <a:xfrm>
              <a:off x="4837471" y="1376516"/>
              <a:ext cx="1976283" cy="3342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6F177-DF11-D25B-AB3E-70753E81CC1F}"/>
                </a:ext>
              </a:extLst>
            </p:cNvPr>
            <p:cNvSpPr txBox="1"/>
            <p:nvPr/>
          </p:nvSpPr>
          <p:spPr>
            <a:xfrm>
              <a:off x="5093109" y="1376516"/>
              <a:ext cx="17206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Test</a:t>
              </a:r>
            </a:p>
            <a:p>
              <a:endParaRPr lang="en-US" dirty="0"/>
            </a:p>
            <a:p>
              <a:r>
                <a:rPr lang="en-US" dirty="0" err="1"/>
                <a:t>Rollno</a:t>
              </a:r>
              <a:r>
                <a:rPr lang="en-US" dirty="0"/>
                <a:t>[] : string</a:t>
              </a:r>
            </a:p>
            <a:p>
              <a:r>
                <a:rPr lang="en-US" dirty="0"/>
                <a:t>Name[]:  string</a:t>
              </a:r>
            </a:p>
            <a:p>
              <a:r>
                <a:rPr lang="en-IN" dirty="0"/>
                <a:t>Mark1[]: integer</a:t>
              </a:r>
            </a:p>
            <a:p>
              <a:r>
                <a:rPr lang="en-IN" dirty="0"/>
                <a:t>Mark2[]:integer</a:t>
              </a:r>
            </a:p>
            <a:p>
              <a:r>
                <a:rPr lang="en-IN" dirty="0"/>
                <a:t>Mark3[]:integer</a:t>
              </a:r>
            </a:p>
            <a:p>
              <a:r>
                <a:rPr lang="en-IN" dirty="0"/>
                <a:t>Mark4[]:integer</a:t>
              </a:r>
            </a:p>
            <a:p>
              <a:r>
                <a:rPr lang="en-IN" dirty="0"/>
                <a:t>Mark5[]: integer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1ECA70-D16C-3A11-B37C-C2E1B88757A8}"/>
              </a:ext>
            </a:extLst>
          </p:cNvPr>
          <p:cNvGrpSpPr/>
          <p:nvPr/>
        </p:nvGrpSpPr>
        <p:grpSpPr>
          <a:xfrm>
            <a:off x="2026764" y="4146866"/>
            <a:ext cx="1828800" cy="1396181"/>
            <a:chOff x="1524000" y="3313471"/>
            <a:chExt cx="1828800" cy="139618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C9FEE1-80FF-B977-866F-37C4ECFC41BF}"/>
                </a:ext>
              </a:extLst>
            </p:cNvPr>
            <p:cNvSpPr/>
            <p:nvPr/>
          </p:nvSpPr>
          <p:spPr>
            <a:xfrm>
              <a:off x="1524000" y="3313472"/>
              <a:ext cx="1828800" cy="3146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0EC611-A9F0-BF7A-C425-3BCE61F22D29}"/>
                </a:ext>
              </a:extLst>
            </p:cNvPr>
            <p:cNvSpPr/>
            <p:nvPr/>
          </p:nvSpPr>
          <p:spPr>
            <a:xfrm>
              <a:off x="1524000" y="3628104"/>
              <a:ext cx="1828800" cy="10815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15B6C-139E-CC01-DC3F-2149AE73B9BF}"/>
                </a:ext>
              </a:extLst>
            </p:cNvPr>
            <p:cNvSpPr txBox="1"/>
            <p:nvPr/>
          </p:nvSpPr>
          <p:spPr>
            <a:xfrm>
              <a:off x="1799303" y="3313471"/>
              <a:ext cx="146706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Statistics</a:t>
              </a:r>
            </a:p>
            <a:p>
              <a:endParaRPr lang="en-US" dirty="0"/>
            </a:p>
            <a:p>
              <a:r>
                <a:rPr lang="en-US" dirty="0" err="1"/>
                <a:t>Average_mark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Lower_grade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Higher_grade</a:t>
              </a:r>
              <a:r>
                <a:rPr lang="en-US" dirty="0"/>
                <a:t>()</a:t>
              </a:r>
              <a:endParaRPr lang="en-IN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1C3930-B97D-7CD1-2532-783548892ADF}"/>
              </a:ext>
            </a:extLst>
          </p:cNvPr>
          <p:cNvGrpSpPr/>
          <p:nvPr/>
        </p:nvGrpSpPr>
        <p:grpSpPr>
          <a:xfrm>
            <a:off x="5123686" y="4167475"/>
            <a:ext cx="2281084" cy="1081548"/>
            <a:chOff x="4463845" y="3864079"/>
            <a:chExt cx="2281084" cy="12106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BD5E08-1456-43DA-8720-7D2554EFA218}"/>
                </a:ext>
              </a:extLst>
            </p:cNvPr>
            <p:cNvSpPr/>
            <p:nvPr/>
          </p:nvSpPr>
          <p:spPr>
            <a:xfrm>
              <a:off x="4463845" y="4170124"/>
              <a:ext cx="2281084" cy="9045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55649-FAA3-5B53-544C-C0CF14F9F8B9}"/>
                </a:ext>
              </a:extLst>
            </p:cNvPr>
            <p:cNvSpPr/>
            <p:nvPr/>
          </p:nvSpPr>
          <p:spPr>
            <a:xfrm>
              <a:off x="4463845" y="3864079"/>
              <a:ext cx="2281084" cy="3146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56FA4A-5F0C-89DB-B09E-E55F1389E4CF}"/>
                </a:ext>
              </a:extLst>
            </p:cNvPr>
            <p:cNvSpPr txBox="1"/>
            <p:nvPr/>
          </p:nvSpPr>
          <p:spPr>
            <a:xfrm>
              <a:off x="4758813" y="3864079"/>
              <a:ext cx="1436612" cy="1067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Algorithm</a:t>
              </a:r>
            </a:p>
            <a:p>
              <a:endParaRPr lang="en-US" dirty="0"/>
            </a:p>
            <a:p>
              <a:r>
                <a:rPr lang="en-US" dirty="0" err="1"/>
                <a:t>Linear_search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Quick_sort</a:t>
              </a:r>
              <a:r>
                <a:rPr lang="en-US" dirty="0"/>
                <a:t>()</a:t>
              </a:r>
              <a:endParaRPr lang="en-IN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DAAB56-FEFF-6F2C-EFA1-76A70E46153F}"/>
              </a:ext>
            </a:extLst>
          </p:cNvPr>
          <p:cNvGrpSpPr/>
          <p:nvPr/>
        </p:nvGrpSpPr>
        <p:grpSpPr>
          <a:xfrm>
            <a:off x="8702151" y="4146944"/>
            <a:ext cx="2191989" cy="1072961"/>
            <a:chOff x="6814358" y="4230640"/>
            <a:chExt cx="2191989" cy="10729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E3EC35-F1AE-2883-AF61-6BCB43D50D51}"/>
                </a:ext>
              </a:extLst>
            </p:cNvPr>
            <p:cNvSpPr/>
            <p:nvPr/>
          </p:nvSpPr>
          <p:spPr>
            <a:xfrm>
              <a:off x="6814358" y="4564937"/>
              <a:ext cx="2191989" cy="7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97BB18-7128-AA92-E601-D8AE5DAA019D}"/>
                </a:ext>
              </a:extLst>
            </p:cNvPr>
            <p:cNvSpPr/>
            <p:nvPr/>
          </p:nvSpPr>
          <p:spPr>
            <a:xfrm>
              <a:off x="6814358" y="4230640"/>
              <a:ext cx="2191989" cy="3342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921A1D-301A-AFBE-2EF8-7B84F90AE773}"/>
                </a:ext>
              </a:extLst>
            </p:cNvPr>
            <p:cNvSpPr txBox="1"/>
            <p:nvPr/>
          </p:nvSpPr>
          <p:spPr>
            <a:xfrm>
              <a:off x="7084141" y="4251171"/>
              <a:ext cx="12586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FileOperation</a:t>
              </a:r>
              <a:endParaRPr lang="en-US" dirty="0"/>
            </a:p>
            <a:p>
              <a:endParaRPr lang="en-US" dirty="0"/>
            </a:p>
            <a:p>
              <a:r>
                <a:rPr lang="en-US" dirty="0" err="1"/>
                <a:t>Read_write</a:t>
              </a:r>
              <a:r>
                <a:rPr lang="en-US" dirty="0"/>
                <a:t>()</a:t>
              </a:r>
              <a:endParaRPr lang="en-IN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6C8427-D32B-6ADE-D299-FCB257AFE784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6096000" y="3119351"/>
            <a:ext cx="40960" cy="104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9E6AB0-C3E9-1A6C-FD98-8E31B4A3D0A3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035601" y="3119351"/>
            <a:ext cx="3060399" cy="102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3DFAAA-068B-5AF1-66E3-7777F0FE8930}"/>
              </a:ext>
            </a:extLst>
          </p:cNvPr>
          <p:cNvCxnSpPr>
            <a:stCxn id="6" idx="2"/>
          </p:cNvCxnSpPr>
          <p:nvPr/>
        </p:nvCxnSpPr>
        <p:spPr>
          <a:xfrm>
            <a:off x="6096000" y="3119351"/>
            <a:ext cx="3793933" cy="102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A5E35E-0F86-DB58-90AB-77A2C9BCCDE7}"/>
              </a:ext>
            </a:extLst>
          </p:cNvPr>
          <p:cNvGrpSpPr/>
          <p:nvPr/>
        </p:nvGrpSpPr>
        <p:grpSpPr>
          <a:xfrm>
            <a:off x="9045676" y="2229198"/>
            <a:ext cx="1936863" cy="889129"/>
            <a:chOff x="9045676" y="2229198"/>
            <a:chExt cx="1936863" cy="88912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250A32-A4E3-7DF2-7156-757FE0840801}"/>
                </a:ext>
              </a:extLst>
            </p:cNvPr>
            <p:cNvSpPr/>
            <p:nvPr/>
          </p:nvSpPr>
          <p:spPr>
            <a:xfrm>
              <a:off x="9045677" y="2264579"/>
              <a:ext cx="1873193" cy="2556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4A1055-C4A0-2FA8-EFDF-B97F6DCA7A55}"/>
                </a:ext>
              </a:extLst>
            </p:cNvPr>
            <p:cNvSpPr/>
            <p:nvPr/>
          </p:nvSpPr>
          <p:spPr>
            <a:xfrm>
              <a:off x="9045676" y="2540749"/>
              <a:ext cx="1873194" cy="5775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BCBEAE-408E-1476-93FB-DF3B209F6D9F}"/>
                </a:ext>
              </a:extLst>
            </p:cNvPr>
            <p:cNvSpPr txBox="1"/>
            <p:nvPr/>
          </p:nvSpPr>
          <p:spPr>
            <a:xfrm>
              <a:off x="9156398" y="2229198"/>
              <a:ext cx="182614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AverageWeighted</a:t>
              </a:r>
              <a:endParaRPr lang="en-US" dirty="0"/>
            </a:p>
            <a:p>
              <a:endParaRPr lang="en-US" dirty="0"/>
            </a:p>
            <a:p>
              <a:r>
                <a:rPr lang="en-US" dirty="0" err="1"/>
                <a:t>Weighted_Average</a:t>
              </a:r>
              <a:r>
                <a:rPr lang="en-US" dirty="0"/>
                <a:t>()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70131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923966" y="3029241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dirty="0">
                <a:solidFill>
                  <a:srgbClr val="FF0000"/>
                </a:solidFill>
                <a:sym typeface="Times New Roman"/>
              </a:rPr>
              <a:t>Thank you!</a:t>
            </a:r>
            <a:endParaRPr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375</Words>
  <Application>Microsoft Office PowerPoint</Application>
  <PresentationFormat>Widescreen</PresentationFormat>
  <Paragraphs>77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Noto Sans Symbols</vt:lpstr>
      <vt:lpstr>Symbol</vt:lpstr>
      <vt:lpstr>Times New Roman</vt:lpstr>
      <vt:lpstr>Wingdings</vt:lpstr>
      <vt:lpstr>Flow</vt:lpstr>
      <vt:lpstr>Students grade calculator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Navajeevan Saravanan</cp:lastModifiedBy>
  <cp:revision>20</cp:revision>
  <dcterms:created xsi:type="dcterms:W3CDTF">2021-04-21T15:36:00Z</dcterms:created>
  <dcterms:modified xsi:type="dcterms:W3CDTF">2024-09-23T08:49:04Z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