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3"/>
  </p:notesMasterIdLst>
  <p:handoutMasterIdLst>
    <p:handoutMasterId r:id="rId24"/>
  </p:handoutMasterIdLst>
  <p:sldIdLst>
    <p:sldId id="256" r:id="rId5"/>
    <p:sldId id="277" r:id="rId6"/>
    <p:sldId id="290" r:id="rId7"/>
    <p:sldId id="291" r:id="rId8"/>
    <p:sldId id="263" r:id="rId9"/>
    <p:sldId id="292" r:id="rId10"/>
    <p:sldId id="293" r:id="rId11"/>
    <p:sldId id="268" r:id="rId12"/>
    <p:sldId id="297" r:id="rId13"/>
    <p:sldId id="301" r:id="rId14"/>
    <p:sldId id="300" r:id="rId15"/>
    <p:sldId id="303" r:id="rId16"/>
    <p:sldId id="299" r:id="rId17"/>
    <p:sldId id="298" r:id="rId18"/>
    <p:sldId id="302" r:id="rId19"/>
    <p:sldId id="304" r:id="rId20"/>
    <p:sldId id="282"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3215" autoAdjust="0"/>
  </p:normalViewPr>
  <p:slideViewPr>
    <p:cSldViewPr snapToGrid="0">
      <p:cViewPr varScale="1">
        <p:scale>
          <a:sx n="79" d="100"/>
          <a:sy n="79" d="100"/>
        </p:scale>
        <p:origin x="600" y="77"/>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3-04-29T12:02:06.437" idx="1">
    <p:pos x="4835" y="2139"/>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6/22/2023</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6/22/2023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a:p>
            <a:pPr lvl="1"/>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9.xml"/><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096000" y="1957250"/>
            <a:ext cx="5486400" cy="2387600"/>
          </a:xfrm>
        </p:spPr>
        <p:txBody>
          <a:bodyPr/>
          <a:lstStyle/>
          <a:p>
            <a:r>
              <a:rPr lang="hi-IN" sz="6000" dirty="0"/>
              <a:t>डिजिटल डिजाइन परियोजना</a:t>
            </a:r>
            <a:endParaRPr lang="en-U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26C99B40-E954-4B7F-2FC8-11E9BF8F1725}"/>
              </a:ext>
            </a:extLst>
          </p:cNvPr>
          <p:cNvSpPr>
            <a:spLocks noGrp="1"/>
          </p:cNvSpPr>
          <p:nvPr>
            <p:ph type="sldNum" sz="quarter" idx="12"/>
          </p:nvPr>
        </p:nvSpPr>
        <p:spPr/>
        <p:txBody>
          <a:bodyPr/>
          <a:lstStyle/>
          <a:p>
            <a:fld id="{B5CEABB6-07DC-46E8-9B57-56EC44A396E5}" type="slidenum">
              <a:rPr lang="en-US" smtClean="0"/>
              <a:pPr/>
              <a:t>10</a:t>
            </a:fld>
            <a:endParaRPr lang="en-US" dirty="0"/>
          </a:p>
        </p:txBody>
      </p:sp>
      <p:sp>
        <p:nvSpPr>
          <p:cNvPr id="13" name="Title 1">
            <a:extLst>
              <a:ext uri="{FF2B5EF4-FFF2-40B4-BE49-F238E27FC236}">
                <a16:creationId xmlns:a16="http://schemas.microsoft.com/office/drawing/2014/main" id="{83AF5622-F178-9615-FFA0-547B7A225719}"/>
              </a:ext>
            </a:extLst>
          </p:cNvPr>
          <p:cNvSpPr>
            <a:spLocks noGrp="1"/>
          </p:cNvSpPr>
          <p:nvPr>
            <p:ph type="title"/>
          </p:nvPr>
        </p:nvSpPr>
        <p:spPr>
          <a:xfrm>
            <a:off x="2373549" y="603228"/>
            <a:ext cx="9206946" cy="661481"/>
          </a:xfrm>
        </p:spPr>
        <p:txBody>
          <a:bodyPr>
            <a:normAutofit fontScale="90000"/>
          </a:bodyPr>
          <a:lstStyle/>
          <a:p>
            <a:r>
              <a:rPr lang="hi-IN" sz="3600" dirty="0"/>
              <a:t>गेम कैसे काम कर रहा है और गेम को कैसे खेलना है</a:t>
            </a:r>
            <a:endParaRPr lang="en-IN" sz="3600" dirty="0"/>
          </a:p>
        </p:txBody>
      </p:sp>
      <p:sp>
        <p:nvSpPr>
          <p:cNvPr id="14" name="TextBox 13">
            <a:extLst>
              <a:ext uri="{FF2B5EF4-FFF2-40B4-BE49-F238E27FC236}">
                <a16:creationId xmlns:a16="http://schemas.microsoft.com/office/drawing/2014/main" id="{2915E248-8489-DF1D-F116-5DB90354E168}"/>
              </a:ext>
            </a:extLst>
          </p:cNvPr>
          <p:cNvSpPr txBox="1"/>
          <p:nvPr/>
        </p:nvSpPr>
        <p:spPr>
          <a:xfrm>
            <a:off x="2732049" y="2948482"/>
            <a:ext cx="8727134" cy="400110"/>
          </a:xfrm>
          <a:prstGeom prst="rect">
            <a:avLst/>
          </a:prstGeom>
          <a:noFill/>
        </p:spPr>
        <p:txBody>
          <a:bodyPr wrap="square">
            <a:spAutoFit/>
          </a:bodyPr>
          <a:lstStyle/>
          <a:p>
            <a:pPr marL="342900" indent="-342900">
              <a:buFont typeface="Arial" panose="020B0604020202020204" pitchFamily="34" charset="0"/>
              <a:buChar char="•"/>
            </a:pPr>
            <a:r>
              <a:rPr lang="hi-IN" sz="2000" b="1" cap="all" dirty="0">
                <a:solidFill>
                  <a:schemeClr val="accent3"/>
                </a:solidFill>
              </a:rPr>
              <a:t>जब खिलाड़ी बी खेलता है तो खेल 6 लेड से शुरू होता है और 5वें तक जाता है</a:t>
            </a:r>
            <a:endParaRPr lang="en-IN" sz="2000" b="1" cap="all" dirty="0">
              <a:solidFill>
                <a:schemeClr val="accent3"/>
              </a:solidFill>
            </a:endParaRPr>
          </a:p>
        </p:txBody>
      </p:sp>
      <p:pic>
        <p:nvPicPr>
          <p:cNvPr id="16" name="Picture 15">
            <a:extLst>
              <a:ext uri="{FF2B5EF4-FFF2-40B4-BE49-F238E27FC236}">
                <a16:creationId xmlns:a16="http://schemas.microsoft.com/office/drawing/2014/main" id="{BFAAA78B-6CC2-B776-73B1-BBE8492BA22C}"/>
              </a:ext>
            </a:extLst>
          </p:cNvPr>
          <p:cNvPicPr>
            <a:picLocks noChangeAspect="1"/>
          </p:cNvPicPr>
          <p:nvPr/>
        </p:nvPicPr>
        <p:blipFill>
          <a:blip r:embed="rId2"/>
          <a:stretch>
            <a:fillRect/>
          </a:stretch>
        </p:blipFill>
        <p:spPr>
          <a:xfrm>
            <a:off x="2732049" y="1589714"/>
            <a:ext cx="8489945" cy="954732"/>
          </a:xfrm>
          <a:prstGeom prst="rect">
            <a:avLst/>
          </a:prstGeom>
        </p:spPr>
      </p:pic>
      <p:sp>
        <p:nvSpPr>
          <p:cNvPr id="17" name="TextBox 16">
            <a:extLst>
              <a:ext uri="{FF2B5EF4-FFF2-40B4-BE49-F238E27FC236}">
                <a16:creationId xmlns:a16="http://schemas.microsoft.com/office/drawing/2014/main" id="{20AADE37-42B0-9C17-04B2-254EDE5DF1C7}"/>
              </a:ext>
            </a:extLst>
          </p:cNvPr>
          <p:cNvSpPr txBox="1"/>
          <p:nvPr/>
        </p:nvSpPr>
        <p:spPr>
          <a:xfrm>
            <a:off x="2732049" y="3389153"/>
            <a:ext cx="8727134" cy="707886"/>
          </a:xfrm>
          <a:prstGeom prst="rect">
            <a:avLst/>
          </a:prstGeom>
          <a:noFill/>
        </p:spPr>
        <p:txBody>
          <a:bodyPr wrap="square">
            <a:spAutoFit/>
          </a:bodyPr>
          <a:lstStyle/>
          <a:p>
            <a:pPr marL="342900" indent="-342900">
              <a:buFont typeface="Arial" panose="020B0604020202020204" pitchFamily="34" charset="0"/>
              <a:buChar char="•"/>
            </a:pPr>
            <a:r>
              <a:rPr lang="hi-IN" sz="2000" b="1" cap="all" dirty="0">
                <a:solidFill>
                  <a:schemeClr val="accent3"/>
                </a:solidFill>
              </a:rPr>
              <a:t>उसके बाद खिलाड़ी </a:t>
            </a:r>
            <a:r>
              <a:rPr lang="en-IN" sz="2000" b="1" cap="all" dirty="0">
                <a:solidFill>
                  <a:schemeClr val="accent3"/>
                </a:solidFill>
              </a:rPr>
              <a:t>A </a:t>
            </a:r>
            <a:r>
              <a:rPr lang="hi-IN" sz="2000" b="1" cap="all" dirty="0">
                <a:solidFill>
                  <a:schemeClr val="accent3"/>
                </a:solidFill>
              </a:rPr>
              <a:t>को पैडल दबाना होगा इससे पहले कि 0</a:t>
            </a:r>
            <a:r>
              <a:rPr lang="en-IN" sz="2000" b="1" dirty="0">
                <a:solidFill>
                  <a:schemeClr val="accent3"/>
                </a:solidFill>
              </a:rPr>
              <a:t>th</a:t>
            </a:r>
            <a:r>
              <a:rPr lang="en-IN" sz="2000" b="1" cap="all" dirty="0">
                <a:solidFill>
                  <a:schemeClr val="accent3"/>
                </a:solidFill>
              </a:rPr>
              <a:t> </a:t>
            </a:r>
            <a:r>
              <a:rPr lang="hi-IN" sz="2000" b="1" cap="all" dirty="0">
                <a:solidFill>
                  <a:schemeClr val="accent3"/>
                </a:solidFill>
              </a:rPr>
              <a:t>लीड ऑन हो जाए ताकि वह गेंद को फिर से खिलाड़ी </a:t>
            </a:r>
            <a:r>
              <a:rPr lang="en-IN" sz="2000" b="1" cap="all" dirty="0">
                <a:solidFill>
                  <a:schemeClr val="accent3"/>
                </a:solidFill>
              </a:rPr>
              <a:t>B </a:t>
            </a:r>
            <a:r>
              <a:rPr lang="hi-IN" sz="2000" b="1" cap="all" dirty="0">
                <a:solidFill>
                  <a:schemeClr val="accent3"/>
                </a:solidFill>
              </a:rPr>
              <a:t>के पास भेज सके</a:t>
            </a:r>
            <a:endParaRPr lang="en-IN" sz="2000" b="1" cap="all" dirty="0">
              <a:solidFill>
                <a:schemeClr val="accent3"/>
              </a:solidFill>
            </a:endParaRPr>
          </a:p>
        </p:txBody>
      </p:sp>
      <p:pic>
        <p:nvPicPr>
          <p:cNvPr id="19" name="Picture 18">
            <a:extLst>
              <a:ext uri="{FF2B5EF4-FFF2-40B4-BE49-F238E27FC236}">
                <a16:creationId xmlns:a16="http://schemas.microsoft.com/office/drawing/2014/main" id="{62D3D12D-5747-2196-D5BE-58C8744A1714}"/>
              </a:ext>
            </a:extLst>
          </p:cNvPr>
          <p:cNvPicPr>
            <a:picLocks noChangeAspect="1"/>
          </p:cNvPicPr>
          <p:nvPr/>
        </p:nvPicPr>
        <p:blipFill>
          <a:blip r:embed="rId3"/>
          <a:stretch>
            <a:fillRect/>
          </a:stretch>
        </p:blipFill>
        <p:spPr>
          <a:xfrm>
            <a:off x="2732049" y="4458794"/>
            <a:ext cx="4042185" cy="1666967"/>
          </a:xfrm>
          <a:prstGeom prst="rect">
            <a:avLst/>
          </a:prstGeom>
        </p:spPr>
      </p:pic>
      <p:pic>
        <p:nvPicPr>
          <p:cNvPr id="21" name="Picture 20">
            <a:extLst>
              <a:ext uri="{FF2B5EF4-FFF2-40B4-BE49-F238E27FC236}">
                <a16:creationId xmlns:a16="http://schemas.microsoft.com/office/drawing/2014/main" id="{CD8CBF8E-7ADA-7EAE-EA35-89EB17614A19}"/>
              </a:ext>
            </a:extLst>
          </p:cNvPr>
          <p:cNvPicPr>
            <a:picLocks noChangeAspect="1"/>
          </p:cNvPicPr>
          <p:nvPr/>
        </p:nvPicPr>
        <p:blipFill>
          <a:blip r:embed="rId4"/>
          <a:stretch>
            <a:fillRect/>
          </a:stretch>
        </p:blipFill>
        <p:spPr>
          <a:xfrm>
            <a:off x="7426073" y="4458795"/>
            <a:ext cx="3925822" cy="1666967"/>
          </a:xfrm>
          <a:prstGeom prst="rect">
            <a:avLst/>
          </a:prstGeom>
        </p:spPr>
      </p:pic>
    </p:spTree>
    <p:extLst>
      <p:ext uri="{BB962C8B-B14F-4D97-AF65-F5344CB8AC3E}">
        <p14:creationId xmlns:p14="http://schemas.microsoft.com/office/powerpoint/2010/main" val="3860551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DDD52731-7ADC-C48A-464C-404AD20593AE}"/>
              </a:ext>
            </a:extLst>
          </p:cNvPr>
          <p:cNvSpPr>
            <a:spLocks noGrp="1"/>
          </p:cNvSpPr>
          <p:nvPr>
            <p:ph type="sldNum" sz="quarter" idx="12"/>
          </p:nvPr>
        </p:nvSpPr>
        <p:spPr/>
        <p:txBody>
          <a:bodyPr/>
          <a:lstStyle/>
          <a:p>
            <a:fld id="{B5CEABB6-07DC-46E8-9B57-56EC44A396E5}" type="slidenum">
              <a:rPr lang="en-US" smtClean="0"/>
              <a:pPr/>
              <a:t>11</a:t>
            </a:fld>
            <a:endParaRPr lang="en-US" dirty="0"/>
          </a:p>
        </p:txBody>
      </p:sp>
      <p:sp>
        <p:nvSpPr>
          <p:cNvPr id="12" name="Title 1">
            <a:extLst>
              <a:ext uri="{FF2B5EF4-FFF2-40B4-BE49-F238E27FC236}">
                <a16:creationId xmlns:a16="http://schemas.microsoft.com/office/drawing/2014/main" id="{A76EC8A9-98D5-251A-9121-CF912C27AE54}"/>
              </a:ext>
            </a:extLst>
          </p:cNvPr>
          <p:cNvSpPr>
            <a:spLocks noGrp="1"/>
          </p:cNvSpPr>
          <p:nvPr>
            <p:ph type="title"/>
          </p:nvPr>
        </p:nvSpPr>
        <p:spPr>
          <a:xfrm>
            <a:off x="2373549" y="603228"/>
            <a:ext cx="8171233" cy="661481"/>
          </a:xfrm>
        </p:spPr>
        <p:txBody>
          <a:bodyPr>
            <a:normAutofit/>
          </a:bodyPr>
          <a:lstStyle/>
          <a:p>
            <a:r>
              <a:rPr lang="hi-IN" sz="3600" dirty="0"/>
              <a:t>खेल के नियम</a:t>
            </a:r>
            <a:r>
              <a:rPr lang="en-IN" sz="3600" dirty="0"/>
              <a:t> </a:t>
            </a:r>
            <a:r>
              <a:rPr lang="hi-IN" sz="3600" dirty="0"/>
              <a:t>और</a:t>
            </a:r>
            <a:r>
              <a:rPr lang="en-IN" sz="3600" dirty="0"/>
              <a:t> </a:t>
            </a:r>
            <a:r>
              <a:rPr lang="hi-IN" sz="3600" dirty="0"/>
              <a:t>स्कोर कैसे बदल रहा है</a:t>
            </a:r>
            <a:endParaRPr lang="en-IN" sz="3600" dirty="0"/>
          </a:p>
        </p:txBody>
      </p:sp>
      <p:pic>
        <p:nvPicPr>
          <p:cNvPr id="14" name="Picture 13">
            <a:extLst>
              <a:ext uri="{FF2B5EF4-FFF2-40B4-BE49-F238E27FC236}">
                <a16:creationId xmlns:a16="http://schemas.microsoft.com/office/drawing/2014/main" id="{F77F9522-8D88-C897-34EC-E796BF74444F}"/>
              </a:ext>
            </a:extLst>
          </p:cNvPr>
          <p:cNvPicPr>
            <a:picLocks noChangeAspect="1"/>
          </p:cNvPicPr>
          <p:nvPr/>
        </p:nvPicPr>
        <p:blipFill>
          <a:blip r:embed="rId2"/>
          <a:stretch>
            <a:fillRect/>
          </a:stretch>
        </p:blipFill>
        <p:spPr>
          <a:xfrm>
            <a:off x="2373549" y="3429000"/>
            <a:ext cx="6177064" cy="2327761"/>
          </a:xfrm>
          <a:prstGeom prst="rect">
            <a:avLst/>
          </a:prstGeom>
        </p:spPr>
      </p:pic>
      <p:sp>
        <p:nvSpPr>
          <p:cNvPr id="15" name="TextBox 14">
            <a:extLst>
              <a:ext uri="{FF2B5EF4-FFF2-40B4-BE49-F238E27FC236}">
                <a16:creationId xmlns:a16="http://schemas.microsoft.com/office/drawing/2014/main" id="{0D4494EF-8439-13A1-1CAA-C2BB52093A64}"/>
              </a:ext>
            </a:extLst>
          </p:cNvPr>
          <p:cNvSpPr txBox="1"/>
          <p:nvPr/>
        </p:nvSpPr>
        <p:spPr>
          <a:xfrm>
            <a:off x="2607013" y="1453907"/>
            <a:ext cx="8973482" cy="1015663"/>
          </a:xfrm>
          <a:prstGeom prst="rect">
            <a:avLst/>
          </a:prstGeom>
          <a:noFill/>
        </p:spPr>
        <p:txBody>
          <a:bodyPr wrap="square">
            <a:spAutoFit/>
          </a:bodyPr>
          <a:lstStyle/>
          <a:p>
            <a:pPr marL="342900" indent="-342900">
              <a:buFont typeface="Arial" panose="020B0604020202020204" pitchFamily="34" charset="0"/>
              <a:buChar char="•"/>
            </a:pPr>
            <a:r>
              <a:rPr lang="hi-IN" sz="2000" b="1" cap="all" dirty="0">
                <a:solidFill>
                  <a:schemeClr val="accent3"/>
                </a:solidFill>
              </a:rPr>
              <a:t>जब एक खिलाड़ी गेंद को दूसरे खिलाड़ी को भेजता है और खिलाड़ी पैडल को समय पर नहीं दबाता है या पैडल को अधिक समय तक दबाए रखता है तो वह हार जाता है और दूसरे खिलाड़ी को 1 अंक मिलता है</a:t>
            </a:r>
            <a:endParaRPr lang="en-IN" sz="2000" b="1" cap="all" dirty="0">
              <a:solidFill>
                <a:schemeClr val="accent3"/>
              </a:solidFill>
            </a:endParaRPr>
          </a:p>
        </p:txBody>
      </p:sp>
      <p:sp>
        <p:nvSpPr>
          <p:cNvPr id="17" name="TextBox 16">
            <a:extLst>
              <a:ext uri="{FF2B5EF4-FFF2-40B4-BE49-F238E27FC236}">
                <a16:creationId xmlns:a16="http://schemas.microsoft.com/office/drawing/2014/main" id="{5B21FB4C-BF5B-F28B-E103-306863088679}"/>
              </a:ext>
            </a:extLst>
          </p:cNvPr>
          <p:cNvSpPr txBox="1"/>
          <p:nvPr/>
        </p:nvSpPr>
        <p:spPr>
          <a:xfrm>
            <a:off x="2607013" y="2511569"/>
            <a:ext cx="8973482" cy="400110"/>
          </a:xfrm>
          <a:prstGeom prst="rect">
            <a:avLst/>
          </a:prstGeom>
          <a:noFill/>
        </p:spPr>
        <p:txBody>
          <a:bodyPr wrap="square">
            <a:spAutoFit/>
          </a:bodyPr>
          <a:lstStyle/>
          <a:p>
            <a:pPr marL="342900" indent="-342900">
              <a:buFont typeface="Arial" panose="020B0604020202020204" pitchFamily="34" charset="0"/>
              <a:buChar char="•"/>
            </a:pPr>
            <a:r>
              <a:rPr lang="hi-IN" sz="2000" b="1" cap="all" dirty="0">
                <a:solidFill>
                  <a:schemeClr val="accent3"/>
                </a:solidFill>
              </a:rPr>
              <a:t>यह स्कोर बीसीडी 7 सेगमेंट में दिखाया जाएगा</a:t>
            </a:r>
            <a:endParaRPr lang="en-IN" sz="2000" b="1" cap="all" dirty="0">
              <a:solidFill>
                <a:schemeClr val="accent3"/>
              </a:solidFill>
            </a:endParaRPr>
          </a:p>
        </p:txBody>
      </p:sp>
      <p:pic>
        <p:nvPicPr>
          <p:cNvPr id="19" name="Picture 18">
            <a:extLst>
              <a:ext uri="{FF2B5EF4-FFF2-40B4-BE49-F238E27FC236}">
                <a16:creationId xmlns:a16="http://schemas.microsoft.com/office/drawing/2014/main" id="{C4FE83B6-7B5D-D912-AC83-78D342B74CF7}"/>
              </a:ext>
            </a:extLst>
          </p:cNvPr>
          <p:cNvPicPr>
            <a:picLocks noChangeAspect="1"/>
          </p:cNvPicPr>
          <p:nvPr/>
        </p:nvPicPr>
        <p:blipFill>
          <a:blip r:embed="rId3"/>
          <a:stretch>
            <a:fillRect/>
          </a:stretch>
        </p:blipFill>
        <p:spPr>
          <a:xfrm>
            <a:off x="8900809" y="3320229"/>
            <a:ext cx="2955383" cy="2545301"/>
          </a:xfrm>
          <a:prstGeom prst="rect">
            <a:avLst/>
          </a:prstGeom>
        </p:spPr>
      </p:pic>
    </p:spTree>
    <p:extLst>
      <p:ext uri="{BB962C8B-B14F-4D97-AF65-F5344CB8AC3E}">
        <p14:creationId xmlns:p14="http://schemas.microsoft.com/office/powerpoint/2010/main" val="388681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26C99B40-E954-4B7F-2FC8-11E9BF8F1725}"/>
              </a:ext>
            </a:extLst>
          </p:cNvPr>
          <p:cNvSpPr>
            <a:spLocks noGrp="1"/>
          </p:cNvSpPr>
          <p:nvPr>
            <p:ph type="sldNum" sz="quarter" idx="12"/>
          </p:nvPr>
        </p:nvSpPr>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4287127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83C0EB24-6D85-EC2B-0153-4F9C2A2E08BE}"/>
              </a:ext>
            </a:extLst>
          </p:cNvPr>
          <p:cNvSpPr>
            <a:spLocks noGrp="1"/>
          </p:cNvSpPr>
          <p:nvPr>
            <p:ph type="sldNum" sz="quarter" idx="12"/>
          </p:nvPr>
        </p:nvSpPr>
        <p:spPr/>
        <p:txBody>
          <a:bodyPr/>
          <a:lstStyle/>
          <a:p>
            <a:fld id="{B5CEABB6-07DC-46E8-9B57-56EC44A396E5}" type="slidenum">
              <a:rPr lang="en-US" smtClean="0"/>
              <a:pPr/>
              <a:t>13</a:t>
            </a:fld>
            <a:endParaRPr lang="en-US" dirty="0"/>
          </a:p>
        </p:txBody>
      </p:sp>
      <p:sp>
        <p:nvSpPr>
          <p:cNvPr id="12" name="Title 1">
            <a:extLst>
              <a:ext uri="{FF2B5EF4-FFF2-40B4-BE49-F238E27FC236}">
                <a16:creationId xmlns:a16="http://schemas.microsoft.com/office/drawing/2014/main" id="{BEA1A1FA-2D15-DE6F-1565-D9D948D2299B}"/>
              </a:ext>
            </a:extLst>
          </p:cNvPr>
          <p:cNvSpPr>
            <a:spLocks noGrp="1"/>
          </p:cNvSpPr>
          <p:nvPr>
            <p:ph type="title"/>
          </p:nvPr>
        </p:nvSpPr>
        <p:spPr>
          <a:xfrm>
            <a:off x="2373549" y="603228"/>
            <a:ext cx="6031149" cy="661481"/>
          </a:xfrm>
        </p:spPr>
        <p:txBody>
          <a:bodyPr>
            <a:normAutofit fontScale="90000"/>
          </a:bodyPr>
          <a:lstStyle/>
          <a:p>
            <a:r>
              <a:rPr lang="hi-IN" sz="4000" dirty="0"/>
              <a:t>खेल फिर से शुरू करने के लिए</a:t>
            </a:r>
            <a:endParaRPr lang="en-IN" sz="4000" dirty="0"/>
          </a:p>
        </p:txBody>
      </p:sp>
      <p:pic>
        <p:nvPicPr>
          <p:cNvPr id="14" name="Picture 13">
            <a:extLst>
              <a:ext uri="{FF2B5EF4-FFF2-40B4-BE49-F238E27FC236}">
                <a16:creationId xmlns:a16="http://schemas.microsoft.com/office/drawing/2014/main" id="{68135813-A2DB-6C24-78F2-916C9F015F9D}"/>
              </a:ext>
            </a:extLst>
          </p:cNvPr>
          <p:cNvPicPr>
            <a:picLocks noChangeAspect="1"/>
          </p:cNvPicPr>
          <p:nvPr/>
        </p:nvPicPr>
        <p:blipFill>
          <a:blip r:embed="rId2"/>
          <a:stretch>
            <a:fillRect/>
          </a:stretch>
        </p:blipFill>
        <p:spPr>
          <a:xfrm>
            <a:off x="2387891" y="1813319"/>
            <a:ext cx="3708109" cy="3230059"/>
          </a:xfrm>
          <a:prstGeom prst="rect">
            <a:avLst/>
          </a:prstGeom>
        </p:spPr>
      </p:pic>
      <p:sp>
        <p:nvSpPr>
          <p:cNvPr id="16" name="TextBox 15">
            <a:extLst>
              <a:ext uri="{FF2B5EF4-FFF2-40B4-BE49-F238E27FC236}">
                <a16:creationId xmlns:a16="http://schemas.microsoft.com/office/drawing/2014/main" id="{185A712D-8934-C0C1-E7BD-98223BFD6003}"/>
              </a:ext>
            </a:extLst>
          </p:cNvPr>
          <p:cNvSpPr txBox="1"/>
          <p:nvPr/>
        </p:nvSpPr>
        <p:spPr>
          <a:xfrm>
            <a:off x="6429983" y="2416946"/>
            <a:ext cx="4809760" cy="1015663"/>
          </a:xfrm>
          <a:prstGeom prst="rect">
            <a:avLst/>
          </a:prstGeom>
          <a:noFill/>
        </p:spPr>
        <p:txBody>
          <a:bodyPr wrap="square">
            <a:spAutoFit/>
          </a:bodyPr>
          <a:lstStyle/>
          <a:p>
            <a:pPr marL="342900" indent="-342900">
              <a:buFont typeface="Arial" panose="020B0604020202020204" pitchFamily="34" charset="0"/>
              <a:buChar char="•"/>
            </a:pPr>
            <a:r>
              <a:rPr lang="hi-IN" sz="2000" b="1" cap="all" dirty="0">
                <a:solidFill>
                  <a:schemeClr val="accent3"/>
                </a:solidFill>
              </a:rPr>
              <a:t>जब खिलाड़ी </a:t>
            </a:r>
            <a:r>
              <a:rPr lang="en-IN" sz="2000" b="1" cap="all" dirty="0">
                <a:solidFill>
                  <a:schemeClr val="accent3"/>
                </a:solidFill>
              </a:rPr>
              <a:t>A </a:t>
            </a:r>
            <a:r>
              <a:rPr lang="hi-IN" sz="2000" b="1" cap="all" dirty="0">
                <a:solidFill>
                  <a:schemeClr val="accent3"/>
                </a:solidFill>
              </a:rPr>
              <a:t>या खिलाड़ी </a:t>
            </a:r>
            <a:r>
              <a:rPr lang="en-IN" sz="2000" b="1" cap="all" dirty="0">
                <a:solidFill>
                  <a:schemeClr val="accent3"/>
                </a:solidFill>
              </a:rPr>
              <a:t>B </a:t>
            </a:r>
            <a:r>
              <a:rPr lang="hi-IN" sz="2000" b="1" cap="all" dirty="0">
                <a:solidFill>
                  <a:schemeClr val="accent3"/>
                </a:solidFill>
              </a:rPr>
              <a:t>में से कोई एक हार जाता है, तो हमें फिर से सर्विस करनी होती है</a:t>
            </a:r>
            <a:endParaRPr lang="en-IN" sz="2000" b="1" cap="all" dirty="0">
              <a:solidFill>
                <a:schemeClr val="accent3"/>
              </a:solidFill>
            </a:endParaRPr>
          </a:p>
        </p:txBody>
      </p:sp>
      <p:sp>
        <p:nvSpPr>
          <p:cNvPr id="17" name="TextBox 16">
            <a:extLst>
              <a:ext uri="{FF2B5EF4-FFF2-40B4-BE49-F238E27FC236}">
                <a16:creationId xmlns:a16="http://schemas.microsoft.com/office/drawing/2014/main" id="{4409ABB0-B70F-47B0-83E3-8C571F296C6A}"/>
              </a:ext>
            </a:extLst>
          </p:cNvPr>
          <p:cNvSpPr txBox="1"/>
          <p:nvPr/>
        </p:nvSpPr>
        <p:spPr>
          <a:xfrm>
            <a:off x="6429983" y="3428349"/>
            <a:ext cx="4809760" cy="1323439"/>
          </a:xfrm>
          <a:prstGeom prst="rect">
            <a:avLst/>
          </a:prstGeom>
          <a:noFill/>
        </p:spPr>
        <p:txBody>
          <a:bodyPr wrap="square">
            <a:spAutoFit/>
          </a:bodyPr>
          <a:lstStyle/>
          <a:p>
            <a:pPr marL="342900" indent="-342900">
              <a:buFont typeface="Arial" panose="020B0604020202020204" pitchFamily="34" charset="0"/>
              <a:buChar char="•"/>
            </a:pPr>
            <a:endParaRPr lang="hi-IN" sz="2000" b="1" cap="all" dirty="0">
              <a:solidFill>
                <a:schemeClr val="accent3"/>
              </a:solidFill>
            </a:endParaRPr>
          </a:p>
          <a:p>
            <a:pPr marL="342900" indent="-342900">
              <a:buFont typeface="Arial" panose="020B0604020202020204" pitchFamily="34" charset="0"/>
              <a:buChar char="•"/>
            </a:pPr>
            <a:r>
              <a:rPr lang="hi-IN" sz="2000" b="1" cap="all" dirty="0">
                <a:solidFill>
                  <a:schemeClr val="accent3"/>
                </a:solidFill>
              </a:rPr>
              <a:t>ऐसा करने के लिए हम </a:t>
            </a:r>
            <a:r>
              <a:rPr lang="en-IN" sz="2000" b="1" cap="all" dirty="0">
                <a:solidFill>
                  <a:schemeClr val="accent3"/>
                </a:solidFill>
              </a:rPr>
              <a:t>Pynq z2 </a:t>
            </a:r>
            <a:r>
              <a:rPr lang="hi-IN" sz="2000" b="1" cap="all" dirty="0">
                <a:solidFill>
                  <a:schemeClr val="accent3"/>
                </a:solidFill>
              </a:rPr>
              <a:t>बोर्ड पर रिस्टार्ट बटन दबाते हैं, और इसके बाद प्लेयर फिर से खेलता है</a:t>
            </a:r>
            <a:endParaRPr lang="en-IN" sz="2000" b="1" cap="all" dirty="0">
              <a:solidFill>
                <a:schemeClr val="accent3"/>
              </a:solidFill>
            </a:endParaRPr>
          </a:p>
        </p:txBody>
      </p:sp>
    </p:spTree>
    <p:extLst>
      <p:ext uri="{BB962C8B-B14F-4D97-AF65-F5344CB8AC3E}">
        <p14:creationId xmlns:p14="http://schemas.microsoft.com/office/powerpoint/2010/main" val="388544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D9878206-FA50-68DC-27DC-3A2C7B968AC0}"/>
              </a:ext>
            </a:extLst>
          </p:cNvPr>
          <p:cNvSpPr>
            <a:spLocks noGrp="1"/>
          </p:cNvSpPr>
          <p:nvPr>
            <p:ph type="sldNum" sz="quarter" idx="12"/>
          </p:nvPr>
        </p:nvSpPr>
        <p:spPr/>
        <p:txBody>
          <a:bodyPr/>
          <a:lstStyle/>
          <a:p>
            <a:fld id="{B5CEABB6-07DC-46E8-9B57-56EC44A396E5}" type="slidenum">
              <a:rPr lang="en-US" smtClean="0"/>
              <a:pPr/>
              <a:t>14</a:t>
            </a:fld>
            <a:endParaRPr lang="en-US" dirty="0"/>
          </a:p>
        </p:txBody>
      </p:sp>
      <p:sp>
        <p:nvSpPr>
          <p:cNvPr id="12" name="Title 1">
            <a:extLst>
              <a:ext uri="{FF2B5EF4-FFF2-40B4-BE49-F238E27FC236}">
                <a16:creationId xmlns:a16="http://schemas.microsoft.com/office/drawing/2014/main" id="{41C70B0D-3FA7-BE34-F165-D9476D5D2FB7}"/>
              </a:ext>
            </a:extLst>
          </p:cNvPr>
          <p:cNvSpPr>
            <a:spLocks noGrp="1"/>
          </p:cNvSpPr>
          <p:nvPr>
            <p:ph type="title"/>
          </p:nvPr>
        </p:nvSpPr>
        <p:spPr>
          <a:xfrm>
            <a:off x="2373549" y="603228"/>
            <a:ext cx="8560340" cy="661481"/>
          </a:xfrm>
        </p:spPr>
        <p:txBody>
          <a:bodyPr>
            <a:normAutofit fontScale="90000"/>
          </a:bodyPr>
          <a:lstStyle/>
          <a:p>
            <a:r>
              <a:rPr lang="hi-IN" sz="3600" dirty="0"/>
              <a:t>फ्रीक्वेंसी डिवाइडर का प्रोग्राम जिससे हम कठिनाई बढ़ा सकते हैं</a:t>
            </a:r>
            <a:endParaRPr lang="en-IN" sz="3600" dirty="0"/>
          </a:p>
        </p:txBody>
      </p:sp>
      <p:sp>
        <p:nvSpPr>
          <p:cNvPr id="15" name="Subtitle 2">
            <a:extLst>
              <a:ext uri="{FF2B5EF4-FFF2-40B4-BE49-F238E27FC236}">
                <a16:creationId xmlns:a16="http://schemas.microsoft.com/office/drawing/2014/main" id="{837900B8-4EE5-DE04-93F8-D1C0E386242C}"/>
              </a:ext>
            </a:extLst>
          </p:cNvPr>
          <p:cNvSpPr>
            <a:spLocks noGrp="1"/>
          </p:cNvSpPr>
          <p:nvPr>
            <p:ph type="body" sz="quarter" idx="13"/>
          </p:nvPr>
        </p:nvSpPr>
        <p:spPr>
          <a:xfrm>
            <a:off x="6998766" y="2071991"/>
            <a:ext cx="4684153" cy="807396"/>
          </a:xfrm>
        </p:spPr>
        <p:txBody>
          <a:bodyPr>
            <a:normAutofit/>
          </a:bodyPr>
          <a:lstStyle/>
          <a:p>
            <a:pPr marL="342900" indent="-342900">
              <a:buFont typeface="Arial" panose="020B0604020202020204" pitchFamily="34" charset="0"/>
              <a:buChar char="•"/>
            </a:pPr>
            <a:r>
              <a:rPr lang="hi-IN" dirty="0"/>
              <a:t>कठिनाई स्तर को बदलने के लिए हमें कठिनाई स्विच को चालू करना होगा</a:t>
            </a:r>
            <a:endParaRPr lang="en-US" dirty="0"/>
          </a:p>
        </p:txBody>
      </p:sp>
      <p:pic>
        <p:nvPicPr>
          <p:cNvPr id="18" name="Picture 17">
            <a:extLst>
              <a:ext uri="{FF2B5EF4-FFF2-40B4-BE49-F238E27FC236}">
                <a16:creationId xmlns:a16="http://schemas.microsoft.com/office/drawing/2014/main" id="{3FF5EAE9-27EE-2AD4-E399-848F687444AC}"/>
              </a:ext>
            </a:extLst>
          </p:cNvPr>
          <p:cNvPicPr>
            <a:picLocks noChangeAspect="1"/>
          </p:cNvPicPr>
          <p:nvPr/>
        </p:nvPicPr>
        <p:blipFill>
          <a:blip r:embed="rId2"/>
          <a:stretch>
            <a:fillRect/>
          </a:stretch>
        </p:blipFill>
        <p:spPr>
          <a:xfrm>
            <a:off x="2556109" y="2071991"/>
            <a:ext cx="3921099" cy="3896490"/>
          </a:xfrm>
          <a:prstGeom prst="rect">
            <a:avLst/>
          </a:prstGeom>
        </p:spPr>
      </p:pic>
      <p:sp>
        <p:nvSpPr>
          <p:cNvPr id="26" name="TextBox 25">
            <a:extLst>
              <a:ext uri="{FF2B5EF4-FFF2-40B4-BE49-F238E27FC236}">
                <a16:creationId xmlns:a16="http://schemas.microsoft.com/office/drawing/2014/main" id="{1C28DD03-EB78-B296-1C8D-03158B3162EC}"/>
              </a:ext>
            </a:extLst>
          </p:cNvPr>
          <p:cNvSpPr txBox="1"/>
          <p:nvPr/>
        </p:nvSpPr>
        <p:spPr>
          <a:xfrm>
            <a:off x="6998767" y="3155032"/>
            <a:ext cx="4309070" cy="1938992"/>
          </a:xfrm>
          <a:prstGeom prst="rect">
            <a:avLst/>
          </a:prstGeom>
          <a:noFill/>
        </p:spPr>
        <p:txBody>
          <a:bodyPr wrap="square">
            <a:spAutoFit/>
          </a:bodyPr>
          <a:lstStyle/>
          <a:p>
            <a:pPr marL="342900" indent="-342900">
              <a:buFont typeface="Arial" panose="020B0604020202020204" pitchFamily="34" charset="0"/>
              <a:buChar char="•"/>
            </a:pPr>
            <a:r>
              <a:rPr lang="hi-IN" sz="2000" b="1" cap="all" dirty="0">
                <a:solidFill>
                  <a:schemeClr val="accent3"/>
                </a:solidFill>
              </a:rPr>
              <a:t>जब डिफिकल्टी स्विच ऑफ था तो यह गेम स्लो क्लॉक फ्रीक्वेंसी पर चल रहा था, अब जब कठिनाई स्विच हम ऑन करते हैं तो क्लॉक की फ्रीक्वेंसी बढ़ जाती है, जिससे कठिनाई का स्तर बढ़ जाता है।</a:t>
            </a:r>
            <a:endParaRPr lang="en-IN" sz="2000" b="1" cap="all" dirty="0">
              <a:solidFill>
                <a:schemeClr val="accent3"/>
              </a:solidFill>
            </a:endParaRPr>
          </a:p>
        </p:txBody>
      </p:sp>
    </p:spTree>
    <p:extLst>
      <p:ext uri="{BB962C8B-B14F-4D97-AF65-F5344CB8AC3E}">
        <p14:creationId xmlns:p14="http://schemas.microsoft.com/office/powerpoint/2010/main" val="2597844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26C99B40-E954-4B7F-2FC8-11E9BF8F1725}"/>
              </a:ext>
            </a:extLst>
          </p:cNvPr>
          <p:cNvSpPr>
            <a:spLocks noGrp="1"/>
          </p:cNvSpPr>
          <p:nvPr>
            <p:ph type="sldNum" sz="quarter" idx="12"/>
          </p:nvPr>
        </p:nvSpPr>
        <p:spPr/>
        <p:txBody>
          <a:bodyPr/>
          <a:lstStyle/>
          <a:p>
            <a:fld id="{B5CEABB6-07DC-46E8-9B57-56EC44A396E5}" type="slidenum">
              <a:rPr lang="en-US" smtClean="0"/>
              <a:pPr/>
              <a:t>15</a:t>
            </a:fld>
            <a:endParaRPr lang="en-US" dirty="0"/>
          </a:p>
        </p:txBody>
      </p:sp>
      <p:sp>
        <p:nvSpPr>
          <p:cNvPr id="2" name="Title 1">
            <a:extLst>
              <a:ext uri="{FF2B5EF4-FFF2-40B4-BE49-F238E27FC236}">
                <a16:creationId xmlns:a16="http://schemas.microsoft.com/office/drawing/2014/main" id="{4C64D7EA-7FD4-7E38-5FB2-0074BA44B012}"/>
              </a:ext>
            </a:extLst>
          </p:cNvPr>
          <p:cNvSpPr>
            <a:spLocks noGrp="1"/>
          </p:cNvSpPr>
          <p:nvPr>
            <p:ph type="title"/>
          </p:nvPr>
        </p:nvSpPr>
        <p:spPr>
          <a:xfrm>
            <a:off x="2373548" y="890927"/>
            <a:ext cx="3618689" cy="661481"/>
          </a:xfrm>
        </p:spPr>
        <p:txBody>
          <a:bodyPr>
            <a:normAutofit fontScale="90000"/>
          </a:bodyPr>
          <a:lstStyle/>
          <a:p>
            <a:r>
              <a:rPr lang="hi-IN" sz="3600" dirty="0"/>
              <a:t>खेल कब खत्म होगा</a:t>
            </a:r>
            <a:endParaRPr lang="en-IN" sz="3600" dirty="0"/>
          </a:p>
        </p:txBody>
      </p:sp>
      <p:pic>
        <p:nvPicPr>
          <p:cNvPr id="4" name="Picture 3">
            <a:extLst>
              <a:ext uri="{FF2B5EF4-FFF2-40B4-BE49-F238E27FC236}">
                <a16:creationId xmlns:a16="http://schemas.microsoft.com/office/drawing/2014/main" id="{38A33665-4425-CFE7-53E4-088DEAA14FEC}"/>
              </a:ext>
            </a:extLst>
          </p:cNvPr>
          <p:cNvPicPr>
            <a:picLocks noChangeAspect="1"/>
          </p:cNvPicPr>
          <p:nvPr/>
        </p:nvPicPr>
        <p:blipFill>
          <a:blip r:embed="rId2"/>
          <a:stretch>
            <a:fillRect/>
          </a:stretch>
        </p:blipFill>
        <p:spPr>
          <a:xfrm>
            <a:off x="2549285" y="2359804"/>
            <a:ext cx="3267216" cy="2945788"/>
          </a:xfrm>
          <a:prstGeom prst="rect">
            <a:avLst/>
          </a:prstGeom>
        </p:spPr>
      </p:pic>
      <p:sp>
        <p:nvSpPr>
          <p:cNvPr id="5" name="Subtitle 2">
            <a:extLst>
              <a:ext uri="{FF2B5EF4-FFF2-40B4-BE49-F238E27FC236}">
                <a16:creationId xmlns:a16="http://schemas.microsoft.com/office/drawing/2014/main" id="{35AE2D8A-78B3-858A-EA9A-B1535141D305}"/>
              </a:ext>
            </a:extLst>
          </p:cNvPr>
          <p:cNvSpPr>
            <a:spLocks noGrp="1"/>
          </p:cNvSpPr>
          <p:nvPr>
            <p:ph type="body" sz="quarter" idx="13"/>
          </p:nvPr>
        </p:nvSpPr>
        <p:spPr>
          <a:xfrm>
            <a:off x="6095999" y="2504870"/>
            <a:ext cx="5484495" cy="807396"/>
          </a:xfrm>
        </p:spPr>
        <p:txBody>
          <a:bodyPr>
            <a:normAutofit/>
          </a:bodyPr>
          <a:lstStyle/>
          <a:p>
            <a:pPr marL="342900" indent="-342900">
              <a:buFont typeface="Arial" panose="020B0604020202020204" pitchFamily="34" charset="0"/>
              <a:buChar char="•"/>
            </a:pPr>
            <a:r>
              <a:rPr lang="hi-IN" dirty="0"/>
              <a:t>जब कोई भी खिलाड़ी पहले 10 के स्कोर तक पहुंचेगा, तो वह गेम जीत जाएगा</a:t>
            </a:r>
            <a:endParaRPr lang="en-US" dirty="0"/>
          </a:p>
        </p:txBody>
      </p:sp>
      <p:sp>
        <p:nvSpPr>
          <p:cNvPr id="6" name="Subtitle 2">
            <a:extLst>
              <a:ext uri="{FF2B5EF4-FFF2-40B4-BE49-F238E27FC236}">
                <a16:creationId xmlns:a16="http://schemas.microsoft.com/office/drawing/2014/main" id="{FFB844E3-A0A5-0327-337C-FE6808D76DF6}"/>
              </a:ext>
            </a:extLst>
          </p:cNvPr>
          <p:cNvSpPr txBox="1">
            <a:spLocks/>
          </p:cNvSpPr>
          <p:nvPr/>
        </p:nvSpPr>
        <p:spPr>
          <a:xfrm>
            <a:off x="6095999" y="3438810"/>
            <a:ext cx="5484495" cy="807396"/>
          </a:xfrm>
          <a:prstGeom prst="rect">
            <a:avLst/>
          </a:prstGeom>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hi-IN" dirty="0"/>
              <a:t>और बीसीडी 7 खंड विजेता के लिए "सी" और हारने वाले के लिए "एल" दिखाएगा</a:t>
            </a:r>
            <a:endParaRPr lang="en-US" dirty="0"/>
          </a:p>
        </p:txBody>
      </p:sp>
      <p:sp>
        <p:nvSpPr>
          <p:cNvPr id="7" name="Subtitle 2">
            <a:extLst>
              <a:ext uri="{FF2B5EF4-FFF2-40B4-BE49-F238E27FC236}">
                <a16:creationId xmlns:a16="http://schemas.microsoft.com/office/drawing/2014/main" id="{E3F938A9-BE05-9969-4D04-0C8B25F7CEA3}"/>
              </a:ext>
            </a:extLst>
          </p:cNvPr>
          <p:cNvSpPr txBox="1">
            <a:spLocks/>
          </p:cNvSpPr>
          <p:nvPr/>
        </p:nvSpPr>
        <p:spPr>
          <a:xfrm>
            <a:off x="6095998" y="4372750"/>
            <a:ext cx="5484495" cy="807396"/>
          </a:xfrm>
          <a:prstGeom prst="rect">
            <a:avLst/>
          </a:prstGeom>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hi-IN" dirty="0"/>
              <a:t>इसके बाद अगर हम दोबारा खेलना चाहते हैं तो हमें फिर से खेल शुरू करना होगा</a:t>
            </a:r>
            <a:endParaRPr lang="en-US" dirty="0"/>
          </a:p>
        </p:txBody>
      </p:sp>
    </p:spTree>
    <p:extLst>
      <p:ext uri="{BB962C8B-B14F-4D97-AF65-F5344CB8AC3E}">
        <p14:creationId xmlns:p14="http://schemas.microsoft.com/office/powerpoint/2010/main" val="4030914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26C99B40-E954-4B7F-2FC8-11E9BF8F1725}"/>
              </a:ext>
            </a:extLst>
          </p:cNvPr>
          <p:cNvSpPr>
            <a:spLocks noGrp="1"/>
          </p:cNvSpPr>
          <p:nvPr>
            <p:ph type="sldNum" sz="quarter" idx="12"/>
          </p:nvPr>
        </p:nvSpPr>
        <p:spPr/>
        <p:txBody>
          <a:bodyPr/>
          <a:lstStyle/>
          <a:p>
            <a:fld id="{B5CEABB6-07DC-46E8-9B57-56EC44A396E5}" type="slidenum">
              <a:rPr lang="en-US" smtClean="0"/>
              <a:pPr/>
              <a:t>16</a:t>
            </a:fld>
            <a:endParaRPr lang="en-US" dirty="0"/>
          </a:p>
        </p:txBody>
      </p:sp>
    </p:spTree>
    <p:extLst>
      <p:ext uri="{BB962C8B-B14F-4D97-AF65-F5344CB8AC3E}">
        <p14:creationId xmlns:p14="http://schemas.microsoft.com/office/powerpoint/2010/main" val="1638932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CA6FA97-1026-4096-AB75-6CB2D1A8B7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17</a:t>
            </a:fld>
            <a:endParaRPr lang="en-US" dirty="0"/>
          </a:p>
        </p:txBody>
      </p:sp>
      <p:pic>
        <p:nvPicPr>
          <p:cNvPr id="25" name="Picture 24">
            <a:extLst>
              <a:ext uri="{FF2B5EF4-FFF2-40B4-BE49-F238E27FC236}">
                <a16:creationId xmlns:a16="http://schemas.microsoft.com/office/drawing/2014/main" id="{FF1FC0B9-E1D8-87E6-E8A9-B8CC6B08B9A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21975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599583" y="2037522"/>
            <a:ext cx="6698973" cy="1282147"/>
          </a:xfrm>
        </p:spPr>
        <p:txBody>
          <a:bodyPr>
            <a:normAutofit/>
          </a:bodyPr>
          <a:lstStyle/>
          <a:p>
            <a:r>
              <a:rPr lang="hi-IN" sz="8000" dirty="0"/>
              <a:t>धन्यवाद</a:t>
            </a:r>
            <a:endParaRPr lang="en-US" sz="8000" dirty="0"/>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7663071" y="3846444"/>
            <a:ext cx="4760844" cy="1282147"/>
          </a:xfrm>
        </p:spPr>
        <p:txBody>
          <a:bodyPr bIns="0">
            <a:normAutofit/>
          </a:bodyPr>
          <a:lstStyle/>
          <a:p>
            <a:r>
              <a:rPr lang="hi-IN" sz="2800" dirty="0"/>
              <a:t>टीम के सदस्य :</a:t>
            </a:r>
          </a:p>
          <a:p>
            <a:r>
              <a:rPr lang="hi-IN" sz="2800" dirty="0"/>
              <a:t>गौरव नवल (</a:t>
            </a:r>
            <a:r>
              <a:rPr lang="en-US" sz="2800" dirty="0"/>
              <a:t>B21EE020)</a:t>
            </a:r>
          </a:p>
          <a:p>
            <a:r>
              <a:rPr lang="hi-IN" sz="2800" dirty="0"/>
              <a:t>जिया कुमावत (</a:t>
            </a:r>
            <a:r>
              <a:rPr lang="en-US" sz="2800" dirty="0"/>
              <a:t>B21CS036)</a:t>
            </a: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497543" y="1752185"/>
            <a:ext cx="1951895" cy="731494"/>
          </a:xfrm>
        </p:spPr>
        <p:txBody>
          <a:bodyPr>
            <a:normAutofit/>
          </a:bodyPr>
          <a:lstStyle/>
          <a:p>
            <a:r>
              <a:rPr lang="hi-IN" sz="4300" dirty="0"/>
              <a:t>उद्देश्य</a:t>
            </a:r>
            <a:endParaRPr lang="en-ZA" sz="4300" dirty="0"/>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779645" y="2483679"/>
            <a:ext cx="6400800" cy="1251742"/>
          </a:xfrm>
        </p:spPr>
        <p:txBody>
          <a:bodyPr>
            <a:normAutofit/>
          </a:bodyPr>
          <a:lstStyle/>
          <a:p>
            <a:r>
              <a:rPr lang="hi-IN" sz="2000" dirty="0"/>
              <a:t>इस वीडियो का हमारा उद्देश्य </a:t>
            </a:r>
            <a:r>
              <a:rPr lang="en-IN" sz="2000" dirty="0"/>
              <a:t>pynq z2 </a:t>
            </a:r>
            <a:r>
              <a:rPr lang="hi-IN" sz="2000" dirty="0"/>
              <a:t>बोर्ड पर पिंग पोंग गेम के कार्यान्वयन को समझना और इस परियोजना को बनाना है</a:t>
            </a:r>
            <a:endParaRPr lang="en-IN" sz="2000" dirty="0"/>
          </a:p>
          <a:p>
            <a:endParaRPr lang="en-US" dirty="0"/>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389058" y="1969988"/>
            <a:ext cx="6343650" cy="820946"/>
          </a:xfrm>
        </p:spPr>
        <p:txBody>
          <a:bodyPr>
            <a:normAutofit/>
          </a:bodyPr>
          <a:lstStyle/>
          <a:p>
            <a:r>
              <a:rPr lang="hi-IN" sz="4300" dirty="0"/>
              <a:t>पूर्व आवश्यकताएँ</a:t>
            </a:r>
            <a:endParaRPr lang="en-ZA" sz="4300" dirty="0"/>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722495" y="2790934"/>
            <a:ext cx="6400800" cy="1651481"/>
          </a:xfrm>
        </p:spPr>
        <p:txBody>
          <a:bodyPr>
            <a:normAutofit/>
          </a:bodyPr>
          <a:lstStyle/>
          <a:p>
            <a:pPr marL="36900" indent="0">
              <a:buNone/>
            </a:pPr>
            <a:r>
              <a:rPr lang="hi-IN" sz="2000" dirty="0"/>
              <a:t>ये वीडियो के लिए पूर्व आवश्यकताएं हैं</a:t>
            </a:r>
            <a:r>
              <a:rPr lang="en-IN" sz="2000" dirty="0"/>
              <a:t> :-</a:t>
            </a:r>
            <a:endParaRPr lang="hi-IN" sz="2000" dirty="0"/>
          </a:p>
          <a:p>
            <a:pPr marL="285750" indent="-285750">
              <a:buFont typeface="Wingdings" panose="05000000000000000000" pitchFamily="2" charset="2"/>
              <a:buChar char="§"/>
            </a:pPr>
            <a:r>
              <a:rPr lang="hi-IN" sz="2000" dirty="0"/>
              <a:t>ब्रेडबोर्ड और एलईडी का बुनियादी ज्ञान।</a:t>
            </a:r>
          </a:p>
          <a:p>
            <a:pPr marL="285750" indent="-285750">
              <a:buFont typeface="Wingdings" panose="05000000000000000000" pitchFamily="2" charset="2"/>
              <a:buChar char="§"/>
            </a:pPr>
            <a:r>
              <a:rPr lang="hi-IN" sz="2000" dirty="0"/>
              <a:t>पीवाईएनक्यू जेड2 बोर्ड की बुनियादी जानकारी</a:t>
            </a:r>
          </a:p>
          <a:p>
            <a:pPr marL="285750" indent="-285750">
              <a:buFont typeface="Wingdings" panose="05000000000000000000" pitchFamily="2" charset="2"/>
              <a:buChar char="§"/>
            </a:pPr>
            <a:r>
              <a:rPr lang="hi-IN" sz="2000" dirty="0"/>
              <a:t>बीसीडी सात खंड का बुनियादी ज्ञान</a:t>
            </a:r>
            <a:endParaRPr lang="en-IN" sz="2000" dirty="0"/>
          </a:p>
          <a:p>
            <a:endParaRPr lang="en-US" dirty="0"/>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67454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525245" y="1818375"/>
            <a:ext cx="6343650" cy="782035"/>
          </a:xfrm>
        </p:spPr>
        <p:txBody>
          <a:bodyPr>
            <a:normAutofit/>
          </a:bodyPr>
          <a:lstStyle/>
          <a:p>
            <a:r>
              <a:rPr lang="hi-IN" sz="4300" dirty="0"/>
              <a:t>पिंग पोंग खेल</a:t>
            </a:r>
            <a:endParaRPr lang="en-ZA" sz="4300" dirty="0"/>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777618" y="2600410"/>
            <a:ext cx="6400800" cy="1961861"/>
          </a:xfrm>
        </p:spPr>
        <p:txBody>
          <a:bodyPr>
            <a:normAutofit/>
          </a:bodyPr>
          <a:lstStyle/>
          <a:p>
            <a:r>
              <a:rPr lang="hi-IN" sz="2000" dirty="0"/>
              <a:t>पिंग पोंग, जिसे डिजिटल</a:t>
            </a:r>
            <a:r>
              <a:rPr lang="en-IN" sz="2000" dirty="0"/>
              <a:t> </a:t>
            </a:r>
            <a:r>
              <a:rPr lang="hi-IN" sz="2000" dirty="0"/>
              <a:t>टेबल टेनिस के रूप में भी जाना जाता है, एक ऐसा खेल है जिसमें दो खिलाड़ी छोटे पैडल का उपयोग करके टेबल पर एक हल्की गेंद को आगे और पीछे मारते हैं। खेल का उद्देश्य गेंद को नेट पर और टेबल के प्रतिद्वंद्वी की तरफ हिट करना है,</a:t>
            </a:r>
            <a:endParaRPr lang="en-US" sz="2000" dirty="0"/>
          </a:p>
          <a:p>
            <a:endParaRPr lang="en-US" sz="2000" dirty="0"/>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2662193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437321" y="789106"/>
            <a:ext cx="8996437" cy="747864"/>
          </a:xfrm>
        </p:spPr>
        <p:txBody>
          <a:bodyPr>
            <a:normAutofit fontScale="90000"/>
          </a:bodyPr>
          <a:lstStyle/>
          <a:p>
            <a:r>
              <a:rPr lang="hi-IN" sz="4800" dirty="0"/>
              <a:t>पिंग पोंग खेल का अवलोकन</a:t>
            </a:r>
            <a:endParaRPr lang="en-US" sz="4800" dirty="0"/>
          </a:p>
        </p:txBody>
      </p:sp>
      <p:sp>
        <p:nvSpPr>
          <p:cNvPr id="22" name="Text Placeholder 21">
            <a:extLst>
              <a:ext uri="{FF2B5EF4-FFF2-40B4-BE49-F238E27FC236}">
                <a16:creationId xmlns:a16="http://schemas.microsoft.com/office/drawing/2014/main" id="{90EE4EC2-315F-4BCE-91FD-64A3D3AF94D2}"/>
              </a:ext>
            </a:extLst>
          </p:cNvPr>
          <p:cNvSpPr>
            <a:spLocks noGrp="1"/>
          </p:cNvSpPr>
          <p:nvPr>
            <p:ph type="body" sz="quarter" idx="14"/>
          </p:nvPr>
        </p:nvSpPr>
        <p:spPr>
          <a:xfrm>
            <a:off x="437321" y="1754852"/>
            <a:ext cx="7692887" cy="4705583"/>
          </a:xfrm>
        </p:spPr>
        <p:txBody>
          <a:bodyPr>
            <a:normAutofit/>
          </a:bodyPr>
          <a:lstStyle/>
          <a:p>
            <a:r>
              <a:rPr lang="hi-IN" sz="2000" dirty="0"/>
              <a:t>हमने इस गेम को </a:t>
            </a:r>
            <a:r>
              <a:rPr lang="en-IN" sz="2000" dirty="0"/>
              <a:t>pynq z2 </a:t>
            </a:r>
            <a:r>
              <a:rPr lang="hi-IN" sz="2000" dirty="0"/>
              <a:t>बोर्ड पर लागू करने के लिए वेरिलोग भाषा का उपयोग किया।</a:t>
            </a:r>
            <a:endParaRPr lang="en-IN" sz="2000" dirty="0"/>
          </a:p>
          <a:p>
            <a:endParaRPr lang="en-IN" sz="2000" dirty="0"/>
          </a:p>
          <a:p>
            <a:pPr marL="36900" indent="0">
              <a:buNone/>
            </a:pPr>
            <a:endParaRPr lang="en-IN" sz="2800" dirty="0">
              <a:solidFill>
                <a:schemeClr val="accent4"/>
              </a:solidFill>
            </a:endParaRPr>
          </a:p>
          <a:p>
            <a:r>
              <a:rPr lang="hi-IN" sz="2800" dirty="0">
                <a:solidFill>
                  <a:schemeClr val="accent4"/>
                </a:solidFill>
              </a:rPr>
              <a:t>हार्डवेयर:</a:t>
            </a:r>
            <a:endParaRPr lang="en-IN" sz="2800" dirty="0">
              <a:solidFill>
                <a:schemeClr val="accent4"/>
              </a:solidFill>
            </a:endParaRPr>
          </a:p>
          <a:p>
            <a:endParaRPr lang="hi-IN" sz="1800" dirty="0"/>
          </a:p>
          <a:p>
            <a:pPr>
              <a:buFont typeface="Courier New" panose="02070309020205020404" pitchFamily="49" charset="0"/>
              <a:buChar char="o"/>
            </a:pPr>
            <a:r>
              <a:rPr lang="hi-IN" sz="2000" dirty="0"/>
              <a:t>खिलाड़ी नियंत्रण के लिए दो पुश बटन।</a:t>
            </a:r>
            <a:endParaRPr lang="en-IN" sz="2000" dirty="0"/>
          </a:p>
          <a:p>
            <a:pPr>
              <a:buFont typeface="Courier New" panose="02070309020205020404" pitchFamily="49" charset="0"/>
              <a:buChar char="o"/>
            </a:pPr>
            <a:endParaRPr lang="hi-IN" sz="2000" dirty="0"/>
          </a:p>
          <a:p>
            <a:pPr>
              <a:buFont typeface="Courier New" panose="02070309020205020404" pitchFamily="49" charset="0"/>
              <a:buChar char="o"/>
            </a:pPr>
            <a:r>
              <a:rPr lang="hi-IN" sz="2000" dirty="0"/>
              <a:t>खेल शुरू करने के लिए स्विच।</a:t>
            </a:r>
            <a:endParaRPr lang="en-IN" sz="2000" dirty="0"/>
          </a:p>
          <a:p>
            <a:pPr>
              <a:buFont typeface="Courier New" panose="02070309020205020404" pitchFamily="49" charset="0"/>
              <a:buChar char="o"/>
            </a:pPr>
            <a:endParaRPr lang="hi-IN" sz="2000" dirty="0"/>
          </a:p>
          <a:p>
            <a:pPr>
              <a:buFont typeface="Courier New" panose="02070309020205020404" pitchFamily="49" charset="0"/>
              <a:buChar char="o"/>
            </a:pPr>
            <a:r>
              <a:rPr lang="hi-IN" sz="2000" dirty="0"/>
              <a:t>खेल को रीसेट करने के लिए एक और स्विच।</a:t>
            </a:r>
            <a:endParaRPr lang="en-IN" sz="2000" dirty="0"/>
          </a:p>
          <a:p>
            <a:pPr>
              <a:buFont typeface="Courier New" panose="02070309020205020404" pitchFamily="49" charset="0"/>
              <a:buChar char="o"/>
            </a:pPr>
            <a:endParaRPr lang="hi-IN" sz="2000" dirty="0"/>
          </a:p>
          <a:p>
            <a:pPr>
              <a:buFont typeface="Courier New" panose="02070309020205020404" pitchFamily="49" charset="0"/>
              <a:buChar char="o"/>
            </a:pPr>
            <a:r>
              <a:rPr lang="hi-IN" sz="2000" dirty="0"/>
              <a:t>खेल की स्थिति प्रदर्शित करने के लिए कई एलईडी।</a:t>
            </a:r>
            <a:endParaRPr lang="en-IN" sz="2000" dirty="0"/>
          </a:p>
          <a:p>
            <a:pPr>
              <a:buFont typeface="Courier New" panose="02070309020205020404" pitchFamily="49" charset="0"/>
              <a:buChar char="o"/>
            </a:pPr>
            <a:endParaRPr lang="hi-IN" sz="2000" dirty="0"/>
          </a:p>
          <a:p>
            <a:pPr>
              <a:buFont typeface="Courier New" panose="02070309020205020404" pitchFamily="49" charset="0"/>
              <a:buChar char="o"/>
            </a:pPr>
            <a:r>
              <a:rPr lang="hi-IN" sz="2000" dirty="0"/>
              <a:t>खिलाड़ियों के स्कोर दिखाने के लिए दो बीसीडी 7-सेगमेंट डिस्प्ले।</a:t>
            </a:r>
            <a:endParaRPr lang="en-IN" sz="2000" dirty="0"/>
          </a:p>
          <a:p>
            <a:pPr>
              <a:buFont typeface="Courier New" panose="02070309020205020404" pitchFamily="49" charset="0"/>
              <a:buChar char="o"/>
            </a:pPr>
            <a:endParaRPr lang="hi-IN" sz="2000" dirty="0"/>
          </a:p>
          <a:p>
            <a:pPr>
              <a:buFont typeface="Courier New" panose="02070309020205020404" pitchFamily="49" charset="0"/>
              <a:buChar char="o"/>
            </a:pPr>
            <a:r>
              <a:rPr lang="hi-IN" sz="2000" dirty="0"/>
              <a:t>कठिनाई स्तर दिखाने के लिए एक एलईडी।</a:t>
            </a:r>
            <a:endParaRPr lang="en-IN" sz="2000" dirty="0"/>
          </a:p>
          <a:p>
            <a:endParaRPr lang="hi-IN" sz="2000" dirty="0"/>
          </a:p>
          <a:p>
            <a:pPr>
              <a:buFont typeface="Courier New" panose="02070309020205020404" pitchFamily="49" charset="0"/>
              <a:buChar char="o"/>
            </a:pPr>
            <a:r>
              <a:rPr lang="hi-IN" sz="2000" dirty="0"/>
              <a:t>घटकों को जोड़ने के लिए ब्रेडबोर्ड।</a:t>
            </a:r>
            <a:endParaRPr lang="en-IN" sz="2000" dirty="0"/>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62791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90EE4EC2-315F-4BCE-91FD-64A3D3AF94D2}"/>
              </a:ext>
            </a:extLst>
          </p:cNvPr>
          <p:cNvSpPr>
            <a:spLocks noGrp="1"/>
          </p:cNvSpPr>
          <p:nvPr>
            <p:ph type="body" sz="quarter" idx="14"/>
          </p:nvPr>
        </p:nvSpPr>
        <p:spPr>
          <a:xfrm>
            <a:off x="189267" y="1293779"/>
            <a:ext cx="7692887" cy="4270442"/>
          </a:xfrm>
        </p:spPr>
        <p:txBody>
          <a:bodyPr>
            <a:normAutofit/>
          </a:bodyPr>
          <a:lstStyle/>
          <a:p>
            <a:r>
              <a:rPr lang="hi-IN" sz="2800" dirty="0">
                <a:solidFill>
                  <a:schemeClr val="accent4"/>
                </a:solidFill>
              </a:rPr>
              <a:t>गेमप्ले:</a:t>
            </a:r>
            <a:endParaRPr lang="en-IN" sz="2800" dirty="0">
              <a:solidFill>
                <a:schemeClr val="accent4"/>
              </a:solidFill>
            </a:endParaRPr>
          </a:p>
          <a:p>
            <a:endParaRPr lang="hi-IN" sz="1800" dirty="0"/>
          </a:p>
          <a:p>
            <a:pPr>
              <a:buFont typeface="Courier New" panose="02070309020205020404" pitchFamily="49" charset="0"/>
              <a:buChar char="o"/>
            </a:pPr>
            <a:r>
              <a:rPr lang="hi-IN" sz="2000" dirty="0"/>
              <a:t>खेल तब शुरू होता है जब स्विच चालू होता है।</a:t>
            </a:r>
            <a:endParaRPr lang="en-IN" sz="2000" dirty="0"/>
          </a:p>
          <a:p>
            <a:pPr>
              <a:buFont typeface="Courier New" panose="02070309020205020404" pitchFamily="49" charset="0"/>
              <a:buChar char="o"/>
            </a:pPr>
            <a:endParaRPr lang="hi-IN" sz="2000" dirty="0"/>
          </a:p>
          <a:p>
            <a:pPr>
              <a:buFont typeface="Courier New" panose="02070309020205020404" pitchFamily="49" charset="0"/>
              <a:buChar char="o"/>
            </a:pPr>
            <a:r>
              <a:rPr lang="hi-IN" sz="2000" dirty="0"/>
              <a:t>प्रत्येक खिलाड़ी अपने पुश बटन का उपयोग करके पैडल को नियंत्रित करता है, और गेंद पैडल के बीच उछलती है।</a:t>
            </a:r>
            <a:endParaRPr lang="en-IN" sz="2000" dirty="0"/>
          </a:p>
          <a:p>
            <a:pPr>
              <a:buFont typeface="Courier New" panose="02070309020205020404" pitchFamily="49" charset="0"/>
              <a:buChar char="o"/>
            </a:pPr>
            <a:endParaRPr lang="en-IN" sz="2000" dirty="0"/>
          </a:p>
          <a:p>
            <a:pPr>
              <a:buFont typeface="Courier New" panose="02070309020205020404" pitchFamily="49" charset="0"/>
              <a:buChar char="o"/>
            </a:pPr>
            <a:r>
              <a:rPr lang="hi-IN" sz="2000" dirty="0"/>
              <a:t>खिलाड़ी को केवल तभी बटन दबाना चाहिए जब उसका अंत चमकने से ठीक पहले हो और उसके छोर पर लगे एलईडी के बंद होने से पहले बटन को छोड़ना हो। यदि कोई खिलाड़ी अधिक समय तक बटन दबाता है तो इसे फाउल माना जाएगा और विपरीत खिलाड़ी को अंक मिलेंगे।</a:t>
            </a:r>
            <a:endParaRPr lang="en-IN" sz="2000" dirty="0"/>
          </a:p>
          <a:p>
            <a:pPr>
              <a:buFont typeface="Courier New" panose="02070309020205020404" pitchFamily="49" charset="0"/>
              <a:buChar char="o"/>
            </a:pPr>
            <a:endParaRPr lang="hi-IN" sz="2000" dirty="0"/>
          </a:p>
          <a:p>
            <a:pPr>
              <a:buFont typeface="Courier New" panose="02070309020205020404" pitchFamily="49" charset="0"/>
              <a:buChar char="o"/>
            </a:pPr>
            <a:r>
              <a:rPr lang="hi-IN" sz="2000" dirty="0"/>
              <a:t>जब कोई खिलाड़ी गेंद को चूक जाता है, तो विरोधी खिलाड़ी एक अंक प्राप्त करता है और गेंद को तालिका के केंद्र में रीसेट कर दिया जाता है।</a:t>
            </a:r>
            <a:endParaRPr lang="en-IN" sz="2000" dirty="0"/>
          </a:p>
          <a:p>
            <a:pPr>
              <a:buFont typeface="Courier New" panose="02070309020205020404" pitchFamily="49" charset="0"/>
              <a:buChar char="o"/>
            </a:pPr>
            <a:endParaRPr lang="hi-IN" sz="2000" dirty="0"/>
          </a:p>
          <a:p>
            <a:pPr>
              <a:buFont typeface="Courier New" panose="02070309020205020404" pitchFamily="49" charset="0"/>
              <a:buChar char="o"/>
            </a:pPr>
            <a:r>
              <a:rPr lang="hi-IN" sz="2000" dirty="0"/>
              <a:t>खेल तब समाप्त होता है जब कोई खिलाड़ी 10 अंक तक पहुँचता है, या जब रीसेट स्विच दबाया जाता है।</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82918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90EE4EC2-315F-4BCE-91FD-64A3D3AF94D2}"/>
              </a:ext>
            </a:extLst>
          </p:cNvPr>
          <p:cNvSpPr>
            <a:spLocks noGrp="1"/>
          </p:cNvSpPr>
          <p:nvPr>
            <p:ph type="body" sz="quarter" idx="14"/>
          </p:nvPr>
        </p:nvSpPr>
        <p:spPr>
          <a:xfrm>
            <a:off x="198994" y="1510506"/>
            <a:ext cx="7692887" cy="3836988"/>
          </a:xfrm>
        </p:spPr>
        <p:txBody>
          <a:bodyPr>
            <a:normAutofit/>
          </a:bodyPr>
          <a:lstStyle/>
          <a:p>
            <a:r>
              <a:rPr lang="hi-IN" sz="2800" dirty="0">
                <a:solidFill>
                  <a:schemeClr val="accent4"/>
                </a:solidFill>
              </a:rPr>
              <a:t>एलईडी और बीसीडी डिस्प्ले:</a:t>
            </a:r>
            <a:endParaRPr lang="en-IN" sz="2800" dirty="0">
              <a:solidFill>
                <a:schemeClr val="accent4"/>
              </a:solidFill>
            </a:endParaRPr>
          </a:p>
          <a:p>
            <a:endParaRPr lang="hi-IN" sz="2400" dirty="0">
              <a:solidFill>
                <a:schemeClr val="accent4"/>
              </a:solidFill>
            </a:endParaRPr>
          </a:p>
          <a:p>
            <a:endParaRPr lang="en-IN" sz="1800" dirty="0">
              <a:solidFill>
                <a:schemeClr val="accent4"/>
              </a:solidFill>
            </a:endParaRPr>
          </a:p>
          <a:p>
            <a:pPr>
              <a:buFont typeface="Courier New" panose="02070309020205020404" pitchFamily="49" charset="0"/>
              <a:buChar char="o"/>
            </a:pPr>
            <a:r>
              <a:rPr lang="hi-IN" sz="2000" dirty="0"/>
              <a:t>एल ई डी वर्तमान खेल स्थिति को प्रदर्शित करता है, जैसे कि गेंद की स्थिति या किस खिलाड़ी ने खेल जीता है।</a:t>
            </a:r>
            <a:endParaRPr lang="en-IN" sz="2000" dirty="0"/>
          </a:p>
          <a:p>
            <a:endParaRPr lang="hi-IN" sz="2000" dirty="0"/>
          </a:p>
          <a:p>
            <a:pPr>
              <a:buFont typeface="Courier New" panose="02070309020205020404" pitchFamily="49" charset="0"/>
              <a:buChar char="o"/>
            </a:pPr>
            <a:r>
              <a:rPr lang="hi-IN" sz="2000" dirty="0"/>
              <a:t>बीसीडी 7-सेगमेंट डिस्प्ले रीयल-टाइम में खिलाड़ियों के स्कोर दिखाते हैं।</a:t>
            </a:r>
            <a:endParaRPr lang="en-IN" sz="2000" dirty="0"/>
          </a:p>
          <a:p>
            <a:endParaRPr lang="hi-IN" sz="2000" dirty="0"/>
          </a:p>
          <a:p>
            <a:pPr>
              <a:buFont typeface="Courier New" panose="02070309020205020404" pitchFamily="49" charset="0"/>
              <a:buChar char="o"/>
            </a:pPr>
            <a:r>
              <a:rPr lang="hi-IN" sz="2000" dirty="0"/>
              <a:t>बीसीडी डिस्प्ले ब्रेडबोर्ड से जुड़े होते हैं, और प्रोग्रामिंग लॉजिक का उपयोग करके उनके मूल्यों को अपडेट किया जाता है।</a:t>
            </a:r>
            <a:endParaRPr lang="en-IN" sz="2000" dirty="0"/>
          </a:p>
          <a:p>
            <a:endParaRPr lang="hi-IN" sz="2000" dirty="0"/>
          </a:p>
          <a:p>
            <a:pPr>
              <a:buFont typeface="Courier New" panose="02070309020205020404" pitchFamily="49" charset="0"/>
              <a:buChar char="o"/>
            </a:pPr>
            <a:r>
              <a:rPr lang="hi-IN" sz="2000" dirty="0"/>
              <a:t>कठिनाई के स्तर को इंगित करने के लिए कठिनाई स्तर एलईडी को विभिन्न रंगों या पैटर्न में प्रकाश करने के लिए प्रोग्राम किया जा सकता है।</a:t>
            </a:r>
            <a:endParaRPr lang="en-IN" sz="2000" dirty="0"/>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1705168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632298" y="483141"/>
            <a:ext cx="2850204" cy="681228"/>
          </a:xfrm>
        </p:spPr>
        <p:txBody>
          <a:bodyPr>
            <a:normAutofit fontScale="90000"/>
          </a:bodyPr>
          <a:lstStyle/>
          <a:p>
            <a:r>
              <a:rPr lang="hi-IN" sz="4300" dirty="0"/>
              <a:t>ब्लॉक आरेख</a:t>
            </a:r>
            <a:endParaRPr lang="en-US" sz="4300" dirty="0"/>
          </a:p>
        </p:txBody>
      </p:sp>
      <p:sp>
        <p:nvSpPr>
          <p:cNvPr id="25" name="Slide Number Placeholder 24">
            <a:extLst>
              <a:ext uri="{FF2B5EF4-FFF2-40B4-BE49-F238E27FC236}">
                <a16:creationId xmlns:a16="http://schemas.microsoft.com/office/drawing/2014/main" id="{192F5D44-F3E7-4917-B2F7-31AFADC9C7F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8</a:t>
            </a:fld>
            <a:endParaRPr lang="en-US" dirty="0"/>
          </a:p>
        </p:txBody>
      </p:sp>
      <p:sp>
        <p:nvSpPr>
          <p:cNvPr id="2" name="AutoShape 2">
            <a:extLst>
              <a:ext uri="{FF2B5EF4-FFF2-40B4-BE49-F238E27FC236}">
                <a16:creationId xmlns:a16="http://schemas.microsoft.com/office/drawing/2014/main" id="{B0D9991A-110D-22B9-B8F2-CB8FA49D52ED}"/>
              </a:ext>
            </a:extLst>
          </p:cNvPr>
          <p:cNvSpPr>
            <a:spLocks noChangeAspect="1" noChangeArrowheads="1"/>
          </p:cNvSpPr>
          <p:nvPr/>
        </p:nvSpPr>
        <p:spPr bwMode="auto">
          <a:xfrm>
            <a:off x="3151762" y="3276600"/>
            <a:ext cx="3096638" cy="30966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24407F5C-6BEB-95C0-BD7B-C76C0F893FFB}"/>
              </a:ext>
            </a:extLst>
          </p:cNvPr>
          <p:cNvPicPr>
            <a:picLocks noChangeAspect="1"/>
          </p:cNvPicPr>
          <p:nvPr/>
        </p:nvPicPr>
        <p:blipFill>
          <a:blip r:embed="rId2"/>
          <a:stretch>
            <a:fillRect/>
          </a:stretch>
        </p:blipFill>
        <p:spPr>
          <a:xfrm>
            <a:off x="1780162" y="1165990"/>
            <a:ext cx="7665396" cy="4779010"/>
          </a:xfrm>
          <a:prstGeom prst="rect">
            <a:avLst/>
          </a:prstGeom>
        </p:spPr>
      </p:pic>
    </p:spTree>
    <p:extLst>
      <p:ext uri="{BB962C8B-B14F-4D97-AF65-F5344CB8AC3E}">
        <p14:creationId xmlns:p14="http://schemas.microsoft.com/office/powerpoint/2010/main" val="4151694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5053C607-CDEC-EB36-662A-58B2A8D82C72}"/>
              </a:ext>
            </a:extLst>
          </p:cNvPr>
          <p:cNvSpPr>
            <a:spLocks noGrp="1"/>
          </p:cNvSpPr>
          <p:nvPr>
            <p:ph type="sldNum" sz="quarter" idx="12"/>
          </p:nvPr>
        </p:nvSpPr>
        <p:spPr/>
        <p:txBody>
          <a:bodyPr/>
          <a:lstStyle/>
          <a:p>
            <a:fld id="{B5CEABB6-07DC-46E8-9B57-56EC44A396E5}" type="slidenum">
              <a:rPr lang="en-US" smtClean="0"/>
              <a:pPr/>
              <a:t>9</a:t>
            </a:fld>
            <a:endParaRPr lang="en-US" dirty="0"/>
          </a:p>
        </p:txBody>
      </p:sp>
      <p:sp>
        <p:nvSpPr>
          <p:cNvPr id="12" name="Title 1">
            <a:extLst>
              <a:ext uri="{FF2B5EF4-FFF2-40B4-BE49-F238E27FC236}">
                <a16:creationId xmlns:a16="http://schemas.microsoft.com/office/drawing/2014/main" id="{10F00501-157B-72BE-D481-1BC67C63C935}"/>
              </a:ext>
            </a:extLst>
          </p:cNvPr>
          <p:cNvSpPr>
            <a:spLocks noGrp="1"/>
          </p:cNvSpPr>
          <p:nvPr>
            <p:ph type="title"/>
          </p:nvPr>
        </p:nvSpPr>
        <p:spPr>
          <a:xfrm>
            <a:off x="632298" y="501650"/>
            <a:ext cx="2805417" cy="650586"/>
          </a:xfrm>
        </p:spPr>
        <p:txBody>
          <a:bodyPr>
            <a:normAutofit/>
          </a:bodyPr>
          <a:lstStyle/>
          <a:p>
            <a:r>
              <a:rPr lang="hi-IN" sz="3900" dirty="0"/>
              <a:t>ब्लॉक आरेख</a:t>
            </a:r>
            <a:endParaRPr lang="en-IN" sz="3900" dirty="0"/>
          </a:p>
        </p:txBody>
      </p:sp>
      <p:pic>
        <p:nvPicPr>
          <p:cNvPr id="15" name="Picture 14">
            <a:extLst>
              <a:ext uri="{FF2B5EF4-FFF2-40B4-BE49-F238E27FC236}">
                <a16:creationId xmlns:a16="http://schemas.microsoft.com/office/drawing/2014/main" id="{635C5FBF-600F-2601-2677-2EBA113E6100}"/>
              </a:ext>
            </a:extLst>
          </p:cNvPr>
          <p:cNvPicPr>
            <a:picLocks noChangeAspect="1"/>
          </p:cNvPicPr>
          <p:nvPr/>
        </p:nvPicPr>
        <p:blipFill>
          <a:blip r:embed="rId2"/>
          <a:stretch>
            <a:fillRect/>
          </a:stretch>
        </p:blipFill>
        <p:spPr>
          <a:xfrm>
            <a:off x="2035005" y="1336813"/>
            <a:ext cx="7186815" cy="4767501"/>
          </a:xfrm>
          <a:prstGeom prst="rect">
            <a:avLst/>
          </a:prstGeom>
        </p:spPr>
      </p:pic>
    </p:spTree>
    <p:extLst>
      <p:ext uri="{BB962C8B-B14F-4D97-AF65-F5344CB8AC3E}">
        <p14:creationId xmlns:p14="http://schemas.microsoft.com/office/powerpoint/2010/main" val="1653490819"/>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B8D7BA3-8A6F-4F51-B1EE-3B01AA004FC5}">
  <ds:schemaRefs>
    <ds:schemaRef ds:uri="http://schemas.microsoft.com/sharepoint/v3/contenttype/forms"/>
  </ds:schemaRefs>
</ds:datastoreItem>
</file>

<file path=customXml/itemProps2.xml><?xml version="1.0" encoding="utf-8"?>
<ds:datastoreItem xmlns:ds="http://schemas.openxmlformats.org/officeDocument/2006/customXml" ds:itemID="{E507A08B-DCB0-4B9D-A025-EFEE54EC3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19A930-1B99-4E6A-8FC0-F4EC96DB90C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TM33968143</Template>
  <TotalTime>0</TotalTime>
  <Words>749</Words>
  <Application>Microsoft Office PowerPoint</Application>
  <PresentationFormat>Widescreen</PresentationFormat>
  <Paragraphs>89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Avenir Next LT Pro</vt:lpstr>
      <vt:lpstr>Calibri</vt:lpstr>
      <vt:lpstr>Courier New</vt:lpstr>
      <vt:lpstr>Wingdings</vt:lpstr>
      <vt:lpstr>Office Theme</vt:lpstr>
      <vt:lpstr>डिजिटल डिजाइन परियोजना</vt:lpstr>
      <vt:lpstr>उद्देश्य</vt:lpstr>
      <vt:lpstr>पूर्व आवश्यकताएँ</vt:lpstr>
      <vt:lpstr>पिंग पोंग खेल</vt:lpstr>
      <vt:lpstr>पिंग पोंग खेल का अवलोकन</vt:lpstr>
      <vt:lpstr>PowerPoint Presentation</vt:lpstr>
      <vt:lpstr>PowerPoint Presentation</vt:lpstr>
      <vt:lpstr>ब्लॉक आरेख</vt:lpstr>
      <vt:lpstr>ब्लॉक आरेख</vt:lpstr>
      <vt:lpstr>गेम कैसे काम कर रहा है और गेम को कैसे खेलना है</vt:lpstr>
      <vt:lpstr>खेल के नियम और स्कोर कैसे बदल रहा है</vt:lpstr>
      <vt:lpstr>PowerPoint Presentation</vt:lpstr>
      <vt:lpstr>खेल फिर से शुरू करने के लिए</vt:lpstr>
      <vt:lpstr>फ्रीक्वेंसी डिवाइडर का प्रोग्राम जिससे हम कठिनाई बढ़ा सकते हैं</vt:lpstr>
      <vt:lpstr>खेल कब खत्म होगा</vt:lpstr>
      <vt:lpstr>PowerPoint Presentation</vt:lpstr>
      <vt:lpstr>PowerPoint Presentation</vt:lpstr>
      <vt:lpstr>धन्यवाद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2021-05-30T21:15:46Z</dcterms:created>
  <dcterms:modified xsi:type="dcterms:W3CDTF">2023-06-22T05:42:48Z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