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4" r:id="rId1"/>
  </p:sldMasterIdLst>
  <p:notesMasterIdLst>
    <p:notesMasterId r:id="rId15"/>
  </p:notesMasterIdLst>
  <p:sldIdLst>
    <p:sldId id="256" r:id="rId2"/>
    <p:sldId id="257" r:id="rId3"/>
    <p:sldId id="278" r:id="rId4"/>
    <p:sldId id="258" r:id="rId5"/>
    <p:sldId id="260" r:id="rId6"/>
    <p:sldId id="276" r:id="rId7"/>
    <p:sldId id="262" r:id="rId8"/>
    <p:sldId id="263" r:id="rId9"/>
    <p:sldId id="273" r:id="rId10"/>
    <p:sldId id="279" r:id="rId11"/>
    <p:sldId id="274" r:id="rId12"/>
    <p:sldId id="280" r:id="rId13"/>
    <p:sldId id="281" r:id="rId14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98" d="100"/>
          <a:sy n="98" d="100"/>
        </p:scale>
        <p:origin x="-576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1510020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L="0" algn="ctr">
              <a:spcBef>
                <a:spcPts val="0"/>
              </a:spcBef>
              <a:buClr>
                <a:schemeClr val="lt2"/>
              </a:buClr>
              <a:buNone/>
              <a:defRPr>
                <a:solidFill>
                  <a:schemeClr val="lt2"/>
                </a:solidFill>
              </a:defRPr>
            </a:lvl1pPr>
            <a:lvl2pPr marL="0" indent="190500"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2pPr>
            <a:lvl3pPr marL="0" indent="190500"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3pPr>
            <a:lvl4pPr marL="0" indent="190500"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4pPr>
            <a:lvl5pPr marL="0" indent="190500"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5pPr>
            <a:lvl6pPr marL="0" indent="190500"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6pPr>
            <a:lvl7pPr marL="0" indent="190500"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7pPr>
            <a:lvl8pPr marL="0" indent="190500"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8pPr>
            <a:lvl9pPr marL="0" indent="190500"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indent="304800" algn="ctr">
              <a:spcBef>
                <a:spcPts val="0"/>
              </a:spcBef>
              <a:buSzPct val="100000"/>
              <a:defRPr sz="4800"/>
            </a:lvl1pPr>
            <a:lvl2pPr indent="304800" algn="ctr">
              <a:spcBef>
                <a:spcPts val="0"/>
              </a:spcBef>
              <a:buSzPct val="100000"/>
              <a:defRPr sz="4800"/>
            </a:lvl2pPr>
            <a:lvl3pPr indent="304800" algn="ctr">
              <a:spcBef>
                <a:spcPts val="0"/>
              </a:spcBef>
              <a:buSzPct val="100000"/>
              <a:defRPr sz="4800"/>
            </a:lvl3pPr>
            <a:lvl4pPr indent="304800" algn="ctr">
              <a:spcBef>
                <a:spcPts val="0"/>
              </a:spcBef>
              <a:buSzPct val="100000"/>
              <a:defRPr sz="4800"/>
            </a:lvl4pPr>
            <a:lvl5pPr indent="304800" algn="ctr">
              <a:spcBef>
                <a:spcPts val="0"/>
              </a:spcBef>
              <a:buSzPct val="100000"/>
              <a:defRPr sz="4800"/>
            </a:lvl5pPr>
            <a:lvl6pPr indent="304800" algn="ctr">
              <a:spcBef>
                <a:spcPts val="0"/>
              </a:spcBef>
              <a:buSzPct val="100000"/>
              <a:defRPr sz="4800"/>
            </a:lvl6pPr>
            <a:lvl7pPr indent="304800" algn="ctr">
              <a:spcBef>
                <a:spcPts val="0"/>
              </a:spcBef>
              <a:buSzPct val="100000"/>
              <a:defRPr sz="4800"/>
            </a:lvl7pPr>
            <a:lvl8pPr indent="304800" algn="ctr">
              <a:spcBef>
                <a:spcPts val="0"/>
              </a:spcBef>
              <a:buSzPct val="100000"/>
              <a:defRPr sz="4800"/>
            </a:lvl8pPr>
            <a:lvl9pPr indent="304800"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2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L="285750" indent="-171450" algn="ctr">
              <a:spcBef>
                <a:spcPts val="0"/>
              </a:spcBef>
              <a:buSzPct val="100000"/>
              <a:buNone/>
              <a:defRPr sz="1800"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marL="0"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1pPr>
            <a:lvl2pPr marL="0" indent="228600"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2pPr>
            <a:lvl3pPr marL="0" indent="228600"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3pPr>
            <a:lvl4pPr marL="0" indent="228600"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4pPr>
            <a:lvl5pPr marL="0" indent="228600"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5pPr>
            <a:lvl6pPr marL="0" indent="228600"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6pPr>
            <a:lvl7pPr marL="0" indent="228600"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7pPr>
            <a:lvl8pPr marL="0" indent="228600"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8pPr>
            <a:lvl9pPr marL="0" indent="228600"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L="342900" indent="-152400">
              <a:spcBef>
                <a:spcPts val="600"/>
              </a:spcBef>
              <a:buClr>
                <a:schemeClr val="lt1"/>
              </a:buClr>
              <a:buSzPct val="100000"/>
              <a:defRPr sz="3000">
                <a:solidFill>
                  <a:schemeClr val="lt1"/>
                </a:solidFill>
              </a:defRPr>
            </a:lvl1pPr>
            <a:lvl2pPr marL="742950" indent="-133350">
              <a:spcBef>
                <a:spcPts val="480"/>
              </a:spcBef>
              <a:buClr>
                <a:schemeClr val="lt1"/>
              </a:buClr>
              <a:buSzPct val="100000"/>
              <a:defRPr sz="2400">
                <a:solidFill>
                  <a:schemeClr val="lt1"/>
                </a:solidFill>
              </a:defRPr>
            </a:lvl2pPr>
            <a:lvl3pPr marL="1143000" indent="-76200">
              <a:spcBef>
                <a:spcPts val="480"/>
              </a:spcBef>
              <a:buClr>
                <a:schemeClr val="lt1"/>
              </a:buClr>
              <a:buSzPct val="100000"/>
              <a:defRPr sz="2400">
                <a:solidFill>
                  <a:schemeClr val="lt1"/>
                </a:solidFill>
              </a:defRPr>
            </a:lvl3pPr>
            <a:lvl4pPr marL="1600200" indent="-114300"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4pPr>
            <a:lvl5pPr marL="2057400" indent="-114300"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5pPr>
            <a:lvl6pPr marL="2514600" indent="-114300"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6pPr>
            <a:lvl7pPr marL="2971800" indent="-114300"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7pPr>
            <a:lvl8pPr marL="3429000" indent="-114300"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8pPr>
            <a:lvl9pPr marL="3886200" indent="-114300"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6000" dirty="0" smtClean="0">
                <a:latin typeface="Pacifico"/>
                <a:ea typeface="Pacifico"/>
                <a:cs typeface="Pacifico"/>
                <a:sym typeface="Pacifico"/>
              </a:rPr>
              <a:t>PhoneGap</a:t>
            </a:r>
            <a:endParaRPr lang="en" sz="6000" dirty="0">
              <a:latin typeface="Pacifico"/>
              <a:ea typeface="Pacifico"/>
              <a:cs typeface="Pacifico"/>
              <a:sym typeface="Pacifico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Disadvantages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pPr marL="647700" indent="-457200">
              <a:buFont typeface="Arial" panose="020B0604020202020204" pitchFamily="34" charset="0"/>
              <a:buChar char="•"/>
            </a:pPr>
            <a:r>
              <a:rPr lang="en-US" dirty="0" smtClean="0"/>
              <a:t>Poor </a:t>
            </a:r>
            <a:r>
              <a:rPr lang="en-US" dirty="0"/>
              <a:t>performance</a:t>
            </a:r>
          </a:p>
          <a:p>
            <a:pPr lvl="1"/>
            <a:r>
              <a:rPr lang="en-US" dirty="0" smtClean="0"/>
              <a:t>		    If </a:t>
            </a:r>
            <a:r>
              <a:rPr lang="en-US" dirty="0"/>
              <a:t>your app is graphically intense, i.e. a game</a:t>
            </a:r>
            <a:r>
              <a:rPr lang="en-US" dirty="0" smtClean="0"/>
              <a:t>.</a:t>
            </a:r>
          </a:p>
          <a:p>
            <a:pPr lvl="1"/>
            <a:endParaRPr lang="en-US" dirty="0"/>
          </a:p>
          <a:p>
            <a:pPr marL="190500" lvl="1" indent="0"/>
            <a:endParaRPr lang="en-US" sz="3000" dirty="0"/>
          </a:p>
          <a:p>
            <a:pPr lvl="1"/>
            <a:endParaRPr lang="en-US" dirty="0" smtClean="0"/>
          </a:p>
          <a:p>
            <a:pPr lvl="1"/>
            <a:endParaRPr lang="en-US" sz="3000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11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547" y="261615"/>
            <a:ext cx="6658905" cy="4620270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PhoneGap</a:t>
            </a:r>
            <a:r>
              <a:rPr lang="en-US" dirty="0"/>
              <a:t> is a cross-platform </a:t>
            </a:r>
            <a:r>
              <a:rPr lang="en-US" dirty="0" smtClean="0"/>
              <a:t>mobile development </a:t>
            </a:r>
            <a:r>
              <a:rPr lang="en-US" dirty="0"/>
              <a:t>framework</a:t>
            </a:r>
          </a:p>
          <a:p>
            <a:pPr marL="952500" lvl="1" indent="-342900">
              <a:buFont typeface="Arial" panose="020B0604020202020204" pitchFamily="34" charset="0"/>
              <a:buChar char="•"/>
            </a:pPr>
            <a:r>
              <a:rPr lang="en-US" dirty="0"/>
              <a:t>Based on HTML5 and JavaScript</a:t>
            </a:r>
          </a:p>
          <a:p>
            <a:pPr marL="952500" lvl="1" indent="-342900">
              <a:buFont typeface="Arial" panose="020B0604020202020204" pitchFamily="34" charset="0"/>
              <a:buChar char="•"/>
            </a:pPr>
            <a:r>
              <a:rPr lang="en-US" dirty="0"/>
              <a:t>Using web standards</a:t>
            </a:r>
          </a:p>
          <a:p>
            <a:r>
              <a:rPr lang="en-US" dirty="0" err="1"/>
              <a:t>PhoneGap</a:t>
            </a:r>
            <a:r>
              <a:rPr lang="en-US" dirty="0"/>
              <a:t> is useful</a:t>
            </a:r>
          </a:p>
          <a:p>
            <a:pPr marL="952500" lvl="1" indent="-342900">
              <a:buFont typeface="Arial" panose="020B0604020202020204" pitchFamily="34" charset="0"/>
              <a:buChar char="•"/>
            </a:pPr>
            <a:r>
              <a:rPr lang="en-US" dirty="0"/>
              <a:t>For creation of small apps</a:t>
            </a:r>
          </a:p>
          <a:p>
            <a:pPr marL="952500" lvl="1" indent="-342900">
              <a:buFont typeface="Arial" panose="020B0604020202020204" pitchFamily="34" charset="0"/>
              <a:buChar char="•"/>
            </a:pPr>
            <a:r>
              <a:rPr lang="en-US" dirty="0"/>
              <a:t>When there is a lack of human resources</a:t>
            </a:r>
          </a:p>
          <a:p>
            <a:pPr marL="1409700" lvl="2" indent="-342900">
              <a:buFont typeface="Arial" panose="020B0604020202020204" pitchFamily="34" charset="0"/>
              <a:buChar char="•"/>
            </a:pPr>
            <a:r>
              <a:rPr lang="en-US" dirty="0"/>
              <a:t>Need a single app deployed on many </a:t>
            </a:r>
            <a:r>
              <a:rPr lang="en-US" dirty="0" smtClean="0"/>
              <a:t>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118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pPr algn="ctr"/>
            <a:r>
              <a:rPr lang="en-US" sz="5000" dirty="0" smtClean="0"/>
              <a:t>DEMO!!</a:t>
            </a:r>
          </a:p>
        </p:txBody>
      </p:sp>
    </p:spTree>
    <p:extLst>
      <p:ext uri="{BB962C8B-B14F-4D97-AF65-F5344CB8AC3E}">
        <p14:creationId xmlns:p14="http://schemas.microsoft.com/office/powerpoint/2010/main" val="894423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 smtClean="0">
                <a:latin typeface="Pacifico"/>
                <a:ea typeface="Pacifico"/>
                <a:cs typeface="Pacifico"/>
                <a:sym typeface="Pacifico"/>
              </a:rPr>
              <a:t>What is it?</a:t>
            </a:r>
            <a:endParaRPr lang="en" dirty="0">
              <a:latin typeface="Pacifico"/>
              <a:ea typeface="Pacifico"/>
              <a:cs typeface="Pacifico"/>
              <a:sym typeface="Pacifico"/>
            </a:endParaRPr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647700" lvl="0" indent="-457200" rtl="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" dirty="0" smtClean="0">
              <a:latin typeface="Kreon"/>
              <a:sym typeface="Kreon"/>
            </a:endParaRPr>
          </a:p>
          <a:p>
            <a:pPr marL="647700" lvl="0" indent="-45720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 smtClean="0">
                <a:latin typeface="Kreon"/>
                <a:sym typeface="Kreon"/>
              </a:rPr>
              <a:t>Mobile web development framework</a:t>
            </a:r>
          </a:p>
          <a:p>
            <a:pPr marL="647700" lvl="0" indent="-45720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 smtClean="0">
                <a:latin typeface="Kreon"/>
                <a:sym typeface="Kreon"/>
              </a:rPr>
              <a:t>Based on HTML5, CSS3 and JavaScript</a:t>
            </a:r>
          </a:p>
          <a:p>
            <a:pPr marL="647700" lvl="0" indent="-45720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 smtClean="0">
                <a:latin typeface="Kreon"/>
                <a:sym typeface="Kreon"/>
              </a:rPr>
              <a:t>Open Source: Apache 2.0 License</a:t>
            </a:r>
          </a:p>
          <a:p>
            <a:pPr marL="647700" lvl="0" indent="-45720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 smtClean="0">
                <a:latin typeface="Kreon"/>
                <a:sym typeface="Kreon"/>
              </a:rPr>
              <a:t>Supported platforms: Android, IOS, Windows phone, Blackberry, Symbian, webOS and Bada</a:t>
            </a:r>
            <a:endParaRPr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PhoneGap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0966" y="1842984"/>
            <a:ext cx="5562600" cy="1457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452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 smtClean="0">
                <a:latin typeface="Pacifico"/>
                <a:ea typeface="Pacifico"/>
                <a:cs typeface="Pacifico"/>
                <a:sym typeface="Pacifico"/>
              </a:rPr>
              <a:t>PhoneGap </a:t>
            </a:r>
            <a:r>
              <a:rPr lang="en" dirty="0">
                <a:latin typeface="Pacifico"/>
                <a:ea typeface="Pacifico"/>
                <a:cs typeface="Pacifico"/>
                <a:sym typeface="Pacifico"/>
              </a:rPr>
              <a:t>History</a:t>
            </a:r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647700" lvl="0" indent="-457200" rtl="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647700" lvl="0" indent="-45720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Developed by </a:t>
            </a:r>
            <a:r>
              <a:rPr lang="en-US" dirty="0" err="1" smtClean="0"/>
              <a:t>Nitobi</a:t>
            </a:r>
            <a:r>
              <a:rPr lang="en-US" dirty="0" smtClean="0"/>
              <a:t> </a:t>
            </a:r>
            <a:endParaRPr lang="en-US" dirty="0"/>
          </a:p>
          <a:p>
            <a:pPr marL="647700" lvl="0" indent="-45720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Bought by Adobe in 2011</a:t>
            </a:r>
            <a:endParaRPr dirty="0"/>
          </a:p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endParaRPr lang="en" dirty="0">
              <a:latin typeface="Kreon"/>
              <a:ea typeface="Kreon"/>
              <a:cs typeface="Kreon"/>
              <a:sym typeface="Kreon"/>
            </a:endParaRPr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 smtClean="0">
                <a:latin typeface="Pacifico"/>
                <a:ea typeface="Pacifico"/>
                <a:cs typeface="Pacifico"/>
                <a:sym typeface="Pacifico"/>
              </a:rPr>
              <a:t>PhoneGap API Overview</a:t>
            </a:r>
            <a:endParaRPr lang="en" dirty="0">
              <a:latin typeface="Pacifico"/>
              <a:ea typeface="Pacifico"/>
              <a:cs typeface="Pacifico"/>
              <a:sym typeface="Pacifico"/>
            </a:endParaRPr>
          </a:p>
        </p:txBody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600" dirty="0" smtClean="0"/>
              <a:t>Common Plugins: Good support across platforms</a:t>
            </a:r>
          </a:p>
          <a:p>
            <a:pPr lvl="0" rtl="0">
              <a:spcBef>
                <a:spcPts val="0"/>
              </a:spcBef>
              <a:buNone/>
            </a:pPr>
            <a:endParaRPr lang="en" sz="2600" dirty="0"/>
          </a:p>
          <a:p>
            <a:pPr marL="647700" indent="-457200">
              <a:buFont typeface="Arial" panose="020B0604020202020204" pitchFamily="34" charset="0"/>
              <a:buChar char="•"/>
            </a:pPr>
            <a:r>
              <a:rPr lang="en" sz="2000" dirty="0" smtClean="0"/>
              <a:t>Accerometer</a:t>
            </a:r>
            <a:r>
              <a:rPr lang="en" sz="2000" dirty="0"/>
              <a:t>	</a:t>
            </a:r>
            <a:r>
              <a:rPr lang="en" sz="2000" dirty="0" smtClean="0"/>
              <a:t>		</a:t>
            </a:r>
          </a:p>
          <a:p>
            <a:pPr marL="647700" lvl="0" indent="-45720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sz="2000" dirty="0" smtClean="0"/>
              <a:t>Capture</a:t>
            </a:r>
          </a:p>
          <a:p>
            <a:pPr marL="647700" lvl="0" indent="-45720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sz="2000" dirty="0" smtClean="0"/>
              <a:t>Camera </a:t>
            </a:r>
          </a:p>
          <a:p>
            <a:pPr marL="647700" lvl="0" indent="-45720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sz="2000" dirty="0" smtClean="0"/>
              <a:t>Compass</a:t>
            </a:r>
          </a:p>
          <a:p>
            <a:pPr marL="647700" lvl="0" indent="-45720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sz="2000" dirty="0" smtClean="0"/>
              <a:t>Contacts</a:t>
            </a:r>
          </a:p>
          <a:p>
            <a:pPr marL="647700" lvl="0" indent="-45720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sz="2000" dirty="0" smtClean="0"/>
              <a:t>Connection </a:t>
            </a:r>
          </a:p>
          <a:p>
            <a:pPr marL="647700" lvl="0" indent="-45720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sz="2000" dirty="0" smtClean="0"/>
              <a:t>Device </a:t>
            </a:r>
            <a:r>
              <a:rPr lang="en" sz="2000" dirty="0" smtClean="0"/>
              <a:t>				and much more!!</a:t>
            </a:r>
            <a:endParaRPr lang="en" sz="2000" dirty="0" smtClean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3601" y="190167"/>
            <a:ext cx="5896798" cy="4763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953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 smtClean="0">
                <a:latin typeface="Pacifico"/>
                <a:ea typeface="Pacifico"/>
                <a:cs typeface="Pacifico"/>
                <a:sym typeface="Pacifico"/>
              </a:rPr>
              <a:t>Development Environment</a:t>
            </a:r>
            <a:endParaRPr lang="en" dirty="0">
              <a:latin typeface="Pacifico"/>
              <a:ea typeface="Pacifico"/>
              <a:cs typeface="Pacifico"/>
              <a:sym typeface="Pacifico"/>
            </a:endParaRPr>
          </a:p>
        </p:txBody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 dirty="0" smtClean="0">
                <a:latin typeface="Kreon"/>
                <a:ea typeface="Kreon"/>
                <a:cs typeface="Kreon"/>
                <a:sym typeface="Kreon"/>
              </a:rPr>
              <a:t>IDE tools:</a:t>
            </a:r>
          </a:p>
          <a:p>
            <a:pPr marL="647700" indent="-457200">
              <a:buClr>
                <a:schemeClr val="dk1"/>
              </a:buClr>
              <a:buSzPct val="36666"/>
              <a:buFont typeface="Wingdings" panose="05000000000000000000" pitchFamily="2" charset="2"/>
              <a:buChar char="q"/>
            </a:pPr>
            <a:r>
              <a:rPr lang="en-US" dirty="0" smtClean="0"/>
              <a:t> </a:t>
            </a:r>
            <a:r>
              <a:rPr lang="en-US" sz="2000" dirty="0" smtClean="0"/>
              <a:t>Eclipse</a:t>
            </a:r>
            <a:r>
              <a:rPr lang="en-US" sz="2000" dirty="0"/>
              <a:t>, </a:t>
            </a:r>
            <a:r>
              <a:rPr lang="en-US" sz="2000" dirty="0" err="1"/>
              <a:t>Xcode</a:t>
            </a:r>
            <a:r>
              <a:rPr lang="en-US" sz="2000" dirty="0"/>
              <a:t>, Visual Studio, </a:t>
            </a:r>
            <a:r>
              <a:rPr lang="en-US" sz="2000" dirty="0" smtClean="0"/>
              <a:t>Dreamweaver etc.</a:t>
            </a:r>
          </a:p>
          <a:p>
            <a:pPr marL="647700" indent="-457200">
              <a:buClr>
                <a:schemeClr val="dk1"/>
              </a:buClr>
              <a:buSzPct val="36666"/>
              <a:buFont typeface="Wingdings" panose="05000000000000000000" pitchFamily="2" charset="2"/>
              <a:buChar char="q"/>
            </a:pPr>
            <a:endParaRPr lang="en-US" sz="2000" dirty="0" smtClean="0"/>
          </a:p>
          <a:p>
            <a:pPr marL="190500" indent="0">
              <a:buClr>
                <a:schemeClr val="dk1"/>
              </a:buClr>
              <a:buSzPct val="36666"/>
            </a:pPr>
            <a:r>
              <a:rPr lang="en-US" dirty="0" smtClean="0"/>
              <a:t>Software Tools</a:t>
            </a:r>
          </a:p>
          <a:p>
            <a:pPr marL="647700" indent="-457200">
              <a:buClr>
                <a:schemeClr val="dk1"/>
              </a:buClr>
              <a:buSzPct val="36666"/>
              <a:buFont typeface="Courier New" panose="02070309020205020404" pitchFamily="49" charset="0"/>
              <a:buChar char="o"/>
            </a:pPr>
            <a:r>
              <a:rPr lang="en-US" sz="2000" dirty="0" smtClean="0"/>
              <a:t>iOS Development: iOS SDK</a:t>
            </a:r>
          </a:p>
          <a:p>
            <a:pPr marL="647700" indent="-457200">
              <a:buClr>
                <a:schemeClr val="dk1"/>
              </a:buClr>
              <a:buSzPct val="36666"/>
              <a:buFont typeface="Courier New" panose="02070309020205020404" pitchFamily="49" charset="0"/>
              <a:buChar char="o"/>
            </a:pPr>
            <a:r>
              <a:rPr lang="en-US" sz="2000" dirty="0" smtClean="0"/>
              <a:t>Android: Android SDK, ADT plugin</a:t>
            </a:r>
          </a:p>
          <a:p>
            <a:pPr marL="647700" indent="-457200">
              <a:buClr>
                <a:schemeClr val="dk1"/>
              </a:buClr>
              <a:buSzPct val="36666"/>
              <a:buFont typeface="Courier New" panose="02070309020205020404" pitchFamily="49" charset="0"/>
              <a:buChar char="o"/>
            </a:pPr>
            <a:r>
              <a:rPr lang="en-US" sz="2000" dirty="0" smtClean="0"/>
              <a:t>Blackberry: Sun SDK, Apache ANT</a:t>
            </a:r>
          </a:p>
          <a:p>
            <a:pPr marL="647700" indent="-457200">
              <a:buClr>
                <a:schemeClr val="dk1"/>
              </a:buClr>
              <a:buSzPct val="36666"/>
              <a:buFont typeface="Courier New" panose="02070309020205020404" pitchFamily="49" charset="0"/>
              <a:buChar char="o"/>
            </a:pPr>
            <a:r>
              <a:rPr lang="en-US" sz="2000" dirty="0" smtClean="0"/>
              <a:t>Symbian: SDK..</a:t>
            </a:r>
            <a:endParaRPr lang="en-US" sz="2000" dirty="0"/>
          </a:p>
          <a:p>
            <a:pPr marL="647700" lvl="0" indent="-457200" rtl="0">
              <a:spcBef>
                <a:spcPts val="0"/>
              </a:spcBef>
              <a:buClr>
                <a:schemeClr val="dk1"/>
              </a:buClr>
              <a:buSzPct val="36666"/>
              <a:buFont typeface="Arial" panose="020B0604020202020204" pitchFamily="34" charset="0"/>
              <a:buChar char="•"/>
            </a:pPr>
            <a:endParaRPr lang="en" dirty="0" smtClean="0">
              <a:latin typeface="Kreon"/>
              <a:ea typeface="Kreon"/>
              <a:cs typeface="Kreon"/>
              <a:sym typeface="Kreon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endParaRPr lang="en" dirty="0">
              <a:latin typeface="Kreon"/>
              <a:ea typeface="Kreon"/>
              <a:cs typeface="Kreon"/>
              <a:sym typeface="Kreon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dirty="0">
              <a:latin typeface="Kreon"/>
              <a:ea typeface="Kreon"/>
              <a:cs typeface="Kreon"/>
              <a:sym typeface="Kreon"/>
            </a:endParaRPr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How does it work?</a:t>
            </a:r>
            <a:endParaRPr dirty="0"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647700" indent="-457200">
              <a:buFont typeface="Arial" panose="020B0604020202020204" pitchFamily="34" charset="0"/>
              <a:buChar char="•"/>
            </a:pPr>
            <a:r>
              <a:rPr lang="en-US" dirty="0"/>
              <a:t>Build your app once with web-standards</a:t>
            </a:r>
          </a:p>
          <a:p>
            <a:pPr marL="952500" lvl="1" indent="-342900">
              <a:buFont typeface="Wingdings" panose="05000000000000000000" pitchFamily="2" charset="2"/>
              <a:buChar char="ü"/>
            </a:pPr>
            <a:r>
              <a:rPr lang="en-US" dirty="0" smtClean="0"/>
              <a:t>Based </a:t>
            </a:r>
            <a:r>
              <a:rPr lang="en-US" dirty="0"/>
              <a:t>on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HTML5</a:t>
            </a:r>
          </a:p>
          <a:p>
            <a:pPr marL="647700" indent="-457200">
              <a:buFont typeface="Arial" panose="020B0604020202020204" pitchFamily="34" charset="0"/>
              <a:buChar char="•"/>
            </a:pPr>
            <a:r>
              <a:rPr lang="en-US" dirty="0"/>
              <a:t>Wrap it up with </a:t>
            </a:r>
            <a:r>
              <a:rPr lang="en-US" dirty="0" err="1"/>
              <a:t>PhoneGap</a:t>
            </a:r>
            <a:endParaRPr lang="en-US" dirty="0"/>
          </a:p>
          <a:p>
            <a:pPr marL="952500" lvl="1" indent="-342900">
              <a:buFont typeface="Wingdings" panose="05000000000000000000" pitchFamily="2" charset="2"/>
              <a:buChar char="ü"/>
            </a:pPr>
            <a:r>
              <a:rPr lang="en-US" dirty="0" smtClean="0"/>
              <a:t>Using </a:t>
            </a:r>
            <a:r>
              <a:rPr lang="en-US" dirty="0"/>
              <a:t>the free open source framework or </a:t>
            </a:r>
            <a:r>
              <a:rPr lang="en-US" dirty="0" err="1"/>
              <a:t>PhoneGap</a:t>
            </a:r>
            <a:r>
              <a:rPr lang="en-US" dirty="0"/>
              <a:t> </a:t>
            </a:r>
            <a:r>
              <a:rPr lang="en-US" dirty="0" smtClean="0"/>
              <a:t>    build </a:t>
            </a:r>
            <a:endParaRPr lang="en-US" dirty="0"/>
          </a:p>
          <a:p>
            <a:pPr marL="952500" lvl="1" indent="-342900">
              <a:buFont typeface="Wingdings" panose="05000000000000000000" pitchFamily="2" charset="2"/>
              <a:buChar char="ü"/>
            </a:pPr>
            <a:r>
              <a:rPr lang="en-US" dirty="0" smtClean="0"/>
              <a:t> You </a:t>
            </a:r>
            <a:r>
              <a:rPr lang="en-US" dirty="0"/>
              <a:t>can access the native APIs</a:t>
            </a:r>
          </a:p>
          <a:p>
            <a:pPr marL="647700" indent="-457200">
              <a:buFont typeface="Arial" panose="020B0604020202020204" pitchFamily="34" charset="0"/>
              <a:buChar char="•"/>
            </a:pPr>
            <a:r>
              <a:rPr lang="en-US" dirty="0"/>
              <a:t>Deploy to multiple platforms</a:t>
            </a:r>
          </a:p>
          <a:p>
            <a:pPr marL="952500" lvl="1" indent="-342900">
              <a:buFont typeface="Wingdings" panose="05000000000000000000" pitchFamily="2" charset="2"/>
              <a:buChar char="ü"/>
            </a:pPr>
            <a:r>
              <a:rPr lang="en-US" dirty="0" smtClean="0"/>
              <a:t>Standards-based </a:t>
            </a:r>
            <a:r>
              <a:rPr lang="en-US" dirty="0"/>
              <a:t>web technologies to bridge web </a:t>
            </a:r>
            <a:r>
              <a:rPr lang="en-US" dirty="0" smtClean="0"/>
              <a:t>applications </a:t>
            </a:r>
            <a:r>
              <a:rPr lang="en-US" dirty="0"/>
              <a:t>and mobile devices</a:t>
            </a:r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 smtClean="0">
                <a:latin typeface="Pacifico"/>
                <a:ea typeface="Pacifico"/>
                <a:cs typeface="Pacifico"/>
                <a:sym typeface="Pacifico"/>
              </a:rPr>
              <a:t>Advantages</a:t>
            </a:r>
            <a:endParaRPr lang="en" dirty="0">
              <a:latin typeface="Pacifico"/>
              <a:ea typeface="Pacifico"/>
              <a:cs typeface="Pacifico"/>
              <a:sym typeface="Pacifico"/>
            </a:endParaRPr>
          </a:p>
        </p:txBody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  <a:p>
            <a:pPr marL="457200" lvl="0" indent="-4191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 dirty="0" smtClean="0">
                <a:latin typeface="Kreon"/>
                <a:ea typeface="Kreon"/>
                <a:cs typeface="Kreon"/>
                <a:sym typeface="Kreon"/>
              </a:rPr>
              <a:t>Not having to build an app for each platform</a:t>
            </a:r>
            <a:endParaRPr lang="en" dirty="0">
              <a:latin typeface="Kreon"/>
              <a:ea typeface="Kreon"/>
              <a:cs typeface="Kreon"/>
              <a:sym typeface="Kreon"/>
            </a:endParaRPr>
          </a:p>
          <a:p>
            <a:pPr marL="457200" lvl="0" indent="-4191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 dirty="0" smtClean="0">
                <a:latin typeface="Kreon"/>
                <a:ea typeface="Kreon"/>
                <a:cs typeface="Kreon"/>
                <a:sym typeface="Kreon"/>
              </a:rPr>
              <a:t>Front end is all HTML5, JavaScript,CSS3</a:t>
            </a:r>
            <a:endParaRPr lang="en" dirty="0">
              <a:latin typeface="Kreon"/>
              <a:ea typeface="Kreon"/>
              <a:cs typeface="Kreon"/>
              <a:sym typeface="Kreon"/>
            </a:endParaRPr>
          </a:p>
          <a:p>
            <a:pPr marL="457200" lvl="0" indent="-4191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 dirty="0" smtClean="0">
                <a:latin typeface="Kreon"/>
                <a:ea typeface="Kreon"/>
                <a:cs typeface="Kreon"/>
                <a:sym typeface="Kreon"/>
              </a:rPr>
              <a:t>Vast amount of JavaScript libraries available</a:t>
            </a:r>
          </a:p>
          <a:p>
            <a:pPr marL="457200" lvl="0" indent="-4191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 dirty="0" smtClean="0">
                <a:latin typeface="Kreon"/>
                <a:ea typeface="Kreon"/>
                <a:cs typeface="Kreon"/>
                <a:sym typeface="Kreon"/>
              </a:rPr>
              <a:t>Super easy to use</a:t>
            </a:r>
            <a:endParaRPr lang="en" dirty="0">
              <a:latin typeface="Kreon"/>
              <a:ea typeface="Kreon"/>
              <a:cs typeface="Kreon"/>
              <a:sym typeface="Kreon"/>
            </a:endParaRP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-dark">
  <a:themeElements>
    <a:clrScheme name="Custom 345">
      <a:dk1>
        <a:srgbClr val="000000"/>
      </a:dk1>
      <a:lt1>
        <a:srgbClr val="FFFFFF"/>
      </a:lt1>
      <a:dk2>
        <a:srgbClr val="4C4C4C"/>
      </a:dk2>
      <a:lt2>
        <a:srgbClr val="CCCCCC"/>
      </a:lt2>
      <a:accent1>
        <a:srgbClr val="89B4B8"/>
      </a:accent1>
      <a:accent2>
        <a:srgbClr val="AFA6CA"/>
      </a:accent2>
      <a:accent3>
        <a:srgbClr val="A5B492"/>
      </a:accent3>
      <a:accent4>
        <a:srgbClr val="E8CD6D"/>
      </a:accent4>
      <a:accent5>
        <a:srgbClr val="F4A447"/>
      </a:accent5>
      <a:accent6>
        <a:srgbClr val="D09D94"/>
      </a:accent6>
      <a:hlink>
        <a:srgbClr val="5EA7AA"/>
      </a:hlink>
      <a:folHlink>
        <a:srgbClr val="A295B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874</TotalTime>
  <Words>223</Words>
  <Application>Microsoft Office PowerPoint</Application>
  <PresentationFormat>On-screen Show (16:9)</PresentationFormat>
  <Paragraphs>68</Paragraphs>
  <Slides>13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simple-dark</vt:lpstr>
      <vt:lpstr>PhoneGap</vt:lpstr>
      <vt:lpstr>What is it?</vt:lpstr>
      <vt:lpstr>PhoneGap</vt:lpstr>
      <vt:lpstr>PhoneGap History</vt:lpstr>
      <vt:lpstr>PhoneGap API Overview</vt:lpstr>
      <vt:lpstr>PowerPoint Presentation</vt:lpstr>
      <vt:lpstr>Development Environment</vt:lpstr>
      <vt:lpstr>How does it work?</vt:lpstr>
      <vt:lpstr>Advantages</vt:lpstr>
      <vt:lpstr>Disadvantages</vt:lpstr>
      <vt:lpstr>PowerPoint Presentation</vt:lpstr>
      <vt:lpstr>Conclusion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PhoneGap</dc:title>
  <dc:creator>NavalNain</dc:creator>
  <cp:lastModifiedBy>Windows User</cp:lastModifiedBy>
  <cp:revision>14</cp:revision>
  <dcterms:modified xsi:type="dcterms:W3CDTF">2014-05-24T21:13:17Z</dcterms:modified>
</cp:coreProperties>
</file>