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916" r:id="rId3"/>
    <p:sldId id="1000" r:id="rId4"/>
    <p:sldId id="1001" r:id="rId5"/>
    <p:sldId id="1003" r:id="rId6"/>
    <p:sldId id="1004" r:id="rId7"/>
    <p:sldId id="1007" r:id="rId8"/>
    <p:sldId id="276" r:id="rId9"/>
    <p:sldId id="277" r:id="rId10"/>
    <p:sldId id="278" r:id="rId11"/>
    <p:sldId id="287" r:id="rId12"/>
    <p:sldId id="1008" r:id="rId13"/>
    <p:sldId id="1009" r:id="rId14"/>
    <p:sldId id="1011" r:id="rId15"/>
    <p:sldId id="1010" r:id="rId16"/>
    <p:sldId id="1012" r:id="rId17"/>
    <p:sldId id="288" r:id="rId18"/>
    <p:sldId id="289" r:id="rId19"/>
    <p:sldId id="290" r:id="rId20"/>
    <p:sldId id="291" r:id="rId21"/>
    <p:sldId id="292" r:id="rId22"/>
    <p:sldId id="945" r:id="rId23"/>
    <p:sldId id="947" r:id="rId24"/>
    <p:sldId id="915" r:id="rId25"/>
    <p:sldId id="1013" r:id="rId26"/>
    <p:sldId id="1015" r:id="rId27"/>
    <p:sldId id="1014" r:id="rId28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oto Sans Symbols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4618"/>
  </p:normalViewPr>
  <p:slideViewPr>
    <p:cSldViewPr snapToGrid="0">
      <p:cViewPr>
        <p:scale>
          <a:sx n="110" d="100"/>
          <a:sy n="110" d="100"/>
        </p:scale>
        <p:origin x="159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13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98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32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9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04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7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CDB544-F098-4715-8946-9F22393915FA}" type="slidenum">
              <a:rPr lang="en-US" sz="1400" b="0">
                <a:latin typeface="Times New Roman" pitchFamily="18" charset="0"/>
              </a:rPr>
              <a:pPr/>
              <a:t>22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3E083C-14E5-4880-BCFF-D793C83012AF}" type="slidenum">
              <a:rPr lang="en-US" sz="1400" b="0">
                <a:latin typeface="Times New Roman" pitchFamily="18" charset="0"/>
              </a:rPr>
              <a:pPr/>
              <a:t>23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711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520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10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51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117737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400"/>
              </a:spcBef>
              <a:buSzPts val="2000"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22CS008</a:t>
            </a:r>
            <a:endParaRPr sz="3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IN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Data Link Layer</a:t>
            </a:r>
            <a:endParaRPr lang="en-IN"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Lecture10-11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833" y="1499232"/>
            <a:ext cx="4958751" cy="460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3"/>
          <p:cNvSpPr/>
          <p:nvPr/>
        </p:nvSpPr>
        <p:spPr>
          <a:xfrm>
            <a:off x="661187" y="172520"/>
            <a:ext cx="4241304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and Divisor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84" y="2105525"/>
            <a:ext cx="7976810" cy="25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72"/>
          <p:cNvSpPr/>
          <p:nvPr/>
        </p:nvSpPr>
        <p:spPr>
          <a:xfrm>
            <a:off x="184588" y="136998"/>
            <a:ext cx="4946211" cy="5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/>
          <p:nvPr/>
        </p:nvSpPr>
        <p:spPr>
          <a:xfrm>
            <a:off x="184588" y="136998"/>
            <a:ext cx="4946211" cy="5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 Algorithm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4F650-6E3F-D6F7-9FB3-1138BDDCBA40}"/>
              </a:ext>
            </a:extLst>
          </p:cNvPr>
          <p:cNvSpPr txBox="1"/>
          <p:nvPr/>
        </p:nvSpPr>
        <p:spPr>
          <a:xfrm>
            <a:off x="184588" y="995502"/>
            <a:ext cx="850221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Algorithm of Hamming code: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Hamming Code is simply the use of extra parity bits to allow the identification of an error.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bit positions starting from 1 in binary form (1, 10, 11, 100, etc).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bit positions that are a power of 2 are marked as parity bits (1, 2, 4, 8, etc).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other bit positions are marked as data bits.</a:t>
            </a:r>
          </a:p>
        </p:txBody>
      </p:sp>
    </p:spTree>
    <p:extLst>
      <p:ext uri="{BB962C8B-B14F-4D97-AF65-F5344CB8AC3E}">
        <p14:creationId xmlns:p14="http://schemas.microsoft.com/office/powerpoint/2010/main" val="202625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/>
          <p:nvPr/>
        </p:nvSpPr>
        <p:spPr>
          <a:xfrm>
            <a:off x="184588" y="136998"/>
            <a:ext cx="4946211" cy="5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 Algorithm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4F650-6E3F-D6F7-9FB3-1138BDDCBA40}"/>
              </a:ext>
            </a:extLst>
          </p:cNvPr>
          <p:cNvSpPr txBox="1"/>
          <p:nvPr/>
        </p:nvSpPr>
        <p:spPr>
          <a:xfrm>
            <a:off x="184588" y="738055"/>
            <a:ext cx="8565712" cy="611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Each data bit is included in a unique set of parity bits, as determined its bit position in binary form. 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Parity bit 1 covers all the bits positions whose binary representation includes a 1 in the 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position 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 3, 5, 7, 9, 11, etc).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Parity bit 2 covers all the bits positions whose binary representation includes a 1 in the 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 position 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least significant bit (2, 3, 6, 7, 10, 11, etc). 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Parity bit 4 covers all the bits positions whose binary representation includes a 1 in the 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third position 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least significant bit (4–7, 12–15, 20–23, etc). </a:t>
            </a:r>
          </a:p>
        </p:txBody>
      </p:sp>
    </p:spTree>
    <p:extLst>
      <p:ext uri="{BB962C8B-B14F-4D97-AF65-F5344CB8AC3E}">
        <p14:creationId xmlns:p14="http://schemas.microsoft.com/office/powerpoint/2010/main" val="217323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/>
          <p:nvPr/>
        </p:nvSpPr>
        <p:spPr>
          <a:xfrm>
            <a:off x="184588" y="136998"/>
            <a:ext cx="4946211" cy="5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 Algorithm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4F650-6E3F-D6F7-9FB3-1138BDDCBA40}"/>
              </a:ext>
            </a:extLst>
          </p:cNvPr>
          <p:cNvSpPr txBox="1"/>
          <p:nvPr/>
        </p:nvSpPr>
        <p:spPr>
          <a:xfrm>
            <a:off x="184588" y="1122502"/>
            <a:ext cx="868001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Parity bit 8 covers all the bits positions whose binary representation includes a 1 in the fourth position from the least significant bit bits (8–15, 24–31, 40–47, etc). 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each parity bit covers all bits where the bitwise 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parity position and the bit position is non-zero.</a:t>
            </a:r>
          </a:p>
        </p:txBody>
      </p:sp>
    </p:spTree>
    <p:extLst>
      <p:ext uri="{BB962C8B-B14F-4D97-AF65-F5344CB8AC3E}">
        <p14:creationId xmlns:p14="http://schemas.microsoft.com/office/powerpoint/2010/main" val="14996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/>
          <p:nvPr/>
        </p:nvSpPr>
        <p:spPr>
          <a:xfrm>
            <a:off x="184588" y="136998"/>
            <a:ext cx="4946211" cy="5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 Algorithm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4F650-6E3F-D6F7-9FB3-1138BDDCBA40}"/>
              </a:ext>
            </a:extLst>
          </p:cNvPr>
          <p:cNvSpPr txBox="1"/>
          <p:nvPr/>
        </p:nvSpPr>
        <p:spPr>
          <a:xfrm>
            <a:off x="184588" y="995502"/>
            <a:ext cx="861651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Since we check for even parity set a parity bit to 1 if the total number of ones in the positions it checks is odd.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Set a parity bit to 0 if the total number of ones in the positions it checks is even.</a:t>
            </a:r>
          </a:p>
        </p:txBody>
      </p:sp>
    </p:spTree>
    <p:extLst>
      <p:ext uri="{BB962C8B-B14F-4D97-AF65-F5344CB8AC3E}">
        <p14:creationId xmlns:p14="http://schemas.microsoft.com/office/powerpoint/2010/main" val="339237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/>
          <p:nvPr/>
        </p:nvSpPr>
        <p:spPr>
          <a:xfrm>
            <a:off x="184588" y="136998"/>
            <a:ext cx="4946211" cy="5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 Algorithm</a:t>
            </a:r>
            <a:endParaRPr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C0D0C70-F925-F534-84D8-223700B71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84" r="52434" b="3679"/>
          <a:stretch/>
        </p:blipFill>
        <p:spPr bwMode="auto">
          <a:xfrm>
            <a:off x="5267325" y="2603500"/>
            <a:ext cx="2962275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ghtbox">
            <a:extLst>
              <a:ext uri="{FF2B5EF4-FFF2-40B4-BE49-F238E27FC236}">
                <a16:creationId xmlns:a16="http://schemas.microsoft.com/office/drawing/2014/main" id="{83D7990E-BF73-6425-9B09-D8D740363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9" t="6135" b="22568"/>
          <a:stretch/>
        </p:blipFill>
        <p:spPr bwMode="auto">
          <a:xfrm>
            <a:off x="281205" y="1142158"/>
            <a:ext cx="4256088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2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67" y="1328965"/>
            <a:ext cx="8024884" cy="471699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3"/>
          <p:cNvSpPr/>
          <p:nvPr/>
        </p:nvSpPr>
        <p:spPr>
          <a:xfrm>
            <a:off x="2917571" y="204595"/>
            <a:ext cx="2904400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727" y="1227627"/>
            <a:ext cx="7258583" cy="511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74"/>
          <p:cNvSpPr/>
          <p:nvPr/>
        </p:nvSpPr>
        <p:spPr>
          <a:xfrm>
            <a:off x="3026819" y="218243"/>
            <a:ext cx="2904400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391" y="1019431"/>
            <a:ext cx="8098573" cy="544588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5"/>
          <p:cNvSpPr/>
          <p:nvPr/>
        </p:nvSpPr>
        <p:spPr>
          <a:xfrm>
            <a:off x="471012" y="150004"/>
            <a:ext cx="4967464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Hamming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Redundancy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Error Detection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Error Correction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1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193" y="2233671"/>
            <a:ext cx="8117416" cy="156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6"/>
          <p:cNvSpPr/>
          <p:nvPr/>
        </p:nvSpPr>
        <p:spPr>
          <a:xfrm>
            <a:off x="2883984" y="163954"/>
            <a:ext cx="2862722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63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33" y="1053798"/>
            <a:ext cx="7983939" cy="54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77"/>
          <p:cNvSpPr/>
          <p:nvPr/>
        </p:nvSpPr>
        <p:spPr>
          <a:xfrm>
            <a:off x="2801890" y="197771"/>
            <a:ext cx="4294945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</a:t>
            </a:r>
            <a:endParaRPr sz="3143" b="1" i="0" u="none" strike="noStrike" cap="non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minimum Hamming distance is the smallest Hamming distance between all possible pairs in a set of words.</a:t>
            </a:r>
          </a:p>
          <a:p>
            <a:pPr algn="just"/>
            <a:endParaRPr lang="en-US" sz="2400" b="1" dirty="0">
              <a:latin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</a:rPr>
              <a:t>Let us find the Hamming distance between two pairs of words.</a:t>
            </a:r>
          </a:p>
          <a:p>
            <a:pPr algn="just"/>
            <a:endParaRPr lang="en-US" sz="2400" dirty="0">
              <a:latin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. The Hamming distance d(000, 011) is 2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99244" y="46609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2.</a:t>
            </a:r>
            <a:r>
              <a:rPr lang="en-US" sz="2400" dirty="0">
                <a:latin typeface="Times New Roman" pitchFamily="18" charset="0"/>
              </a:rPr>
              <a:t> The Hamming distance d(10101, 11110) is 3 because</a:t>
            </a:r>
          </a:p>
        </p:txBody>
      </p:sp>
      <p:pic>
        <p:nvPicPr>
          <p:cNvPr id="1946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8" y="3932872"/>
            <a:ext cx="2906712" cy="341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5405438"/>
            <a:ext cx="3811588" cy="307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4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the minimum Hamming distance of the coding scheme in Table 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28600" y="220980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first find all Hamming distances.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224319" y="154379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</a:rPr>
              <a:t>Example </a:t>
            </a:r>
          </a:p>
        </p:txBody>
      </p:sp>
      <p:pic>
        <p:nvPicPr>
          <p:cNvPr id="2151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41688"/>
            <a:ext cx="8558213" cy="62071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28600" y="426720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this case is 2.</a:t>
            </a:r>
          </a:p>
        </p:txBody>
      </p:sp>
      <p:pic>
        <p:nvPicPr>
          <p:cNvPr id="215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4267200"/>
            <a:ext cx="5149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50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1828980" y="297198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5000" dirty="0"/>
              <a:t>Thank You</a:t>
            </a:r>
            <a:endParaRPr sz="5000" dirty="0"/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09A41DC2-149C-EE4F-EDE5-325740A3C5B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					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003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1828980" y="297198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5000" b="1" dirty="0"/>
              <a:t>Break Time</a:t>
            </a:r>
            <a:endParaRPr sz="5000" b="1" dirty="0"/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09A41DC2-149C-EE4F-EDE5-325740A3C5B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					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52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5000" b="1" dirty="0"/>
              <a:t>Checksum</a:t>
            </a:r>
            <a:endParaRPr sz="5000" b="1" dirty="0"/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09A41DC2-149C-EE4F-EDE5-325740A3C5B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					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74440-5AAD-7BC6-3891-1E5881DDD8BB}"/>
              </a:ext>
            </a:extLst>
          </p:cNvPr>
          <p:cNvSpPr txBox="1"/>
          <p:nvPr/>
        </p:nvSpPr>
        <p:spPr>
          <a:xfrm>
            <a:off x="843826" y="1068919"/>
            <a:ext cx="79320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Checking the sum of data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1. Divide the data streams into equal size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 Do binary addition of those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3. If there is carry bit, add that carry bits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 Do 1’s complement (Changing 1 to 0, or 0 to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Bit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10110011 10101011 01011010 11010101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10110011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10101011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01011010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11010101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Receiver side, do the addition process including check sum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all ‘1s’ the data error free and accepted. Else it will be discarded.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8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09A41DC2-149C-EE4F-EDE5-325740A3C5B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					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76F17-FB68-1B64-5CC9-8ECE2634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ecksum">
            <a:extLst>
              <a:ext uri="{FF2B5EF4-FFF2-40B4-BE49-F238E27FC236}">
                <a16:creationId xmlns:a16="http://schemas.microsoft.com/office/drawing/2014/main" id="{7E69D720-494F-0408-C956-C8577E17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85800"/>
            <a:ext cx="82931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201056" y="213988"/>
            <a:ext cx="3053715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Redundancy</a:t>
            </a:r>
            <a:endParaRPr dirty="0"/>
          </a:p>
        </p:txBody>
      </p:sp>
      <p:sp>
        <p:nvSpPr>
          <p:cNvPr id="167" name="Google Shape;167;p44"/>
          <p:cNvSpPr txBox="1"/>
          <p:nvPr/>
        </p:nvSpPr>
        <p:spPr>
          <a:xfrm>
            <a:off x="534668" y="1557020"/>
            <a:ext cx="8050531" cy="336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50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794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Instead of repeating the entire data  stream, a shorter group of bits may be  appended to the end of each unit. 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  <a:p>
            <a:pPr marL="12065" marR="5080" lvl="0" indent="0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CCFF"/>
              </a:buClr>
              <a:buSzPts val="1794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This  technique is called Redundancy because  the extra bit are redundant to the  information. They are discarded as soon  as the accuracy of the transmission has  been determined.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0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/>
          <p:nvPr/>
        </p:nvSpPr>
        <p:spPr>
          <a:xfrm>
            <a:off x="84222" y="1048004"/>
            <a:ext cx="8602218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" marR="17665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There are basically four types of  redundancy checks. </a:t>
            </a:r>
          </a:p>
          <a:p>
            <a:pPr marL="12065" marR="17665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1. VRC (Vertical Redundancy Check).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2. LRC (Longitudinal Redundancy Check).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3. CRC (Cyclical Redundancy Check).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4. Checksum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2" name="Google Shape;164;p44">
            <a:extLst>
              <a:ext uri="{FF2B5EF4-FFF2-40B4-BE49-F238E27FC236}">
                <a16:creationId xmlns:a16="http://schemas.microsoft.com/office/drawing/2014/main" id="{A7492368-BA2D-B408-FD5D-E03B879C6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056" y="213988"/>
            <a:ext cx="5831444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Types of Redundancy Checks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19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525" y="2710846"/>
            <a:ext cx="8218714" cy="150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545034" y="1679424"/>
            <a:ext cx="8396589" cy="36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00" tIns="45250" rIns="90500" bIns="45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Four types of redundancy checks are used  in data communications</a:t>
            </a:r>
            <a:endParaRPr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44">
            <a:extLst>
              <a:ext uri="{FF2B5EF4-FFF2-40B4-BE49-F238E27FC236}">
                <a16:creationId xmlns:a16="http://schemas.microsoft.com/office/drawing/2014/main" id="{682E02F9-9C9E-EF6C-AAFD-FA87969B16CA}"/>
              </a:ext>
            </a:extLst>
          </p:cNvPr>
          <p:cNvSpPr txBox="1">
            <a:spLocks/>
          </p:cNvSpPr>
          <p:nvPr/>
        </p:nvSpPr>
        <p:spPr>
          <a:xfrm>
            <a:off x="84222" y="213988"/>
            <a:ext cx="5831444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  <a:buSzPts val="1800"/>
            </a:pPr>
            <a:r>
              <a:rPr lang="en-US" sz="3200" b="1" dirty="0">
                <a:solidFill>
                  <a:schemeClr val="dk1"/>
                </a:solidFill>
              </a:rPr>
              <a:t>Cyclic Redundancy Check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F95D2-A3D2-A8B0-1729-96790F57C17B}"/>
              </a:ext>
            </a:extLst>
          </p:cNvPr>
          <p:cNvSpPr txBox="1"/>
          <p:nvPr/>
        </p:nvSpPr>
        <p:spPr>
          <a:xfrm>
            <a:off x="304800" y="1054101"/>
            <a:ext cx="8737600" cy="460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176657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CRC Generation at sender side</a:t>
            </a:r>
          </a:p>
          <a:p>
            <a:pPr marL="468313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7327900" algn="l"/>
              </a:tabLst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Find the length of divisor ‘L’ </a:t>
            </a:r>
          </a:p>
          <a:p>
            <a:pPr marL="444500" marR="1766570" lvl="0" indent="-433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16000" algn="l"/>
                <a:tab pos="6845300" algn="l"/>
                <a:tab pos="7327900" algn="l"/>
              </a:tabLst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     (divisor is already agreed between sender and receiver)</a:t>
            </a:r>
          </a:p>
          <a:p>
            <a:pPr marL="469265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Append ‘L-1’ bits to the original message</a:t>
            </a:r>
          </a:p>
          <a:p>
            <a:pPr marL="469265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Perform binary division operation</a:t>
            </a:r>
          </a:p>
          <a:p>
            <a:pPr marL="469265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Remainder of the division = CRC</a:t>
            </a:r>
          </a:p>
          <a:p>
            <a:pPr marL="12065" marR="176657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12065" marR="176657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Note: CRC must be of ‘L-1’ bits.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12065" marR="176657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For binary division, XOR is used.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1340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44">
            <a:extLst>
              <a:ext uri="{FF2B5EF4-FFF2-40B4-BE49-F238E27FC236}">
                <a16:creationId xmlns:a16="http://schemas.microsoft.com/office/drawing/2014/main" id="{682E02F9-9C9E-EF6C-AAFD-FA87969B16CA}"/>
              </a:ext>
            </a:extLst>
          </p:cNvPr>
          <p:cNvSpPr txBox="1">
            <a:spLocks/>
          </p:cNvSpPr>
          <p:nvPr/>
        </p:nvSpPr>
        <p:spPr>
          <a:xfrm>
            <a:off x="84222" y="213988"/>
            <a:ext cx="5831444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  <a:buSzPts val="1800"/>
            </a:pPr>
            <a:r>
              <a:rPr lang="en-US" sz="3200" b="1" dirty="0">
                <a:solidFill>
                  <a:schemeClr val="dk1"/>
                </a:solidFill>
              </a:rPr>
              <a:t>Cyclic Redundancy Check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CFE0-F4D6-97A1-4AC0-629AB87D8FBC}"/>
              </a:ext>
            </a:extLst>
          </p:cNvPr>
          <p:cNvSpPr txBox="1"/>
          <p:nvPr/>
        </p:nvSpPr>
        <p:spPr>
          <a:xfrm>
            <a:off x="495300" y="1219200"/>
            <a:ext cx="8432800" cy="257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176657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CRC Verification at receiver side</a:t>
            </a:r>
          </a:p>
          <a:p>
            <a:pPr marL="469265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Received original message appended with CRC</a:t>
            </a:r>
          </a:p>
          <a:p>
            <a:pPr marL="468313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5727700" algn="l"/>
              </a:tabLst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Perform binary division operation as in sender side</a:t>
            </a:r>
          </a:p>
          <a:p>
            <a:pPr marL="469265" marR="176657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If the remainder is all ‘0’s, then the message is not corrupted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35151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63" y="810892"/>
            <a:ext cx="7601804" cy="576732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1"/>
          <p:cNvSpPr/>
          <p:nvPr/>
        </p:nvSpPr>
        <p:spPr>
          <a:xfrm>
            <a:off x="417707" y="238372"/>
            <a:ext cx="2885164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Division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723" y="2360688"/>
            <a:ext cx="7316107" cy="160866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2"/>
          <p:cNvSpPr/>
          <p:nvPr/>
        </p:nvSpPr>
        <p:spPr>
          <a:xfrm>
            <a:off x="3357201" y="133017"/>
            <a:ext cx="2131753" cy="5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3" b="1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8DE7F-7AFB-A9D0-8304-572A1F0D4459}"/>
              </a:ext>
            </a:extLst>
          </p:cNvPr>
          <p:cNvSpPr txBox="1"/>
          <p:nvPr/>
        </p:nvSpPr>
        <p:spPr>
          <a:xfrm>
            <a:off x="35226" y="1041400"/>
            <a:ext cx="9210374" cy="53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176657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Sometimes, the divisor can be in the form of polynomial also.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20735</TotalTime>
  <Words>856</Words>
  <Application>Microsoft Macintosh PowerPoint</Application>
  <PresentationFormat>On-screen Show (4:3)</PresentationFormat>
  <Paragraphs>116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Noto Sans Symbols</vt:lpstr>
      <vt:lpstr>Arial</vt:lpstr>
      <vt:lpstr>Times New Roman</vt:lpstr>
      <vt:lpstr>Office Theme</vt:lpstr>
      <vt:lpstr>PowerPoint Presentation</vt:lpstr>
      <vt:lpstr>PowerPoint Presentation</vt:lpstr>
      <vt:lpstr>Redundancy</vt:lpstr>
      <vt:lpstr>Types of Redundancy Checks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Break Time</vt:lpstr>
      <vt:lpstr>Checksum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KUMAR</cp:lastModifiedBy>
  <cp:revision>55</cp:revision>
  <dcterms:created xsi:type="dcterms:W3CDTF">2010-04-09T07:36:15Z</dcterms:created>
  <dcterms:modified xsi:type="dcterms:W3CDTF">2023-07-26T07:35:00Z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