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9144000"/>
  <p:notesSz cx="7559675" cy="10691800"/>
  <p:embeddedFontLst>
    <p:embeddedFont>
      <p:font typeface="Noto Sans Symbols"/>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7" roundtripDataSignature="AMtx7mgZaVRHxfSAk3Jy66+nIQsQ+hk3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B2C584-6A54-4356-AE6E-1FD4CEAE7784}">
  <a:tblStyle styleId="{97B2C584-6A54-4356-AE6E-1FD4CEAE778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NotoSansSymbols-bold.fntdata"/><Relationship Id="rId23" Type="http://schemas.openxmlformats.org/officeDocument/2006/relationships/slide" Target="slides/slide17.xml"/><Relationship Id="rId45" Type="http://schemas.openxmlformats.org/officeDocument/2006/relationships/font" Target="fonts/NotoSansSymbol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1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1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n-US"/>
              <a:t>Make sense of message. </a:t>
            </a:r>
            <a:endParaRPr/>
          </a:p>
          <a:p>
            <a:pPr indent="-228600" lvl="0" marL="457200" marR="0" rtl="0" algn="l">
              <a:lnSpc>
                <a:spcPct val="100000"/>
              </a:lnSpc>
              <a:spcBef>
                <a:spcPts val="0"/>
              </a:spcBef>
              <a:spcAft>
                <a:spcPts val="0"/>
              </a:spcAft>
              <a:buSzPts val="1400"/>
              <a:buNone/>
            </a:pPr>
            <a:r>
              <a:rPr lang="en-US"/>
              <a:t>Make sense of message. </a:t>
            </a:r>
            <a:endParaRPr/>
          </a:p>
          <a:p>
            <a:pPr indent="-228600" lvl="0" marL="457200" marR="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1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1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2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2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2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2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2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2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2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9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9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9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p9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9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9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9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p9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00: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0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01: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
        <p:nvSpPr>
          <p:cNvPr id="321" name="Google Shape;321;p10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2" name="Google Shape;322;p10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02: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
        <p:nvSpPr>
          <p:cNvPr id="328" name="Google Shape;328;p10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p10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0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10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0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0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05: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
        <p:nvSpPr>
          <p:cNvPr id="347" name="Google Shape;347;p10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8" name="Google Shape;348;p10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06: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
        <p:nvSpPr>
          <p:cNvPr id="355" name="Google Shape;355;p10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p10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07: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
        <p:nvSpPr>
          <p:cNvPr id="363" name="Google Shape;363;p10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10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08: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
        <p:nvSpPr>
          <p:cNvPr id="372" name="Google Shape;372;p10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3" name="Google Shape;373;p10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0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10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1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p11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1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1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1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29"/>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9" name="Shape 59"/>
        <p:cNvGrpSpPr/>
        <p:nvPr/>
      </p:nvGrpSpPr>
      <p:grpSpPr>
        <a:xfrm>
          <a:off x="0" y="0"/>
          <a:ext cx="0" cy="0"/>
          <a:chOff x="0" y="0"/>
          <a:chExt cx="0" cy="0"/>
        </a:xfrm>
      </p:grpSpPr>
      <p:sp>
        <p:nvSpPr>
          <p:cNvPr id="60" name="Google Shape;60;p3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37"/>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37"/>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5" name="Shape 65"/>
        <p:cNvGrpSpPr/>
        <p:nvPr/>
      </p:nvGrpSpPr>
      <p:grpSpPr>
        <a:xfrm>
          <a:off x="0" y="0"/>
          <a:ext cx="0" cy="0"/>
          <a:chOff x="0" y="0"/>
          <a:chExt cx="0" cy="0"/>
        </a:xfrm>
      </p:grpSpPr>
      <p:sp>
        <p:nvSpPr>
          <p:cNvPr id="66" name="Google Shape;66;p3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3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38"/>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3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71" name="Shape 71"/>
        <p:cNvGrpSpPr/>
        <p:nvPr/>
      </p:nvGrpSpPr>
      <p:grpSpPr>
        <a:xfrm>
          <a:off x="0" y="0"/>
          <a:ext cx="0" cy="0"/>
          <a:chOff x="0" y="0"/>
          <a:chExt cx="0" cy="0"/>
        </a:xfrm>
      </p:grpSpPr>
      <p:sp>
        <p:nvSpPr>
          <p:cNvPr id="72" name="Google Shape;72;p3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9"/>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39"/>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9"/>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6" name="Shape 76"/>
        <p:cNvGrpSpPr/>
        <p:nvPr/>
      </p:nvGrpSpPr>
      <p:grpSpPr>
        <a:xfrm>
          <a:off x="0" y="0"/>
          <a:ext cx="0" cy="0"/>
          <a:chOff x="0" y="0"/>
          <a:chExt cx="0" cy="0"/>
        </a:xfrm>
      </p:grpSpPr>
      <p:sp>
        <p:nvSpPr>
          <p:cNvPr id="77" name="Google Shape;77;p4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4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40"/>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0"/>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40"/>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BLANK 2">
    <p:spTree>
      <p:nvGrpSpPr>
        <p:cNvPr id="83" name="Shape 83"/>
        <p:cNvGrpSpPr/>
        <p:nvPr/>
      </p:nvGrpSpPr>
      <p:grpSpPr>
        <a:xfrm>
          <a:off x="0" y="0"/>
          <a:ext cx="0" cy="0"/>
          <a:chOff x="0" y="0"/>
          <a:chExt cx="0" cy="0"/>
        </a:xfrm>
      </p:grpSpPr>
      <p:sp>
        <p:nvSpPr>
          <p:cNvPr id="84" name="Google Shape;84;p4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1"/>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41"/>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1"/>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41"/>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41"/>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41"/>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41"/>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3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5" name="Shape 35"/>
        <p:cNvGrpSpPr/>
        <p:nvPr/>
      </p:nvGrpSpPr>
      <p:grpSpPr>
        <a:xfrm>
          <a:off x="0" y="0"/>
          <a:ext cx="0" cy="0"/>
          <a:chOff x="0" y="0"/>
          <a:chExt cx="0" cy="0"/>
        </a:xfrm>
      </p:grpSpPr>
      <p:sp>
        <p:nvSpPr>
          <p:cNvPr id="36" name="Google Shape;36;p11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12"/>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12"/>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12"/>
          <p:cNvSpPr txBox="1"/>
          <p:nvPr>
            <p:ph idx="11" type="ftr"/>
          </p:nvPr>
        </p:nvSpPr>
        <p:spPr>
          <a:xfrm>
            <a:off x="533159" y="6356520"/>
            <a:ext cx="8269317"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0" name="Shape 40"/>
        <p:cNvGrpSpPr/>
        <p:nvPr/>
      </p:nvGrpSpPr>
      <p:grpSpPr>
        <a:xfrm>
          <a:off x="0" y="0"/>
          <a:ext cx="0" cy="0"/>
          <a:chOff x="0" y="0"/>
          <a:chExt cx="0" cy="0"/>
        </a:xfrm>
      </p:grpSpPr>
      <p:sp>
        <p:nvSpPr>
          <p:cNvPr id="41" name="Google Shape;41;p32"/>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2"/>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43" name="Shape 43"/>
        <p:cNvGrpSpPr/>
        <p:nvPr/>
      </p:nvGrpSpPr>
      <p:grpSpPr>
        <a:xfrm>
          <a:off x="0" y="0"/>
          <a:ext cx="0" cy="0"/>
          <a:chOff x="0" y="0"/>
          <a:chExt cx="0" cy="0"/>
        </a:xfrm>
      </p:grpSpPr>
      <p:sp>
        <p:nvSpPr>
          <p:cNvPr id="44" name="Google Shape;44;p3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6" name="Google Shape;46;p33"/>
          <p:cNvSpPr txBox="1"/>
          <p:nvPr>
            <p:ph idx="11" type="ftr"/>
          </p:nvPr>
        </p:nvSpPr>
        <p:spPr>
          <a:xfrm>
            <a:off x="457199" y="6356520"/>
            <a:ext cx="8229239"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3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4"/>
          <p:cNvSpPr txBox="1"/>
          <p:nvPr>
            <p:ph idx="11" type="ftr"/>
          </p:nvPr>
        </p:nvSpPr>
        <p:spPr>
          <a:xfrm>
            <a:off x="352540" y="6356520"/>
            <a:ext cx="8361802"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50" name="Shape 50"/>
        <p:cNvGrpSpPr/>
        <p:nvPr/>
      </p:nvGrpSpPr>
      <p:grpSpPr>
        <a:xfrm>
          <a:off x="0" y="0"/>
          <a:ext cx="0" cy="0"/>
          <a:chOff x="0" y="0"/>
          <a:chExt cx="0" cy="0"/>
        </a:xfrm>
      </p:grpSpPr>
      <p:sp>
        <p:nvSpPr>
          <p:cNvPr id="51" name="Google Shape;51;p35"/>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52" name="Google Shape;52;p35"/>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53" name="Shape 53"/>
        <p:cNvGrpSpPr/>
        <p:nvPr/>
      </p:nvGrpSpPr>
      <p:grpSpPr>
        <a:xfrm>
          <a:off x="0" y="0"/>
          <a:ext cx="0" cy="0"/>
          <a:chOff x="0" y="0"/>
          <a:chExt cx="0" cy="0"/>
        </a:xfrm>
      </p:grpSpPr>
      <p:sp>
        <p:nvSpPr>
          <p:cNvPr id="54" name="Google Shape;54;p3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3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6"/>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8"/>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28"/>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28"/>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2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1.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0.png"/><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hyperlink" Target="https://pinoybix.org/2017/07/mcq-in-network-layer-internet-protocol-forouzan.html" TargetMode="External"/><Relationship Id="rId4" Type="http://schemas.openxmlformats.org/officeDocument/2006/relationships/hyperlink" Target="https://edurev.in/course/quiz/attempt/-1_Test-Ipv4--IP-Packet/0decdb37-7206-4824-afdd-d47013a5c4cd"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nvSpPr>
        <p:spPr>
          <a:xfrm>
            <a:off x="1240016" y="1177370"/>
            <a:ext cx="6663965" cy="265835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400"/>
              </a:spcBef>
              <a:spcAft>
                <a:spcPts val="0"/>
              </a:spcAft>
              <a:buNone/>
            </a:pPr>
            <a:r>
              <a:rPr b="1" i="0" lang="en-US" sz="3000" u="none" cap="none" strike="noStrike">
                <a:solidFill>
                  <a:schemeClr val="dk1"/>
                </a:solidFill>
                <a:latin typeface="Times New Roman"/>
                <a:ea typeface="Times New Roman"/>
                <a:cs typeface="Times New Roman"/>
                <a:sym typeface="Times New Roman"/>
              </a:rPr>
              <a:t>Introduction to Computer Networks 22CS008</a:t>
            </a:r>
            <a:endParaRPr b="1" i="0" sz="3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None/>
            </a:pPr>
            <a:r>
              <a:rPr b="1" i="0" lang="en-US" sz="3000" u="none" cap="none" strike="noStrike">
                <a:solidFill>
                  <a:schemeClr val="dk1"/>
                </a:solidFill>
                <a:latin typeface="Times New Roman"/>
                <a:ea typeface="Times New Roman"/>
                <a:cs typeface="Times New Roman"/>
                <a:sym typeface="Times New Roman"/>
              </a:rPr>
              <a:t>Data Link Layer</a:t>
            </a:r>
            <a:endParaRPr b="1" i="0" sz="3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None/>
            </a:pPr>
            <a:r>
              <a:t/>
            </a:r>
            <a:endParaRPr b="1" i="0" sz="3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3000" u="none" cap="none" strike="noStrike">
                <a:solidFill>
                  <a:srgbClr val="0070C0"/>
                </a:solidFill>
                <a:latin typeface="Times New Roman"/>
                <a:ea typeface="Times New Roman"/>
                <a:cs typeface="Times New Roman"/>
                <a:sym typeface="Times New Roman"/>
              </a:rPr>
              <a:t>Lecture10-11 (Theory)</a:t>
            </a:r>
            <a:endParaRPr/>
          </a:p>
          <a:p>
            <a:pPr indent="0" lvl="0" marL="0" marR="0" rtl="0" algn="ctr">
              <a:lnSpc>
                <a:spcPct val="100000"/>
              </a:lnSpc>
              <a:spcBef>
                <a:spcPts val="400"/>
              </a:spcBef>
              <a:spcAft>
                <a:spcPts val="0"/>
              </a:spcAft>
              <a:buClr>
                <a:srgbClr val="000000"/>
              </a:buClr>
              <a:buSzPts val="2000"/>
              <a:buFont typeface="Arial"/>
              <a:buNone/>
            </a:pPr>
            <a:r>
              <a:t/>
            </a:r>
            <a:endParaRPr b="1" i="0" sz="36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rgbClr val="0070C0"/>
                </a:solidFill>
                <a:latin typeface="Times New Roman"/>
                <a:ea typeface="Times New Roman"/>
                <a:cs typeface="Times New Roman"/>
                <a:sym typeface="Times New Roman"/>
              </a:rPr>
              <a:t>Dr. Htet Ne Oo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Department of Computer Science and Engineering,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Chitkara University, Punjab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2000"/>
              <a:buFont typeface="Arial"/>
              <a:buNone/>
            </a:pPr>
            <a:r>
              <a:t/>
            </a:r>
            <a:endParaRPr b="1" i="0" sz="36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5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3"/>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367665" marR="17780" rtl="0" algn="just">
              <a:lnSpc>
                <a:spcPct val="150000"/>
              </a:lnSpc>
              <a:spcBef>
                <a:spcPts val="100"/>
              </a:spcBef>
              <a:spcAft>
                <a:spcPts val="0"/>
              </a:spcAft>
              <a:buClr>
                <a:srgbClr val="00CCFF"/>
              </a:buClr>
              <a:buSzPts val="2050"/>
              <a:buFont typeface="Noto Sans Symbols"/>
              <a:buChar char="■"/>
            </a:pPr>
            <a:r>
              <a:rPr lang="en-US" sz="2400">
                <a:solidFill>
                  <a:schemeClr val="dk1"/>
                </a:solidFill>
                <a:latin typeface="Times New Roman"/>
                <a:ea typeface="Times New Roman"/>
                <a:cs typeface="Times New Roman"/>
                <a:sym typeface="Times New Roman"/>
              </a:rPr>
              <a:t>Data can be corrupted during  transmission. For reliable communication,  errors must be detected and corrected.</a:t>
            </a:r>
            <a:endParaRPr sz="2400">
              <a:solidFill>
                <a:schemeClr val="dk1"/>
              </a:solidFill>
              <a:latin typeface="Times New Roman"/>
              <a:ea typeface="Times New Roman"/>
              <a:cs typeface="Times New Roman"/>
              <a:sym typeface="Times New Roman"/>
            </a:endParaRPr>
          </a:p>
          <a:p>
            <a:pPr indent="0" lvl="0" marL="114300" rtl="0" algn="just">
              <a:lnSpc>
                <a:spcPct val="150000"/>
              </a:lnSpc>
              <a:spcBef>
                <a:spcPts val="55"/>
              </a:spcBef>
              <a:spcAft>
                <a:spcPts val="0"/>
              </a:spcAft>
              <a:buClr>
                <a:srgbClr val="00CCFF"/>
              </a:buClr>
              <a:buSzPts val="1800"/>
              <a:buNone/>
            </a:pPr>
            <a:r>
              <a:t/>
            </a:r>
            <a:endParaRPr sz="2400">
              <a:solidFill>
                <a:schemeClr val="dk1"/>
              </a:solidFill>
              <a:latin typeface="Times New Roman"/>
              <a:ea typeface="Times New Roman"/>
              <a:cs typeface="Times New Roman"/>
              <a:sym typeface="Times New Roman"/>
            </a:endParaRPr>
          </a:p>
          <a:p>
            <a:pPr indent="-342900" lvl="0" marL="367665" marR="366395" rtl="0" algn="just">
              <a:lnSpc>
                <a:spcPct val="150000"/>
              </a:lnSpc>
              <a:spcBef>
                <a:spcPts val="1000"/>
              </a:spcBef>
              <a:spcAft>
                <a:spcPts val="0"/>
              </a:spcAft>
              <a:buClr>
                <a:srgbClr val="00CCFF"/>
              </a:buClr>
              <a:buSzPts val="2050"/>
              <a:buFont typeface="Noto Sans Symbols"/>
              <a:buChar char="■"/>
            </a:pPr>
            <a:r>
              <a:rPr lang="en-US" sz="2400">
                <a:solidFill>
                  <a:schemeClr val="dk1"/>
                </a:solidFill>
                <a:latin typeface="Times New Roman"/>
                <a:ea typeface="Times New Roman"/>
                <a:cs typeface="Times New Roman"/>
                <a:sym typeface="Times New Roman"/>
              </a:rPr>
              <a:t>Error detection and correction are  implemented either at data link layer or  the transport layer of the OSI model.</a:t>
            </a:r>
            <a:endParaRPr sz="2400">
              <a:latin typeface="Times New Roman"/>
              <a:ea typeface="Times New Roman"/>
              <a:cs typeface="Times New Roman"/>
              <a:sym typeface="Times New Roman"/>
            </a:endParaRPr>
          </a:p>
          <a:p>
            <a:pPr indent="-228600" lvl="0" marL="457200" rtl="0" algn="just">
              <a:lnSpc>
                <a:spcPct val="150000"/>
              </a:lnSpc>
              <a:spcBef>
                <a:spcPts val="1000"/>
              </a:spcBef>
              <a:spcAft>
                <a:spcPts val="0"/>
              </a:spcAft>
              <a:buClr>
                <a:schemeClr val="dk1"/>
              </a:buClr>
              <a:buSzPts val="1800"/>
              <a:buNone/>
            </a:pPr>
            <a:r>
              <a:t/>
            </a:r>
            <a:endParaRPr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4"/>
          <p:cNvSpPr txBox="1"/>
          <p:nvPr>
            <p:ph idx="1" type="body"/>
          </p:nvPr>
        </p:nvSpPr>
        <p:spPr>
          <a:xfrm>
            <a:off x="362101" y="862331"/>
            <a:ext cx="8419798" cy="5619750"/>
          </a:xfrm>
          <a:prstGeom prst="rect">
            <a:avLst/>
          </a:prstGeom>
          <a:noFill/>
          <a:ln>
            <a:noFill/>
          </a:ln>
        </p:spPr>
        <p:txBody>
          <a:bodyPr anchorCtr="0" anchor="t" bIns="0" lIns="0" spcFirstLastPara="1" rIns="0" wrap="square" tIns="0">
            <a:noAutofit/>
          </a:bodyPr>
          <a:lstStyle/>
          <a:p>
            <a:pPr indent="-339445" lvl="0" marL="339445" rtl="0" algn="just">
              <a:lnSpc>
                <a:spcPct val="90000"/>
              </a:lnSpc>
              <a:spcBef>
                <a:spcPts val="1000"/>
              </a:spcBef>
              <a:spcAft>
                <a:spcPts val="0"/>
              </a:spcAft>
              <a:buClr>
                <a:srgbClr val="CC0066"/>
              </a:buClr>
              <a:buSzPts val="1800"/>
              <a:buFont typeface="Noto Sans Symbols"/>
              <a:buChar char="★"/>
            </a:pPr>
            <a:r>
              <a:rPr b="1" lang="en-US" sz="2400">
                <a:latin typeface="Times New Roman"/>
                <a:ea typeface="Times New Roman"/>
                <a:cs typeface="Times New Roman"/>
                <a:sym typeface="Times New Roman"/>
              </a:rPr>
              <a:t>Burst error is most likely to happen in serial transmission</a:t>
            </a:r>
            <a:r>
              <a:rPr lang="en-US" sz="2400">
                <a:latin typeface="Times New Roman"/>
                <a:ea typeface="Times New Roman"/>
                <a:cs typeface="Times New Roman"/>
                <a:sym typeface="Times New Roman"/>
              </a:rPr>
              <a:t> since the duration of noise is normally longer than the duration of a bit.</a:t>
            </a:r>
            <a:endParaRPr/>
          </a:p>
          <a:p>
            <a:pPr indent="-225145" lvl="0" marL="339445" rtl="0" algn="just">
              <a:lnSpc>
                <a:spcPct val="90000"/>
              </a:lnSpc>
              <a:spcBef>
                <a:spcPts val="1000"/>
              </a:spcBef>
              <a:spcAft>
                <a:spcPts val="0"/>
              </a:spcAft>
              <a:buClr>
                <a:srgbClr val="CC0066"/>
              </a:buClr>
              <a:buSzPts val="1800"/>
              <a:buFont typeface="Noto Sans Symbols"/>
              <a:buNone/>
            </a:pPr>
            <a:r>
              <a:t/>
            </a:r>
            <a:endParaRPr sz="2400">
              <a:latin typeface="Times New Roman"/>
              <a:ea typeface="Times New Roman"/>
              <a:cs typeface="Times New Roman"/>
              <a:sym typeface="Times New Roman"/>
            </a:endParaRPr>
          </a:p>
          <a:p>
            <a:pPr indent="-339445" lvl="0" marL="339445" rtl="0" algn="just">
              <a:lnSpc>
                <a:spcPct val="90000"/>
              </a:lnSpc>
              <a:spcBef>
                <a:spcPts val="1000"/>
              </a:spcBef>
              <a:spcAft>
                <a:spcPts val="0"/>
              </a:spcAft>
              <a:buClr>
                <a:srgbClr val="CC0066"/>
              </a:buClr>
              <a:buSzPts val="1800"/>
              <a:buFont typeface="Noto Sans Symbols"/>
              <a:buChar char="★"/>
            </a:pPr>
            <a:r>
              <a:rPr lang="en-US" sz="2400">
                <a:latin typeface="Times New Roman"/>
                <a:ea typeface="Times New Roman"/>
                <a:cs typeface="Times New Roman"/>
                <a:sym typeface="Times New Roman"/>
              </a:rPr>
              <a:t>The number of bits affected depends on the data rate and duration of noise.</a:t>
            </a:r>
            <a:endParaRPr/>
          </a:p>
          <a:p>
            <a:pPr indent="-225145" lvl="0" marL="339445" rtl="0" algn="just">
              <a:lnSpc>
                <a:spcPct val="90000"/>
              </a:lnSpc>
              <a:spcBef>
                <a:spcPts val="1000"/>
              </a:spcBef>
              <a:spcAft>
                <a:spcPts val="0"/>
              </a:spcAft>
              <a:buClr>
                <a:srgbClr val="CC0066"/>
              </a:buClr>
              <a:buSzPts val="1800"/>
              <a:buFont typeface="Noto Sans Symbols"/>
              <a:buNone/>
            </a:pPr>
            <a:r>
              <a:t/>
            </a:r>
            <a:endParaRPr sz="2400">
              <a:latin typeface="Times New Roman"/>
              <a:ea typeface="Times New Roman"/>
              <a:cs typeface="Times New Roman"/>
              <a:sym typeface="Times New Roman"/>
            </a:endParaRPr>
          </a:p>
          <a:p>
            <a:pPr indent="-339445" lvl="0" marL="339445" rtl="0" algn="just">
              <a:lnSpc>
                <a:spcPct val="90000"/>
              </a:lnSpc>
              <a:spcBef>
                <a:spcPts val="1000"/>
              </a:spcBef>
              <a:spcAft>
                <a:spcPts val="0"/>
              </a:spcAft>
              <a:buSzPts val="1800"/>
              <a:buNone/>
            </a:pPr>
            <a:r>
              <a:rPr b="1" i="1" lang="en-US" sz="2400">
                <a:solidFill>
                  <a:schemeClr val="dk1"/>
                </a:solidFill>
                <a:latin typeface="Times New Roman"/>
                <a:ea typeface="Times New Roman"/>
                <a:cs typeface="Times New Roman"/>
                <a:sym typeface="Times New Roman"/>
              </a:rPr>
              <a:t>Example:</a:t>
            </a:r>
            <a:endParaRPr sz="2400">
              <a:solidFill>
                <a:schemeClr val="dk1"/>
              </a:solidFill>
              <a:latin typeface="Times New Roman"/>
              <a:ea typeface="Times New Roman"/>
              <a:cs typeface="Times New Roman"/>
              <a:sym typeface="Times New Roman"/>
            </a:endParaRPr>
          </a:p>
          <a:p>
            <a:pPr indent="-339445" lvl="0" marL="339445" rtl="0" algn="just">
              <a:lnSpc>
                <a:spcPct val="90000"/>
              </a:lnSpc>
              <a:spcBef>
                <a:spcPts val="1000"/>
              </a:spcBef>
              <a:spcAft>
                <a:spcPts val="0"/>
              </a:spcAft>
              <a:buClr>
                <a:srgbClr val="CC0066"/>
              </a:buClr>
              <a:buSzPts val="1800"/>
              <a:buFont typeface="Noto Sans Symbols"/>
              <a:buChar char="🢂"/>
            </a:pPr>
            <a:r>
              <a:rPr lang="en-US" sz="2400">
                <a:latin typeface="Times New Roman"/>
                <a:ea typeface="Times New Roman"/>
                <a:cs typeface="Times New Roman"/>
                <a:sym typeface="Times New Roman"/>
              </a:rPr>
              <a:t>If data is sent at rate = 1Kbps then a noise of 1/100 sec can affect 10 bits.(1/100*1000)</a:t>
            </a:r>
            <a:endParaRPr sz="2400">
              <a:latin typeface="Times New Roman"/>
              <a:ea typeface="Times New Roman"/>
              <a:cs typeface="Times New Roman"/>
              <a:sym typeface="Times New Roman"/>
            </a:endParaRPr>
          </a:p>
          <a:p>
            <a:pPr indent="-225145" lvl="0" marL="339445" rtl="0" algn="just">
              <a:lnSpc>
                <a:spcPct val="90000"/>
              </a:lnSpc>
              <a:spcBef>
                <a:spcPts val="1000"/>
              </a:spcBef>
              <a:spcAft>
                <a:spcPts val="0"/>
              </a:spcAft>
              <a:buClr>
                <a:srgbClr val="CC0066"/>
              </a:buClr>
              <a:buSzPts val="1800"/>
              <a:buFont typeface="Noto Sans Symbols"/>
              <a:buNone/>
            </a:pPr>
            <a:r>
              <a:t/>
            </a:r>
            <a:endParaRPr sz="2400">
              <a:latin typeface="Times New Roman"/>
              <a:ea typeface="Times New Roman"/>
              <a:cs typeface="Times New Roman"/>
              <a:sym typeface="Times New Roman"/>
            </a:endParaRPr>
          </a:p>
          <a:p>
            <a:pPr indent="-339445" lvl="0" marL="339445" rtl="0" algn="just">
              <a:lnSpc>
                <a:spcPct val="90000"/>
              </a:lnSpc>
              <a:spcBef>
                <a:spcPts val="1000"/>
              </a:spcBef>
              <a:spcAft>
                <a:spcPts val="0"/>
              </a:spcAft>
              <a:buClr>
                <a:srgbClr val="CC0066"/>
              </a:buClr>
              <a:buSzPts val="1800"/>
              <a:buFont typeface="Noto Sans Symbols"/>
              <a:buChar char="🢂"/>
            </a:pPr>
            <a:r>
              <a:rPr lang="en-US" sz="2400">
                <a:latin typeface="Times New Roman"/>
                <a:ea typeface="Times New Roman"/>
                <a:cs typeface="Times New Roman"/>
                <a:sym typeface="Times New Roman"/>
              </a:rPr>
              <a:t>If same data is sent at rate = 1Mbps then a noise of 1/100 sec can affect 10,000 bits.(1/100*10</a:t>
            </a:r>
            <a:r>
              <a:rPr baseline="30000" lang="en-US" sz="2400">
                <a:latin typeface="Times New Roman"/>
                <a:ea typeface="Times New Roman"/>
                <a:cs typeface="Times New Roman"/>
                <a:sym typeface="Times New Roman"/>
              </a:rPr>
              <a:t>6</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225145" lvl="0" marL="339445" rtl="0" algn="l">
              <a:lnSpc>
                <a:spcPct val="90000"/>
              </a:lnSpc>
              <a:spcBef>
                <a:spcPts val="1000"/>
              </a:spcBef>
              <a:spcAft>
                <a:spcPts val="0"/>
              </a:spcAft>
              <a:buSzPts val="1800"/>
              <a:buNone/>
            </a:pPr>
            <a:r>
              <a:t/>
            </a:r>
            <a:endParaRPr sz="2400"/>
          </a:p>
          <a:p>
            <a:pPr indent="-225145" lvl="0" marL="339445" rtl="0" algn="l">
              <a:lnSpc>
                <a:spcPct val="90000"/>
              </a:lnSpc>
              <a:spcBef>
                <a:spcPts val="1000"/>
              </a:spcBef>
              <a:spcAft>
                <a:spcPts val="0"/>
              </a:spcAft>
              <a:buSzPts val="1800"/>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5"/>
          <p:cNvSpPr txBox="1"/>
          <p:nvPr>
            <p:ph type="title"/>
          </p:nvPr>
        </p:nvSpPr>
        <p:spPr>
          <a:xfrm>
            <a:off x="383540" y="901456"/>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3200">
                <a:solidFill>
                  <a:schemeClr val="dk1"/>
                </a:solidFill>
              </a:rPr>
              <a:t>Error detection</a:t>
            </a:r>
            <a:endParaRPr sz="3200">
              <a:solidFill>
                <a:schemeClr val="dk1"/>
              </a:solidFill>
            </a:endParaRPr>
          </a:p>
        </p:txBody>
      </p:sp>
      <p:sp>
        <p:nvSpPr>
          <p:cNvPr id="157" name="Google Shape;157;p15"/>
          <p:cNvSpPr txBox="1"/>
          <p:nvPr>
            <p:ph idx="1" type="body"/>
          </p:nvPr>
        </p:nvSpPr>
        <p:spPr>
          <a:xfrm>
            <a:off x="257025" y="1980597"/>
            <a:ext cx="8560405" cy="3373724"/>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Font typeface="Noto Sans Symbols"/>
              <a:buChar char="⮚"/>
            </a:pPr>
            <a:r>
              <a:rPr lang="en-US" sz="2400">
                <a:latin typeface="Times New Roman"/>
                <a:ea typeface="Times New Roman"/>
                <a:cs typeface="Times New Roman"/>
                <a:sym typeface="Times New Roman"/>
              </a:rPr>
              <a:t>Error detection means to decide whether the received data is correct or not without having a copy of the original message.</a:t>
            </a:r>
            <a:endParaRPr sz="2400">
              <a:latin typeface="Times New Roman"/>
              <a:ea typeface="Times New Roman"/>
              <a:cs typeface="Times New Roman"/>
              <a:sym typeface="Times New Roman"/>
            </a:endParaRPr>
          </a:p>
          <a:p>
            <a:pPr indent="-228600" lvl="0" marL="571500" rtl="0" algn="just">
              <a:lnSpc>
                <a:spcPct val="90000"/>
              </a:lnSpc>
              <a:spcBef>
                <a:spcPts val="1000"/>
              </a:spcBef>
              <a:spcAft>
                <a:spcPts val="0"/>
              </a:spcAft>
              <a:buClr>
                <a:schemeClr val="dk1"/>
              </a:buClr>
              <a:buSzPts val="1800"/>
              <a:buFont typeface="Noto Sans Symbols"/>
              <a:buNone/>
            </a:pPr>
            <a:r>
              <a:t/>
            </a:r>
            <a:endParaRPr sz="24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Noto Sans Symbols"/>
              <a:buChar char="⮚"/>
            </a:pPr>
            <a:r>
              <a:rPr lang="en-US" sz="2400">
                <a:latin typeface="Times New Roman"/>
                <a:ea typeface="Times New Roman"/>
                <a:cs typeface="Times New Roman"/>
                <a:sym typeface="Times New Roman"/>
              </a:rPr>
              <a:t>Error detection </a:t>
            </a:r>
            <a:r>
              <a:rPr b="1" lang="en-US" sz="2400">
                <a:latin typeface="Times New Roman"/>
                <a:ea typeface="Times New Roman"/>
                <a:cs typeface="Times New Roman"/>
                <a:sym typeface="Times New Roman"/>
              </a:rPr>
              <a:t>uses the concept of redundancy</a:t>
            </a:r>
            <a:r>
              <a:rPr lang="en-US" sz="24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which means</a:t>
            </a:r>
            <a:r>
              <a:rPr lang="en-US" sz="2400">
                <a:latin typeface="Times New Roman"/>
                <a:ea typeface="Times New Roman"/>
                <a:cs typeface="Times New Roman"/>
                <a:sym typeface="Times New Roman"/>
              </a:rPr>
              <a:t> adding extra bits for detecting errors at the destination.</a:t>
            </a:r>
            <a:endParaRPr sz="2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6"/>
          <p:cNvSpPr txBox="1"/>
          <p:nvPr>
            <p:ph type="title"/>
          </p:nvPr>
        </p:nvSpPr>
        <p:spPr>
          <a:xfrm>
            <a:off x="201056" y="213988"/>
            <a:ext cx="3053715" cy="518091"/>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100"/>
              </a:spcBef>
              <a:spcAft>
                <a:spcPts val="0"/>
              </a:spcAft>
              <a:buSzPts val="1800"/>
              <a:buNone/>
            </a:pPr>
            <a:r>
              <a:rPr b="1" lang="en-US" sz="3200">
                <a:solidFill>
                  <a:schemeClr val="dk1"/>
                </a:solidFill>
              </a:rPr>
              <a:t>Redundancy</a:t>
            </a:r>
            <a:endParaRPr/>
          </a:p>
        </p:txBody>
      </p:sp>
      <p:sp>
        <p:nvSpPr>
          <p:cNvPr id="163" name="Google Shape;163;p16"/>
          <p:cNvSpPr txBox="1"/>
          <p:nvPr/>
        </p:nvSpPr>
        <p:spPr>
          <a:xfrm>
            <a:off x="534668" y="1557020"/>
            <a:ext cx="8050531" cy="3362459"/>
          </a:xfrm>
          <a:prstGeom prst="rect">
            <a:avLst/>
          </a:prstGeom>
          <a:noFill/>
          <a:ln>
            <a:noFill/>
          </a:ln>
        </p:spPr>
        <p:txBody>
          <a:bodyPr anchorCtr="0" anchor="t" bIns="0" lIns="0" spcFirstLastPara="1" rIns="0" wrap="square" tIns="12700">
            <a:spAutoFit/>
          </a:bodyPr>
          <a:lstStyle/>
          <a:p>
            <a:pPr indent="-342900" lvl="0" marL="354965" marR="5080" rtl="0" algn="just">
              <a:lnSpc>
                <a:spcPct val="150000"/>
              </a:lnSpc>
              <a:spcBef>
                <a:spcPts val="0"/>
              </a:spcBef>
              <a:spcAft>
                <a:spcPts val="0"/>
              </a:spcAft>
              <a:buClr>
                <a:srgbClr val="00CCFF"/>
              </a:buClr>
              <a:buSzPts val="1794"/>
              <a:buFont typeface="Noto Sans Symbols"/>
              <a:buChar char="■"/>
            </a:pPr>
            <a:r>
              <a:rPr b="0" i="0" lang="en-US" sz="2400" u="none" cap="none" strike="noStrike">
                <a:solidFill>
                  <a:schemeClr val="dk1"/>
                </a:solidFill>
                <a:latin typeface="Times New Roman"/>
                <a:ea typeface="Times New Roman"/>
                <a:cs typeface="Times New Roman"/>
                <a:sym typeface="Times New Roman"/>
              </a:rPr>
              <a:t>Instead of repeating the entire data  stream, a shorter group of bits may be  appended to the end of each unit. </a:t>
            </a:r>
            <a:endParaRPr b="0" i="0" sz="2400" u="none" cap="none" strike="noStrike">
              <a:solidFill>
                <a:schemeClr val="dk1"/>
              </a:solidFill>
              <a:latin typeface="Times New Roman"/>
              <a:ea typeface="Times New Roman"/>
              <a:cs typeface="Times New Roman"/>
              <a:sym typeface="Times New Roman"/>
            </a:endParaRPr>
          </a:p>
          <a:p>
            <a:pPr indent="0" lvl="0" marL="12065" marR="5080" rtl="0" algn="just">
              <a:lnSpc>
                <a:spcPct val="150000"/>
              </a:lnSpc>
              <a:spcBef>
                <a:spcPts val="10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54965" marR="5080" rtl="0" algn="just">
              <a:lnSpc>
                <a:spcPct val="150000"/>
              </a:lnSpc>
              <a:spcBef>
                <a:spcPts val="100"/>
              </a:spcBef>
              <a:spcAft>
                <a:spcPts val="0"/>
              </a:spcAft>
              <a:buClr>
                <a:srgbClr val="00CCFF"/>
              </a:buClr>
              <a:buSzPts val="1794"/>
              <a:buFont typeface="Noto Sans Symbols"/>
              <a:buChar char="■"/>
            </a:pPr>
            <a:r>
              <a:rPr b="0" i="0" lang="en-US" sz="2400" u="none" cap="none" strike="noStrike">
                <a:solidFill>
                  <a:schemeClr val="dk1"/>
                </a:solidFill>
                <a:latin typeface="Times New Roman"/>
                <a:ea typeface="Times New Roman"/>
                <a:cs typeface="Times New Roman"/>
                <a:sym typeface="Times New Roman"/>
              </a:rPr>
              <a:t>This  technique is called Redundancy because  the extra bit are redundant to the  information. They are discarded as soon  as the accuracy of the transmission has  been determined.</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nvSpPr>
        <p:spPr>
          <a:xfrm>
            <a:off x="84222" y="1048004"/>
            <a:ext cx="8602218" cy="2616060"/>
          </a:xfrm>
          <a:prstGeom prst="rect">
            <a:avLst/>
          </a:prstGeom>
          <a:noFill/>
          <a:ln>
            <a:noFill/>
          </a:ln>
        </p:spPr>
        <p:txBody>
          <a:bodyPr anchorCtr="0" anchor="t" bIns="45700" lIns="91425" spcFirstLastPara="1" rIns="91425" wrap="square" tIns="45700">
            <a:spAutoFit/>
          </a:bodyPr>
          <a:lstStyle/>
          <a:p>
            <a:pPr indent="0" lvl="0" marL="12065" marR="176657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There are basically four types of  redundancy checks. </a:t>
            </a:r>
            <a:endParaRPr/>
          </a:p>
          <a:p>
            <a:pPr indent="0" lvl="0" marL="12065" marR="176657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514348" lvl="1" marL="869314" marR="0" rtl="0" algn="l">
              <a:lnSpc>
                <a:spcPct val="100000"/>
              </a:lnSpc>
              <a:spcBef>
                <a:spcPts val="0"/>
              </a:spcBef>
              <a:spcAft>
                <a:spcPts val="0"/>
              </a:spcAft>
              <a:buClr>
                <a:srgbClr val="FFFFFF"/>
              </a:buClr>
              <a:buSzPts val="32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1. VRC (Vertical Redundancy Check).</a:t>
            </a:r>
            <a:endParaRPr b="0" i="0" sz="2400" u="none" cap="none" strike="noStrike">
              <a:solidFill>
                <a:srgbClr val="000000"/>
              </a:solidFill>
              <a:latin typeface="Times New Roman"/>
              <a:ea typeface="Times New Roman"/>
              <a:cs typeface="Times New Roman"/>
              <a:sym typeface="Times New Roman"/>
            </a:endParaRPr>
          </a:p>
          <a:p>
            <a:pPr indent="-514348" lvl="1" marL="869314" marR="0" rtl="0" algn="l">
              <a:lnSpc>
                <a:spcPct val="100000"/>
              </a:lnSpc>
              <a:spcBef>
                <a:spcPts val="830"/>
              </a:spcBef>
              <a:spcAft>
                <a:spcPts val="0"/>
              </a:spcAft>
              <a:buClr>
                <a:srgbClr val="FFFFFF"/>
              </a:buClr>
              <a:buSzPts val="32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2. LRC (Longitudinal Redundancy Check).</a:t>
            </a:r>
            <a:endParaRPr b="0" i="0" sz="2400" u="none" cap="none" strike="noStrike">
              <a:solidFill>
                <a:schemeClr val="dk1"/>
              </a:solidFill>
              <a:latin typeface="Times New Roman"/>
              <a:ea typeface="Times New Roman"/>
              <a:cs typeface="Times New Roman"/>
              <a:sym typeface="Times New Roman"/>
            </a:endParaRPr>
          </a:p>
          <a:p>
            <a:pPr indent="-514348" lvl="1" marL="869314" marR="0" rtl="0" algn="l">
              <a:lnSpc>
                <a:spcPct val="100000"/>
              </a:lnSpc>
              <a:spcBef>
                <a:spcPts val="790"/>
              </a:spcBef>
              <a:spcAft>
                <a:spcPts val="0"/>
              </a:spcAft>
              <a:buClr>
                <a:srgbClr val="FFFFFF"/>
              </a:buClr>
              <a:buSzPts val="32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3. CRC (Cyclical Redundancy Check).</a:t>
            </a:r>
            <a:endParaRPr b="0" i="0" sz="2400" u="none" cap="none" strike="noStrike">
              <a:solidFill>
                <a:srgbClr val="000000"/>
              </a:solidFill>
              <a:latin typeface="Times New Roman"/>
              <a:ea typeface="Times New Roman"/>
              <a:cs typeface="Times New Roman"/>
              <a:sym typeface="Times New Roman"/>
            </a:endParaRPr>
          </a:p>
          <a:p>
            <a:pPr indent="-514348" lvl="1" marL="869314" marR="0" rtl="0" algn="l">
              <a:lnSpc>
                <a:spcPct val="100000"/>
              </a:lnSpc>
              <a:spcBef>
                <a:spcPts val="790"/>
              </a:spcBef>
              <a:spcAft>
                <a:spcPts val="0"/>
              </a:spcAft>
              <a:buClr>
                <a:srgbClr val="FFFFFF"/>
              </a:buClr>
              <a:buSzPts val="32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4. Checksum</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18"/>
          <p:cNvPicPr preferRelativeResize="0"/>
          <p:nvPr/>
        </p:nvPicPr>
        <p:blipFill rotWithShape="1">
          <a:blip r:embed="rId3">
            <a:alphaModFix/>
          </a:blip>
          <a:srcRect b="0" l="0" r="0" t="0"/>
          <a:stretch/>
        </p:blipFill>
        <p:spPr>
          <a:xfrm>
            <a:off x="686406" y="1161143"/>
            <a:ext cx="7604881" cy="4785179"/>
          </a:xfrm>
          <a:prstGeom prst="rect">
            <a:avLst/>
          </a:prstGeom>
          <a:noFill/>
          <a:ln>
            <a:noFill/>
          </a:ln>
        </p:spPr>
      </p:pic>
      <p:sp>
        <p:nvSpPr>
          <p:cNvPr id="174" name="Google Shape;174;p18"/>
          <p:cNvSpPr/>
          <p:nvPr/>
        </p:nvSpPr>
        <p:spPr>
          <a:xfrm>
            <a:off x="99567" y="110396"/>
            <a:ext cx="2857389" cy="581302"/>
          </a:xfrm>
          <a:prstGeom prst="rect">
            <a:avLst/>
          </a:prstGeom>
          <a:noFill/>
          <a:ln>
            <a:noFill/>
          </a:ln>
        </p:spPr>
        <p:txBody>
          <a:bodyPr anchorCtr="0" anchor="t" bIns="44000" lIns="89550" spcFirstLastPara="1" rIns="89550" wrap="square" tIns="440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Redundancy</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19"/>
          <p:cNvPicPr preferRelativeResize="0"/>
          <p:nvPr/>
        </p:nvPicPr>
        <p:blipFill rotWithShape="1">
          <a:blip r:embed="rId3">
            <a:alphaModFix/>
          </a:blip>
          <a:srcRect b="0" l="0" r="0" t="0"/>
          <a:stretch/>
        </p:blipFill>
        <p:spPr>
          <a:xfrm>
            <a:off x="447525" y="2710846"/>
            <a:ext cx="8218714" cy="1507369"/>
          </a:xfrm>
          <a:prstGeom prst="rect">
            <a:avLst/>
          </a:prstGeom>
          <a:noFill/>
          <a:ln>
            <a:noFill/>
          </a:ln>
        </p:spPr>
      </p:pic>
      <p:sp>
        <p:nvSpPr>
          <p:cNvPr id="180" name="Google Shape;180;p19"/>
          <p:cNvSpPr txBox="1"/>
          <p:nvPr/>
        </p:nvSpPr>
        <p:spPr>
          <a:xfrm>
            <a:off x="545034" y="1679424"/>
            <a:ext cx="8396589" cy="368383"/>
          </a:xfrm>
          <a:prstGeom prst="rect">
            <a:avLst/>
          </a:prstGeom>
          <a:noFill/>
          <a:ln>
            <a:noFill/>
          </a:ln>
        </p:spPr>
        <p:txBody>
          <a:bodyPr anchorCtr="0" anchor="t" bIns="45250" lIns="90500" spcFirstLastPara="1" rIns="90500" wrap="square" tIns="452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Four types of redundancy checks are used  in data communications</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8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nvSpPr>
        <p:spPr>
          <a:xfrm>
            <a:off x="330199" y="246101"/>
            <a:ext cx="7304151" cy="518091"/>
          </a:xfrm>
          <a:prstGeom prst="rect">
            <a:avLst/>
          </a:prstGeom>
          <a:noFill/>
          <a:ln>
            <a:noFill/>
          </a:ln>
        </p:spPr>
        <p:txBody>
          <a:bodyPr anchorCtr="0" anchor="ctr" bIns="0" lIns="0" spcFirstLastPara="1" rIns="0" wrap="square" tIns="12700">
            <a:spAutoFit/>
          </a:bodyPr>
          <a:lstStyle/>
          <a:p>
            <a:pPr indent="36513" lvl="0" marL="12700" marR="5080" rtl="0" algn="l">
              <a:lnSpc>
                <a:spcPct val="100000"/>
              </a:lnSpc>
              <a:spcBef>
                <a:spcPts val="100"/>
              </a:spcBef>
              <a:spcAft>
                <a:spcPts val="0"/>
              </a:spcAft>
              <a:buClr>
                <a:schemeClr val="dk1"/>
              </a:buClr>
              <a:buSzPts val="1800"/>
              <a:buFont typeface="Times New Roman"/>
              <a:buNone/>
            </a:pPr>
            <a:r>
              <a:rPr b="1" i="0" lang="en-US" sz="3200" u="none" cap="none" strike="noStrike">
                <a:solidFill>
                  <a:schemeClr val="dk1"/>
                </a:solidFill>
                <a:latin typeface="Times New Roman"/>
                <a:ea typeface="Times New Roman"/>
                <a:cs typeface="Times New Roman"/>
                <a:sym typeface="Times New Roman"/>
              </a:rPr>
              <a:t>Vertical Redundancy Check</a:t>
            </a:r>
            <a:endParaRPr b="1" i="0" sz="3200" u="none" cap="none" strike="noStrike">
              <a:solidFill>
                <a:srgbClr val="000000"/>
              </a:solidFill>
              <a:latin typeface="Times New Roman"/>
              <a:ea typeface="Times New Roman"/>
              <a:cs typeface="Times New Roman"/>
              <a:sym typeface="Times New Roman"/>
            </a:endParaRPr>
          </a:p>
        </p:txBody>
      </p:sp>
      <p:sp>
        <p:nvSpPr>
          <p:cNvPr id="186" name="Google Shape;186;p20"/>
          <p:cNvSpPr txBox="1"/>
          <p:nvPr/>
        </p:nvSpPr>
        <p:spPr>
          <a:xfrm>
            <a:off x="330198" y="1087119"/>
            <a:ext cx="8420101" cy="3041843"/>
          </a:xfrm>
          <a:prstGeom prst="rect">
            <a:avLst/>
          </a:prstGeom>
          <a:noFill/>
          <a:ln>
            <a:noFill/>
          </a:ln>
        </p:spPr>
        <p:txBody>
          <a:bodyPr anchorCtr="0" anchor="t" bIns="0" lIns="0" spcFirstLastPara="1" rIns="0" wrap="square" tIns="66025">
            <a:spAutoFit/>
          </a:bodyPr>
          <a:lstStyle/>
          <a:p>
            <a:pPr indent="-342900" lvl="0" marL="355600" marR="0" rtl="0" algn="just">
              <a:lnSpc>
                <a:spcPct val="150000"/>
              </a:lnSpc>
              <a:spcBef>
                <a:spcPts val="0"/>
              </a:spcBef>
              <a:spcAft>
                <a:spcPts val="0"/>
              </a:spcAft>
              <a:buClr>
                <a:srgbClr val="000000"/>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It is also known as parity check</a:t>
            </a:r>
            <a:endParaRPr b="0" i="0" sz="2400" u="none" cap="none" strike="noStrike">
              <a:solidFill>
                <a:schemeClr val="dk1"/>
              </a:solidFill>
              <a:latin typeface="Times New Roman"/>
              <a:ea typeface="Times New Roman"/>
              <a:cs typeface="Times New Roman"/>
              <a:sym typeface="Times New Roman"/>
            </a:endParaRPr>
          </a:p>
          <a:p>
            <a:pPr indent="-342900" lvl="0" marL="355600" marR="10160" rtl="0" algn="just">
              <a:lnSpc>
                <a:spcPct val="150000"/>
              </a:lnSpc>
              <a:spcBef>
                <a:spcPts val="860"/>
              </a:spcBef>
              <a:spcAft>
                <a:spcPts val="0"/>
              </a:spcAft>
              <a:buClr>
                <a:srgbClr val="000000"/>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It is least expensive mechanism for error  detection</a:t>
            </a:r>
            <a:endParaRPr b="0" i="0" sz="2400" u="none" cap="none" strike="noStrike">
              <a:solidFill>
                <a:schemeClr val="dk1"/>
              </a:solidFill>
              <a:latin typeface="Times New Roman"/>
              <a:ea typeface="Times New Roman"/>
              <a:cs typeface="Times New Roman"/>
              <a:sym typeface="Times New Roman"/>
            </a:endParaRPr>
          </a:p>
          <a:p>
            <a:pPr indent="-342900" lvl="0" marL="355600" marR="5080" rtl="0" algn="just">
              <a:lnSpc>
                <a:spcPct val="150000"/>
              </a:lnSpc>
              <a:spcBef>
                <a:spcPts val="745"/>
              </a:spcBef>
              <a:spcAft>
                <a:spcPts val="0"/>
              </a:spcAft>
              <a:buClr>
                <a:srgbClr val="000000"/>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In this technique, the redundant bit called  parity bit is appended to every data unit  so that the total number of 1s in the unit  becomes even (including parity bit)</a:t>
            </a:r>
            <a:endParaRPr b="0" i="0" sz="2400" u="none" cap="none" strike="noStrike">
              <a:solidFill>
                <a:schemeClr val="dk1"/>
              </a:solidFill>
              <a:latin typeface="Times New Roman"/>
              <a:ea typeface="Times New Roman"/>
              <a:cs typeface="Times New Roman"/>
              <a:sym typeface="Times New Roman"/>
            </a:endParaRPr>
          </a:p>
        </p:txBody>
      </p:sp>
      <p:sp>
        <p:nvSpPr>
          <p:cNvPr id="187" name="Google Shape;187;p20"/>
          <p:cNvSpPr txBox="1"/>
          <p:nvPr/>
        </p:nvSpPr>
        <p:spPr>
          <a:xfrm>
            <a:off x="8360409" y="6465902"/>
            <a:ext cx="274320" cy="205184"/>
          </a:xfrm>
          <a:prstGeom prst="rect">
            <a:avLst/>
          </a:prstGeom>
          <a:noFill/>
          <a:ln>
            <a:noFill/>
          </a:ln>
        </p:spPr>
        <p:txBody>
          <a:bodyPr anchorCtr="0" anchor="t" bIns="0" lIns="0" spcFirstLastPara="1" rIns="0" wrap="square" tIns="0">
            <a:spAutoFit/>
          </a:bodyPr>
          <a:lstStyle/>
          <a:p>
            <a:pPr indent="0" lvl="0" marL="38100" marR="0" rtl="0" algn="l">
              <a:lnSpc>
                <a:spcPct val="117499"/>
              </a:lnSpc>
              <a:spcBef>
                <a:spcPts val="0"/>
              </a:spcBef>
              <a:spcAft>
                <a:spcPts val="0"/>
              </a:spcAft>
              <a:buClr>
                <a:srgbClr val="000000"/>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nvSpPr>
        <p:spPr>
          <a:xfrm>
            <a:off x="-1853045" y="260732"/>
            <a:ext cx="8977745" cy="518091"/>
          </a:xfrm>
          <a:prstGeom prst="rect">
            <a:avLst/>
          </a:prstGeom>
          <a:noFill/>
          <a:ln>
            <a:noFill/>
          </a:ln>
        </p:spPr>
        <p:txBody>
          <a:bodyPr anchorCtr="0" anchor="ctr" bIns="0" lIns="0" spcFirstLastPara="1" rIns="0" wrap="square" tIns="12700">
            <a:spAutoFit/>
          </a:bodyPr>
          <a:lstStyle/>
          <a:p>
            <a:pPr indent="1831339" lvl="0" marL="12700" marR="5080" rtl="0" algn="just">
              <a:lnSpc>
                <a:spcPct val="100000"/>
              </a:lnSpc>
              <a:spcBef>
                <a:spcPts val="100"/>
              </a:spcBef>
              <a:spcAft>
                <a:spcPts val="0"/>
              </a:spcAft>
              <a:buClr>
                <a:schemeClr val="dk1"/>
              </a:buClr>
              <a:buSzPts val="1800"/>
              <a:buFont typeface="Times New Roman"/>
              <a:buNone/>
            </a:pPr>
            <a:r>
              <a:rPr b="1" i="0" lang="en-US" sz="3200" u="none" cap="none" strike="noStrike">
                <a:solidFill>
                  <a:schemeClr val="dk1"/>
                </a:solidFill>
                <a:latin typeface="Times New Roman"/>
                <a:ea typeface="Times New Roman"/>
                <a:cs typeface="Times New Roman"/>
                <a:sym typeface="Times New Roman"/>
              </a:rPr>
              <a:t>Vertical Redundancy Check</a:t>
            </a:r>
            <a:endParaRPr/>
          </a:p>
        </p:txBody>
      </p:sp>
      <p:grpSp>
        <p:nvGrpSpPr>
          <p:cNvPr id="193" name="Google Shape;193;p21"/>
          <p:cNvGrpSpPr/>
          <p:nvPr/>
        </p:nvGrpSpPr>
        <p:grpSpPr>
          <a:xfrm>
            <a:off x="990600" y="3048000"/>
            <a:ext cx="2286000" cy="1676400"/>
            <a:chOff x="990600" y="3048000"/>
            <a:chExt cx="2286000" cy="1676400"/>
          </a:xfrm>
        </p:grpSpPr>
        <p:sp>
          <p:nvSpPr>
            <p:cNvPr id="194" name="Google Shape;194;p21"/>
            <p:cNvSpPr/>
            <p:nvPr/>
          </p:nvSpPr>
          <p:spPr>
            <a:xfrm>
              <a:off x="990600" y="3048000"/>
              <a:ext cx="2286000" cy="1676400"/>
            </a:xfrm>
            <a:custGeom>
              <a:rect b="b" l="l" r="r" t="t"/>
              <a:pathLst>
                <a:path extrusionOk="0" h="1676400" w="2286000">
                  <a:moveTo>
                    <a:pt x="2286000" y="0"/>
                  </a:moveTo>
                  <a:lnTo>
                    <a:pt x="0" y="0"/>
                  </a:lnTo>
                  <a:lnTo>
                    <a:pt x="0" y="1676400"/>
                  </a:lnTo>
                  <a:lnTo>
                    <a:pt x="2286000" y="1676400"/>
                  </a:lnTo>
                  <a:close/>
                </a:path>
              </a:pathLst>
            </a:custGeom>
            <a:solidFill>
              <a:srgbClr val="00989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5" name="Google Shape;195;p21"/>
            <p:cNvSpPr/>
            <p:nvPr/>
          </p:nvSpPr>
          <p:spPr>
            <a:xfrm>
              <a:off x="990600" y="3048000"/>
              <a:ext cx="2286000" cy="1676400"/>
            </a:xfrm>
            <a:custGeom>
              <a:rect b="b" l="l" r="r" t="t"/>
              <a:pathLst>
                <a:path extrusionOk="0" h="1676400" w="2286000">
                  <a:moveTo>
                    <a:pt x="1143000" y="1676400"/>
                  </a:moveTo>
                  <a:lnTo>
                    <a:pt x="0" y="1676400"/>
                  </a:lnTo>
                  <a:lnTo>
                    <a:pt x="0" y="0"/>
                  </a:lnTo>
                  <a:lnTo>
                    <a:pt x="2286000" y="0"/>
                  </a:lnTo>
                  <a:lnTo>
                    <a:pt x="2286000" y="1676400"/>
                  </a:lnTo>
                  <a:lnTo>
                    <a:pt x="1143000" y="167640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196" name="Google Shape;196;p21"/>
          <p:cNvSpPr txBox="1"/>
          <p:nvPr/>
        </p:nvSpPr>
        <p:spPr>
          <a:xfrm>
            <a:off x="990600" y="3048000"/>
            <a:ext cx="2286000" cy="1600438"/>
          </a:xfrm>
          <a:prstGeom prst="rect">
            <a:avLst/>
          </a:prstGeom>
          <a:noFill/>
          <a:ln>
            <a:noFill/>
          </a:ln>
        </p:spPr>
        <p:txBody>
          <a:bodyPr anchorCtr="0" anchor="t" bIns="0" lIns="0" spcFirstLastPara="1" rIns="0" wrap="square" tIns="106675">
            <a:spAutoFit/>
          </a:bodyPr>
          <a:lstStyle/>
          <a:p>
            <a:pPr indent="0" lvl="0" marL="635"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Checking function</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rgbClr val="000000"/>
              </a:buClr>
              <a:buSzPts val="2500"/>
              <a:buFont typeface="Arial"/>
              <a:buNone/>
            </a:pPr>
            <a:r>
              <a:t/>
            </a:r>
            <a:endParaRPr b="0" i="0" sz="2500" u="none" cap="none" strike="noStrike">
              <a:solidFill>
                <a:schemeClr val="dk1"/>
              </a:solidFill>
              <a:latin typeface="Times New Roman"/>
              <a:ea typeface="Times New Roman"/>
              <a:cs typeface="Times New Roman"/>
              <a:sym typeface="Times New Roman"/>
            </a:endParaRPr>
          </a:p>
          <a:p>
            <a:pPr indent="0" lvl="0" marL="180340" marR="248284"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Is total number  of 1s even ?</a:t>
            </a:r>
            <a:endParaRPr b="0" i="0" sz="2400" u="none" cap="none" strike="noStrike">
              <a:solidFill>
                <a:schemeClr val="dk1"/>
              </a:solidFill>
              <a:latin typeface="Times New Roman"/>
              <a:ea typeface="Times New Roman"/>
              <a:cs typeface="Times New Roman"/>
              <a:sym typeface="Times New Roman"/>
            </a:endParaRPr>
          </a:p>
        </p:txBody>
      </p:sp>
      <p:sp>
        <p:nvSpPr>
          <p:cNvPr id="197" name="Google Shape;197;p21"/>
          <p:cNvSpPr txBox="1"/>
          <p:nvPr/>
        </p:nvSpPr>
        <p:spPr>
          <a:xfrm>
            <a:off x="1525269" y="5063490"/>
            <a:ext cx="111061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Receiver</a:t>
            </a:r>
            <a:endParaRPr b="0" i="0" sz="2400" u="none" cap="none" strike="noStrike">
              <a:solidFill>
                <a:schemeClr val="dk1"/>
              </a:solidFill>
              <a:latin typeface="Times New Roman"/>
              <a:ea typeface="Times New Roman"/>
              <a:cs typeface="Times New Roman"/>
              <a:sym typeface="Times New Roman"/>
            </a:endParaRPr>
          </a:p>
        </p:txBody>
      </p:sp>
      <p:grpSp>
        <p:nvGrpSpPr>
          <p:cNvPr id="198" name="Google Shape;198;p21"/>
          <p:cNvGrpSpPr/>
          <p:nvPr/>
        </p:nvGrpSpPr>
        <p:grpSpPr>
          <a:xfrm>
            <a:off x="3962400" y="3733800"/>
            <a:ext cx="1676400" cy="457200"/>
            <a:chOff x="3962400" y="3733800"/>
            <a:chExt cx="1676400" cy="457200"/>
          </a:xfrm>
        </p:grpSpPr>
        <p:sp>
          <p:nvSpPr>
            <p:cNvPr id="199" name="Google Shape;199;p21"/>
            <p:cNvSpPr/>
            <p:nvPr/>
          </p:nvSpPr>
          <p:spPr>
            <a:xfrm>
              <a:off x="3962400" y="3733800"/>
              <a:ext cx="1676400" cy="457200"/>
            </a:xfrm>
            <a:custGeom>
              <a:rect b="b" l="l" r="r" t="t"/>
              <a:pathLst>
                <a:path extrusionOk="0" h="457200" w="1676400">
                  <a:moveTo>
                    <a:pt x="1676400" y="0"/>
                  </a:moveTo>
                  <a:lnTo>
                    <a:pt x="0" y="0"/>
                  </a:lnTo>
                  <a:lnTo>
                    <a:pt x="0" y="457200"/>
                  </a:lnTo>
                  <a:lnTo>
                    <a:pt x="1676400" y="457200"/>
                  </a:lnTo>
                  <a:close/>
                </a:path>
              </a:pathLst>
            </a:custGeom>
            <a:solidFill>
              <a:srgbClr val="00989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0" name="Google Shape;200;p21"/>
            <p:cNvSpPr/>
            <p:nvPr/>
          </p:nvSpPr>
          <p:spPr>
            <a:xfrm>
              <a:off x="3962400" y="3733800"/>
              <a:ext cx="1676400" cy="457200"/>
            </a:xfrm>
            <a:custGeom>
              <a:rect b="b" l="l" r="r" t="t"/>
              <a:pathLst>
                <a:path extrusionOk="0" h="457200" w="1676400">
                  <a:moveTo>
                    <a:pt x="838200" y="457200"/>
                  </a:moveTo>
                  <a:lnTo>
                    <a:pt x="0" y="457200"/>
                  </a:lnTo>
                  <a:lnTo>
                    <a:pt x="0" y="0"/>
                  </a:lnTo>
                  <a:lnTo>
                    <a:pt x="1676400" y="0"/>
                  </a:lnTo>
                  <a:lnTo>
                    <a:pt x="1676400" y="457200"/>
                  </a:lnTo>
                  <a:lnTo>
                    <a:pt x="838200" y="45720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201" name="Google Shape;201;p21"/>
          <p:cNvSpPr txBox="1"/>
          <p:nvPr/>
        </p:nvSpPr>
        <p:spPr>
          <a:xfrm>
            <a:off x="3962400" y="3733800"/>
            <a:ext cx="1676400" cy="416781"/>
          </a:xfrm>
          <a:prstGeom prst="rect">
            <a:avLst/>
          </a:prstGeom>
          <a:noFill/>
          <a:ln>
            <a:noFill/>
          </a:ln>
        </p:spPr>
        <p:txBody>
          <a:bodyPr anchorCtr="0" anchor="t" bIns="0" lIns="0" spcFirstLastPara="1" rIns="0" wrap="square" tIns="46975">
            <a:spAutoFit/>
          </a:bodyPr>
          <a:lstStyle/>
          <a:p>
            <a:pPr indent="0" lvl="0" marL="9017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1100001 | 1</a:t>
            </a:r>
            <a:endParaRPr b="0" i="0" sz="2400" u="none" cap="none" strike="noStrike">
              <a:solidFill>
                <a:schemeClr val="dk1"/>
              </a:solidFill>
              <a:latin typeface="Times New Roman"/>
              <a:ea typeface="Times New Roman"/>
              <a:cs typeface="Times New Roman"/>
              <a:sym typeface="Times New Roman"/>
            </a:endParaRPr>
          </a:p>
        </p:txBody>
      </p:sp>
      <p:sp>
        <p:nvSpPr>
          <p:cNvPr id="202" name="Google Shape;202;p21"/>
          <p:cNvSpPr/>
          <p:nvPr/>
        </p:nvSpPr>
        <p:spPr>
          <a:xfrm>
            <a:off x="3276600" y="3924300"/>
            <a:ext cx="609600" cy="76200"/>
          </a:xfrm>
          <a:custGeom>
            <a:rect b="b" l="l" r="r" t="t"/>
            <a:pathLst>
              <a:path extrusionOk="0" h="76200" w="609600">
                <a:moveTo>
                  <a:pt x="609600" y="33020"/>
                </a:moveTo>
                <a:lnTo>
                  <a:pt x="74930" y="33020"/>
                </a:lnTo>
                <a:lnTo>
                  <a:pt x="74930" y="0"/>
                </a:lnTo>
                <a:lnTo>
                  <a:pt x="0" y="38100"/>
                </a:lnTo>
                <a:lnTo>
                  <a:pt x="74930" y="76200"/>
                </a:lnTo>
                <a:lnTo>
                  <a:pt x="74930" y="43180"/>
                </a:lnTo>
                <a:lnTo>
                  <a:pt x="609600" y="43180"/>
                </a:lnTo>
                <a:lnTo>
                  <a:pt x="609600" y="3302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203" name="Google Shape;203;p21"/>
          <p:cNvGrpSpPr/>
          <p:nvPr/>
        </p:nvGrpSpPr>
        <p:grpSpPr>
          <a:xfrm>
            <a:off x="6019800" y="3505200"/>
            <a:ext cx="2209800" cy="990600"/>
            <a:chOff x="6019800" y="3505200"/>
            <a:chExt cx="2209800" cy="990600"/>
          </a:xfrm>
        </p:grpSpPr>
        <p:sp>
          <p:nvSpPr>
            <p:cNvPr id="204" name="Google Shape;204;p21"/>
            <p:cNvSpPr/>
            <p:nvPr/>
          </p:nvSpPr>
          <p:spPr>
            <a:xfrm>
              <a:off x="6019800" y="3505200"/>
              <a:ext cx="2209800" cy="990600"/>
            </a:xfrm>
            <a:custGeom>
              <a:rect b="b" l="l" r="r" t="t"/>
              <a:pathLst>
                <a:path extrusionOk="0" h="990600" w="2209800">
                  <a:moveTo>
                    <a:pt x="2209800" y="0"/>
                  </a:moveTo>
                  <a:lnTo>
                    <a:pt x="0" y="0"/>
                  </a:lnTo>
                  <a:lnTo>
                    <a:pt x="0" y="990600"/>
                  </a:lnTo>
                  <a:lnTo>
                    <a:pt x="2209800" y="990600"/>
                  </a:lnTo>
                  <a:close/>
                </a:path>
              </a:pathLst>
            </a:custGeom>
            <a:solidFill>
              <a:srgbClr val="00989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5" name="Google Shape;205;p21"/>
            <p:cNvSpPr/>
            <p:nvPr/>
          </p:nvSpPr>
          <p:spPr>
            <a:xfrm>
              <a:off x="6019800" y="3505200"/>
              <a:ext cx="2209800" cy="990600"/>
            </a:xfrm>
            <a:custGeom>
              <a:rect b="b" l="l" r="r" t="t"/>
              <a:pathLst>
                <a:path extrusionOk="0" h="990600" w="2209800">
                  <a:moveTo>
                    <a:pt x="1104900" y="990600"/>
                  </a:moveTo>
                  <a:lnTo>
                    <a:pt x="0" y="990600"/>
                  </a:lnTo>
                  <a:lnTo>
                    <a:pt x="0" y="0"/>
                  </a:lnTo>
                  <a:lnTo>
                    <a:pt x="2209800" y="0"/>
                  </a:lnTo>
                  <a:lnTo>
                    <a:pt x="2209800" y="990600"/>
                  </a:lnTo>
                  <a:lnTo>
                    <a:pt x="1104900" y="99060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206" name="Google Shape;206;p21"/>
          <p:cNvSpPr txBox="1"/>
          <p:nvPr/>
        </p:nvSpPr>
        <p:spPr>
          <a:xfrm>
            <a:off x="6019800" y="3505200"/>
            <a:ext cx="2209800" cy="869469"/>
          </a:xfrm>
          <a:prstGeom prst="rect">
            <a:avLst/>
          </a:prstGeom>
          <a:noFill/>
          <a:ln>
            <a:noFill/>
          </a:ln>
        </p:spPr>
        <p:txBody>
          <a:bodyPr anchorCtr="0" anchor="t" bIns="0" lIns="0" spcFirstLastPara="1" rIns="0" wrap="square" tIns="129525">
            <a:spAutoFit/>
          </a:bodyPr>
          <a:lstStyle/>
          <a:p>
            <a:pPr indent="-283210" lvl="0" marL="566420" marR="274955"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Even – parity  generator</a:t>
            </a:r>
            <a:endParaRPr b="0" i="0" sz="2400" u="none" cap="none" strike="noStrike">
              <a:solidFill>
                <a:schemeClr val="dk1"/>
              </a:solidFill>
              <a:latin typeface="Times New Roman"/>
              <a:ea typeface="Times New Roman"/>
              <a:cs typeface="Times New Roman"/>
              <a:sym typeface="Times New Roman"/>
            </a:endParaRPr>
          </a:p>
        </p:txBody>
      </p:sp>
      <p:grpSp>
        <p:nvGrpSpPr>
          <p:cNvPr id="207" name="Google Shape;207;p21"/>
          <p:cNvGrpSpPr/>
          <p:nvPr/>
        </p:nvGrpSpPr>
        <p:grpSpPr>
          <a:xfrm>
            <a:off x="6553200" y="2895600"/>
            <a:ext cx="1066800" cy="2667000"/>
            <a:chOff x="6553200" y="2895600"/>
            <a:chExt cx="1066800" cy="2667000"/>
          </a:xfrm>
        </p:grpSpPr>
        <p:sp>
          <p:nvSpPr>
            <p:cNvPr id="208" name="Google Shape;208;p21"/>
            <p:cNvSpPr/>
            <p:nvPr/>
          </p:nvSpPr>
          <p:spPr>
            <a:xfrm>
              <a:off x="7048500" y="3430269"/>
              <a:ext cx="76200" cy="74930"/>
            </a:xfrm>
            <a:custGeom>
              <a:rect b="b" l="l" r="r" t="t"/>
              <a:pathLst>
                <a:path extrusionOk="0" h="74929" w="76200">
                  <a:moveTo>
                    <a:pt x="76200" y="0"/>
                  </a:moveTo>
                  <a:lnTo>
                    <a:pt x="0" y="0"/>
                  </a:lnTo>
                  <a:lnTo>
                    <a:pt x="38100" y="74929"/>
                  </a:lnTo>
                  <a:lnTo>
                    <a:pt x="762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9" name="Google Shape;209;p21"/>
            <p:cNvSpPr/>
            <p:nvPr/>
          </p:nvSpPr>
          <p:spPr>
            <a:xfrm>
              <a:off x="6553200" y="2895600"/>
              <a:ext cx="1066800" cy="304800"/>
            </a:xfrm>
            <a:custGeom>
              <a:rect b="b" l="l" r="r" t="t"/>
              <a:pathLst>
                <a:path extrusionOk="0" h="304800" w="1066800">
                  <a:moveTo>
                    <a:pt x="1066800" y="0"/>
                  </a:moveTo>
                  <a:lnTo>
                    <a:pt x="0" y="0"/>
                  </a:lnTo>
                  <a:lnTo>
                    <a:pt x="0" y="304800"/>
                  </a:lnTo>
                  <a:lnTo>
                    <a:pt x="1066800" y="304800"/>
                  </a:lnTo>
                  <a:close/>
                </a:path>
              </a:pathLst>
            </a:custGeom>
            <a:solidFill>
              <a:srgbClr val="00989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10" name="Google Shape;210;p21"/>
            <p:cNvSpPr/>
            <p:nvPr/>
          </p:nvSpPr>
          <p:spPr>
            <a:xfrm>
              <a:off x="6553200" y="2895600"/>
              <a:ext cx="1066800" cy="304800"/>
            </a:xfrm>
            <a:custGeom>
              <a:rect b="b" l="l" r="r" t="t"/>
              <a:pathLst>
                <a:path extrusionOk="0" h="304800" w="1066800">
                  <a:moveTo>
                    <a:pt x="533400" y="304800"/>
                  </a:moveTo>
                  <a:lnTo>
                    <a:pt x="0" y="304800"/>
                  </a:lnTo>
                  <a:lnTo>
                    <a:pt x="0" y="0"/>
                  </a:lnTo>
                  <a:lnTo>
                    <a:pt x="1066800" y="0"/>
                  </a:lnTo>
                  <a:lnTo>
                    <a:pt x="1066800" y="304800"/>
                  </a:lnTo>
                  <a:lnTo>
                    <a:pt x="533400" y="30480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11" name="Google Shape;211;p21"/>
            <p:cNvSpPr/>
            <p:nvPr/>
          </p:nvSpPr>
          <p:spPr>
            <a:xfrm>
              <a:off x="7081519" y="3200400"/>
              <a:ext cx="10160" cy="243840"/>
            </a:xfrm>
            <a:custGeom>
              <a:rect b="b" l="l" r="r" t="t"/>
              <a:pathLst>
                <a:path extrusionOk="0" h="243839" w="10159">
                  <a:moveTo>
                    <a:pt x="10159" y="0"/>
                  </a:moveTo>
                  <a:lnTo>
                    <a:pt x="0" y="0"/>
                  </a:lnTo>
                  <a:lnTo>
                    <a:pt x="0" y="243839"/>
                  </a:lnTo>
                  <a:lnTo>
                    <a:pt x="10159" y="243839"/>
                  </a:lnTo>
                  <a:lnTo>
                    <a:pt x="1015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12" name="Google Shape;212;p21"/>
            <p:cNvSpPr/>
            <p:nvPr/>
          </p:nvSpPr>
          <p:spPr>
            <a:xfrm>
              <a:off x="6858000" y="5029200"/>
              <a:ext cx="381000" cy="533400"/>
            </a:xfrm>
            <a:custGeom>
              <a:rect b="b" l="l" r="r" t="t"/>
              <a:pathLst>
                <a:path extrusionOk="0" h="533400" w="381000">
                  <a:moveTo>
                    <a:pt x="381000" y="0"/>
                  </a:moveTo>
                  <a:lnTo>
                    <a:pt x="0" y="0"/>
                  </a:lnTo>
                  <a:lnTo>
                    <a:pt x="0" y="533400"/>
                  </a:lnTo>
                  <a:lnTo>
                    <a:pt x="381000" y="533400"/>
                  </a:lnTo>
                  <a:close/>
                </a:path>
              </a:pathLst>
            </a:custGeom>
            <a:solidFill>
              <a:srgbClr val="00989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13" name="Google Shape;213;p21"/>
            <p:cNvSpPr/>
            <p:nvPr/>
          </p:nvSpPr>
          <p:spPr>
            <a:xfrm>
              <a:off x="6858000" y="5029200"/>
              <a:ext cx="381000" cy="533400"/>
            </a:xfrm>
            <a:custGeom>
              <a:rect b="b" l="l" r="r" t="t"/>
              <a:pathLst>
                <a:path extrusionOk="0" h="533400" w="381000">
                  <a:moveTo>
                    <a:pt x="190500" y="533400"/>
                  </a:moveTo>
                  <a:lnTo>
                    <a:pt x="0" y="533400"/>
                  </a:lnTo>
                  <a:lnTo>
                    <a:pt x="0" y="0"/>
                  </a:lnTo>
                  <a:lnTo>
                    <a:pt x="381000" y="0"/>
                  </a:lnTo>
                  <a:lnTo>
                    <a:pt x="381000" y="533400"/>
                  </a:lnTo>
                  <a:lnTo>
                    <a:pt x="190500" y="53340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214" name="Google Shape;214;p21"/>
          <p:cNvSpPr txBox="1"/>
          <p:nvPr/>
        </p:nvSpPr>
        <p:spPr>
          <a:xfrm>
            <a:off x="6858000" y="5029200"/>
            <a:ext cx="381000" cy="416781"/>
          </a:xfrm>
          <a:prstGeom prst="rect">
            <a:avLst/>
          </a:prstGeom>
          <a:noFill/>
          <a:ln>
            <a:noFill/>
          </a:ln>
        </p:spPr>
        <p:txBody>
          <a:bodyPr anchorCtr="0" anchor="t" bIns="0" lIns="0" spcFirstLastPara="1" rIns="0" wrap="square" tIns="46975">
            <a:spAutoFit/>
          </a:bodyPr>
          <a:lstStyle/>
          <a:p>
            <a:pPr indent="0" lvl="0" marL="9017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1</a:t>
            </a:r>
            <a:endParaRPr b="0" i="0" sz="2400" u="none" cap="none" strike="noStrike">
              <a:solidFill>
                <a:schemeClr val="dk1"/>
              </a:solidFill>
              <a:latin typeface="Times New Roman"/>
              <a:ea typeface="Times New Roman"/>
              <a:cs typeface="Times New Roman"/>
              <a:sym typeface="Times New Roman"/>
            </a:endParaRPr>
          </a:p>
        </p:txBody>
      </p:sp>
      <p:sp>
        <p:nvSpPr>
          <p:cNvPr id="215" name="Google Shape;215;p21"/>
          <p:cNvSpPr/>
          <p:nvPr/>
        </p:nvSpPr>
        <p:spPr>
          <a:xfrm>
            <a:off x="4419600" y="3044189"/>
            <a:ext cx="2705100" cy="2293620"/>
          </a:xfrm>
          <a:custGeom>
            <a:rect b="b" l="l" r="r" t="t"/>
            <a:pathLst>
              <a:path extrusionOk="0" h="2293620" w="2705100">
                <a:moveTo>
                  <a:pt x="2058670" y="7620"/>
                </a:moveTo>
                <a:lnTo>
                  <a:pt x="2056130" y="0"/>
                </a:lnTo>
                <a:lnTo>
                  <a:pt x="70954" y="587362"/>
                </a:lnTo>
                <a:lnTo>
                  <a:pt x="62230" y="556260"/>
                </a:lnTo>
                <a:lnTo>
                  <a:pt x="0" y="613410"/>
                </a:lnTo>
                <a:lnTo>
                  <a:pt x="82550" y="628650"/>
                </a:lnTo>
                <a:lnTo>
                  <a:pt x="73545" y="596607"/>
                </a:lnTo>
                <a:lnTo>
                  <a:pt x="2058670" y="7620"/>
                </a:lnTo>
                <a:close/>
              </a:path>
              <a:path extrusionOk="0" h="2293620" w="2705100">
                <a:moveTo>
                  <a:pt x="2439670" y="2286000"/>
                </a:moveTo>
                <a:lnTo>
                  <a:pt x="147205" y="1249603"/>
                </a:lnTo>
                <a:lnTo>
                  <a:pt x="161290" y="1219200"/>
                </a:lnTo>
                <a:lnTo>
                  <a:pt x="76200" y="1223010"/>
                </a:lnTo>
                <a:lnTo>
                  <a:pt x="129540" y="1287780"/>
                </a:lnTo>
                <a:lnTo>
                  <a:pt x="143154" y="1258366"/>
                </a:lnTo>
                <a:lnTo>
                  <a:pt x="2437130" y="2293620"/>
                </a:lnTo>
                <a:lnTo>
                  <a:pt x="2439670" y="2286000"/>
                </a:lnTo>
                <a:close/>
              </a:path>
              <a:path extrusionOk="0" h="2293620" w="2705100">
                <a:moveTo>
                  <a:pt x="2705100" y="1908810"/>
                </a:moveTo>
                <a:lnTo>
                  <a:pt x="2672080" y="1908810"/>
                </a:lnTo>
                <a:lnTo>
                  <a:pt x="2672080" y="1451610"/>
                </a:lnTo>
                <a:lnTo>
                  <a:pt x="2661920" y="1451610"/>
                </a:lnTo>
                <a:lnTo>
                  <a:pt x="2661920" y="1908810"/>
                </a:lnTo>
                <a:lnTo>
                  <a:pt x="2628900" y="1908810"/>
                </a:lnTo>
                <a:lnTo>
                  <a:pt x="2667000" y="1985010"/>
                </a:lnTo>
                <a:lnTo>
                  <a:pt x="2705100" y="190881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16" name="Google Shape;216;p21"/>
          <p:cNvSpPr txBox="1"/>
          <p:nvPr/>
        </p:nvSpPr>
        <p:spPr>
          <a:xfrm>
            <a:off x="6619009" y="2564557"/>
            <a:ext cx="2286000" cy="382156"/>
          </a:xfrm>
          <a:prstGeom prst="rect">
            <a:avLst/>
          </a:prstGeom>
          <a:noFill/>
          <a:ln>
            <a:noFill/>
          </a:ln>
        </p:spPr>
        <p:txBody>
          <a:bodyPr anchorCtr="0" anchor="t" bIns="0" lIns="0" spcFirstLastPara="1" rIns="0" wrap="square" tIns="12700">
            <a:spAutoFit/>
          </a:bodyPr>
          <a:lstStyle/>
          <a:p>
            <a:pPr indent="0" lvl="0" marL="1397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1100001	 Data </a:t>
            </a:r>
            <a:endParaRPr b="0" i="0" sz="2400" u="none" cap="none" strike="noStrike">
              <a:solidFill>
                <a:schemeClr val="dk1"/>
              </a:solidFill>
              <a:latin typeface="Times New Roman"/>
              <a:ea typeface="Times New Roman"/>
              <a:cs typeface="Times New Roman"/>
              <a:sym typeface="Times New Roman"/>
            </a:endParaRPr>
          </a:p>
        </p:txBody>
      </p:sp>
      <p:sp>
        <p:nvSpPr>
          <p:cNvPr id="217" name="Google Shape;217;p21"/>
          <p:cNvSpPr txBox="1"/>
          <p:nvPr/>
        </p:nvSpPr>
        <p:spPr>
          <a:xfrm>
            <a:off x="8360409" y="6465902"/>
            <a:ext cx="274320" cy="205184"/>
          </a:xfrm>
          <a:prstGeom prst="rect">
            <a:avLst/>
          </a:prstGeom>
          <a:noFill/>
          <a:ln>
            <a:noFill/>
          </a:ln>
        </p:spPr>
        <p:txBody>
          <a:bodyPr anchorCtr="0" anchor="t" bIns="0" lIns="0" spcFirstLastPara="1" rIns="0" wrap="square" tIns="0">
            <a:spAutoFit/>
          </a:bodyPr>
          <a:lstStyle/>
          <a:p>
            <a:pPr indent="0" lvl="0" marL="38100" marR="0" rtl="0" algn="l">
              <a:lnSpc>
                <a:spcPct val="117499"/>
              </a:lnSpc>
              <a:spcBef>
                <a:spcPts val="0"/>
              </a:spcBef>
              <a:spcAft>
                <a:spcPts val="0"/>
              </a:spcAft>
              <a:buClr>
                <a:srgbClr val="000000"/>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218" name="Google Shape;218;p21"/>
          <p:cNvSpPr txBox="1"/>
          <p:nvPr/>
        </p:nvSpPr>
        <p:spPr>
          <a:xfrm>
            <a:off x="6629400" y="5825490"/>
            <a:ext cx="87312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Sender</a:t>
            </a:r>
            <a:endParaRPr b="0" i="0" sz="1400" u="none" cap="none" strike="noStrike">
              <a:solidFill>
                <a:srgbClr val="000000"/>
              </a:solidFill>
              <a:latin typeface="Arial"/>
              <a:ea typeface="Arial"/>
              <a:cs typeface="Arial"/>
              <a:sym typeface="Arial"/>
            </a:endParaRPr>
          </a:p>
        </p:txBody>
      </p:sp>
      <p:cxnSp>
        <p:nvCxnSpPr>
          <p:cNvPr id="219" name="Google Shape;219;p21"/>
          <p:cNvCxnSpPr/>
          <p:nvPr/>
        </p:nvCxnSpPr>
        <p:spPr>
          <a:xfrm rot="10800000">
            <a:off x="3276600" y="3924300"/>
            <a:ext cx="609600" cy="0"/>
          </a:xfrm>
          <a:prstGeom prst="straightConnector1">
            <a:avLst/>
          </a:prstGeom>
          <a:noFill/>
          <a:ln cap="flat" cmpd="sng" w="9525">
            <a:solidFill>
              <a:srgbClr val="4A7DBA"/>
            </a:solidFill>
            <a:prstDash val="solid"/>
            <a:round/>
            <a:headEnd len="sm" w="sm" type="none"/>
            <a:tailEnd len="med" w="med" type="triangle"/>
          </a:ln>
        </p:spPr>
      </p:cxnSp>
      <p:cxnSp>
        <p:nvCxnSpPr>
          <p:cNvPr id="220" name="Google Shape;220;p21"/>
          <p:cNvCxnSpPr>
            <a:stCxn id="216" idx="1"/>
            <a:endCxn id="201" idx="0"/>
          </p:cNvCxnSpPr>
          <p:nvPr/>
        </p:nvCxnSpPr>
        <p:spPr>
          <a:xfrm flipH="1">
            <a:off x="4800709" y="2755635"/>
            <a:ext cx="1818300" cy="978300"/>
          </a:xfrm>
          <a:prstGeom prst="straightConnector1">
            <a:avLst/>
          </a:prstGeom>
          <a:noFill/>
          <a:ln cap="flat" cmpd="sng" w="9525">
            <a:solidFill>
              <a:srgbClr val="4A7DBA"/>
            </a:solidFill>
            <a:prstDash val="solid"/>
            <a:round/>
            <a:headEnd len="sm" w="sm" type="none"/>
            <a:tailEnd len="med" w="med" type="triangle"/>
          </a:ln>
        </p:spPr>
      </p:cxnSp>
      <p:cxnSp>
        <p:nvCxnSpPr>
          <p:cNvPr id="221" name="Google Shape;221;p21"/>
          <p:cNvCxnSpPr>
            <a:stCxn id="214" idx="1"/>
          </p:cNvCxnSpPr>
          <p:nvPr/>
        </p:nvCxnSpPr>
        <p:spPr>
          <a:xfrm rot="10800000">
            <a:off x="4211100" y="4190891"/>
            <a:ext cx="2646900" cy="1046700"/>
          </a:xfrm>
          <a:prstGeom prst="straightConnector1">
            <a:avLst/>
          </a:prstGeom>
          <a:noFill/>
          <a:ln cap="flat" cmpd="sng" w="9525">
            <a:solidFill>
              <a:srgbClr val="4A7DBA"/>
            </a:solidFill>
            <a:prstDash val="solid"/>
            <a:round/>
            <a:headEnd len="sm" w="sm" type="none"/>
            <a:tailEnd len="med" w="med" type="triangle"/>
          </a:ln>
        </p:spPr>
      </p:cxnSp>
      <p:cxnSp>
        <p:nvCxnSpPr>
          <p:cNvPr id="222" name="Google Shape;222;p21"/>
          <p:cNvCxnSpPr/>
          <p:nvPr/>
        </p:nvCxnSpPr>
        <p:spPr>
          <a:xfrm>
            <a:off x="7081519" y="3244850"/>
            <a:ext cx="0" cy="260349"/>
          </a:xfrm>
          <a:prstGeom prst="straightConnector1">
            <a:avLst/>
          </a:prstGeom>
          <a:noFill/>
          <a:ln cap="flat" cmpd="sng" w="9525">
            <a:solidFill>
              <a:srgbClr val="4A7DBA"/>
            </a:solidFill>
            <a:prstDash val="solid"/>
            <a:round/>
            <a:headEnd len="sm" w="sm" type="none"/>
            <a:tailEnd len="med" w="med" type="triangle"/>
          </a:ln>
        </p:spPr>
      </p:cxnSp>
      <p:cxnSp>
        <p:nvCxnSpPr>
          <p:cNvPr id="223" name="Google Shape;223;p21"/>
          <p:cNvCxnSpPr>
            <a:endCxn id="214" idx="0"/>
          </p:cNvCxnSpPr>
          <p:nvPr/>
        </p:nvCxnSpPr>
        <p:spPr>
          <a:xfrm flipH="1">
            <a:off x="7048500" y="4495800"/>
            <a:ext cx="76200" cy="533400"/>
          </a:xfrm>
          <a:prstGeom prst="straightConnector1">
            <a:avLst/>
          </a:prstGeom>
          <a:noFill/>
          <a:ln cap="flat" cmpd="sng" w="9525">
            <a:solidFill>
              <a:srgbClr val="4A7DBA"/>
            </a:solidFill>
            <a:prstDash val="solid"/>
            <a:round/>
            <a:headEnd len="sm" w="sm"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22"/>
          <p:cNvPicPr preferRelativeResize="0"/>
          <p:nvPr/>
        </p:nvPicPr>
        <p:blipFill rotWithShape="1">
          <a:blip r:embed="rId3">
            <a:alphaModFix/>
          </a:blip>
          <a:srcRect b="0" l="0" r="0" t="0"/>
          <a:stretch/>
        </p:blipFill>
        <p:spPr>
          <a:xfrm>
            <a:off x="376465" y="1395489"/>
            <a:ext cx="8230810" cy="4931833"/>
          </a:xfrm>
          <a:prstGeom prst="rect">
            <a:avLst/>
          </a:prstGeom>
          <a:noFill/>
          <a:ln>
            <a:noFill/>
          </a:ln>
        </p:spPr>
      </p:pic>
      <p:sp>
        <p:nvSpPr>
          <p:cNvPr id="229" name="Google Shape;229;p22"/>
          <p:cNvSpPr/>
          <p:nvPr/>
        </p:nvSpPr>
        <p:spPr>
          <a:xfrm>
            <a:off x="0" y="47501"/>
            <a:ext cx="7695210" cy="581302"/>
          </a:xfrm>
          <a:prstGeom prst="rect">
            <a:avLst/>
          </a:prstGeom>
          <a:noFill/>
          <a:ln>
            <a:noFill/>
          </a:ln>
        </p:spPr>
        <p:txBody>
          <a:bodyPr anchorCtr="0" anchor="t" bIns="44000" lIns="89550" spcFirstLastPara="1" rIns="89550" wrap="square" tIns="44000">
            <a:spAutoFit/>
          </a:bodyPr>
          <a:lstStyle/>
          <a:p>
            <a:pPr indent="0" lvl="0" marL="0" marR="0" rtl="0" algn="just">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Vertical Redundancy Check VRC</a:t>
            </a:r>
            <a:endParaRPr b="1" i="0" sz="32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nvSpPr>
        <p:spPr>
          <a:xfrm>
            <a:off x="457200" y="0"/>
            <a:ext cx="6019560" cy="83772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000"/>
              <a:buFont typeface="Arial"/>
              <a:buNone/>
            </a:pPr>
            <a:r>
              <a:rPr b="1" i="0" lang="en-US" sz="3200" u="none" cap="none" strike="noStrike">
                <a:solidFill>
                  <a:srgbClr val="000000"/>
                </a:solidFill>
                <a:latin typeface="Times New Roman"/>
                <a:ea typeface="Times New Roman"/>
                <a:cs typeface="Times New Roman"/>
                <a:sym typeface="Times New Roman"/>
              </a:rPr>
              <a:t>Index</a:t>
            </a:r>
            <a:endParaRPr b="0" i="0" sz="3200" u="none" cap="none" strike="noStrike">
              <a:solidFill>
                <a:srgbClr val="000000"/>
              </a:solidFill>
              <a:latin typeface="Arial"/>
              <a:ea typeface="Arial"/>
              <a:cs typeface="Arial"/>
              <a:sym typeface="Arial"/>
            </a:endParaRPr>
          </a:p>
        </p:txBody>
      </p:sp>
      <p:sp>
        <p:nvSpPr>
          <p:cNvPr id="102" name="Google Shape;102;p4"/>
          <p:cNvSpPr txBox="1"/>
          <p:nvPr/>
        </p:nvSpPr>
        <p:spPr>
          <a:xfrm>
            <a:off x="168990" y="963516"/>
            <a:ext cx="8838720" cy="4945966"/>
          </a:xfrm>
          <a:prstGeom prst="rect">
            <a:avLst/>
          </a:prstGeom>
          <a:noFill/>
          <a:ln>
            <a:noFill/>
          </a:ln>
        </p:spPr>
        <p:txBody>
          <a:bodyPr anchorCtr="0" anchor="t" bIns="45700" lIns="91425" spcFirstLastPara="1" rIns="91425" wrap="square" tIns="45700">
            <a:noAutofit/>
          </a:bodyPr>
          <a:lstStyle/>
          <a:p>
            <a:pPr indent="-222250" lvl="0" marL="342900" marR="0" rtl="0" algn="l">
              <a:lnSpc>
                <a:spcPct val="150000"/>
              </a:lnSpc>
              <a:spcBef>
                <a:spcPts val="0"/>
              </a:spcBef>
              <a:spcAft>
                <a:spcPts val="0"/>
              </a:spcAft>
              <a:buClr>
                <a:schemeClr val="dk1"/>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103" name="Google Shape;103;p4"/>
          <p:cNvSpPr txBox="1"/>
          <p:nvPr>
            <p:ph idx="1" type="body"/>
          </p:nvPr>
        </p:nvSpPr>
        <p:spPr>
          <a:xfrm>
            <a:off x="860438" y="1719618"/>
            <a:ext cx="7826002" cy="40397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a:t>
            </a:r>
            <a:endParaRPr sz="2400"/>
          </a:p>
          <a:p>
            <a:pPr indent="-342900" lvl="0" marL="342900" marR="0" rtl="0" algn="l">
              <a:lnSpc>
                <a:spcPct val="150000"/>
              </a:lnSpc>
              <a:spcBef>
                <a:spcPts val="0"/>
              </a:spcBef>
              <a:spcAft>
                <a:spcPts val="0"/>
              </a:spcAft>
              <a:buClr>
                <a:schemeClr val="dk1"/>
              </a:buClr>
              <a:buSzPts val="2400"/>
              <a:buFont typeface="Times New Roman"/>
              <a:buAutoNum type="arabicPeriod"/>
            </a:pPr>
            <a:r>
              <a:rPr b="0" i="0" lang="en-US" sz="2400" u="none" cap="none" strike="noStrike">
                <a:solidFill>
                  <a:schemeClr val="dk1"/>
                </a:solidFill>
                <a:latin typeface="Times New Roman"/>
                <a:ea typeface="Times New Roman"/>
                <a:cs typeface="Times New Roman"/>
                <a:sym typeface="Times New Roman"/>
              </a:rPr>
              <a:t>Types of Errors</a:t>
            </a:r>
            <a:endParaRPr sz="2400">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2400"/>
              <a:buFont typeface="Times New Roman"/>
              <a:buAutoNum type="arabicPeriod"/>
            </a:pPr>
            <a:r>
              <a:rPr lang="en-US" sz="2400">
                <a:latin typeface="Times New Roman"/>
                <a:ea typeface="Times New Roman"/>
                <a:cs typeface="Times New Roman"/>
                <a:sym typeface="Times New Roman"/>
              </a:rPr>
              <a:t>Redundancy</a:t>
            </a:r>
            <a:endParaRPr sz="2400">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2400"/>
              <a:buFont typeface="Times New Roman"/>
              <a:buAutoNum type="arabicPeriod"/>
            </a:pPr>
            <a:r>
              <a:rPr lang="en-US" sz="2400">
                <a:latin typeface="Times New Roman"/>
                <a:ea typeface="Times New Roman"/>
                <a:cs typeface="Times New Roman"/>
                <a:sym typeface="Times New Roman"/>
              </a:rPr>
              <a:t>Error Detection</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2400"/>
              <a:buFont typeface="Times New Roman"/>
              <a:buAutoNum type="arabicPeriod"/>
            </a:pPr>
            <a:r>
              <a:rPr b="0" i="0" lang="en-US" sz="2400" u="none" cap="none" strike="noStrike">
                <a:solidFill>
                  <a:schemeClr val="dk1"/>
                </a:solidFill>
                <a:latin typeface="Times New Roman"/>
                <a:ea typeface="Times New Roman"/>
                <a:cs typeface="Times New Roman"/>
                <a:sym typeface="Times New Roman"/>
              </a:rPr>
              <a:t>Error Correction</a:t>
            </a:r>
            <a:endParaRPr sz="2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txBox="1"/>
          <p:nvPr/>
        </p:nvSpPr>
        <p:spPr>
          <a:xfrm>
            <a:off x="534669" y="2034539"/>
            <a:ext cx="198120" cy="302895"/>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Noto Sans Symbols"/>
                <a:ea typeface="Noto Sans Symbols"/>
                <a:cs typeface="Noto Sans Symbols"/>
                <a:sym typeface="Noto Sans Symbols"/>
              </a:rPr>
              <a:t></a:t>
            </a:r>
            <a:endParaRPr b="0" i="0" sz="1800" u="none" cap="none" strike="noStrike">
              <a:solidFill>
                <a:schemeClr val="dk1"/>
              </a:solidFill>
              <a:latin typeface="Noto Sans Symbols"/>
              <a:ea typeface="Noto Sans Symbols"/>
              <a:cs typeface="Noto Sans Symbols"/>
              <a:sym typeface="Noto Sans Symbols"/>
            </a:endParaRPr>
          </a:p>
        </p:txBody>
      </p:sp>
      <p:sp>
        <p:nvSpPr>
          <p:cNvPr id="235" name="Google Shape;235;p23"/>
          <p:cNvSpPr txBox="1"/>
          <p:nvPr/>
        </p:nvSpPr>
        <p:spPr>
          <a:xfrm>
            <a:off x="877569" y="1972309"/>
            <a:ext cx="7757160" cy="275331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Example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35"/>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226059"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1110110	1101111	1110010</a:t>
            </a:r>
            <a:endParaRPr b="0" i="0" sz="2400" u="none" cap="none" strike="noStrike">
              <a:solidFill>
                <a:schemeClr val="dk1"/>
              </a:solidFill>
              <a:latin typeface="Times New Roman"/>
              <a:ea typeface="Times New Roman"/>
              <a:cs typeface="Times New Roman"/>
              <a:sym typeface="Times New Roman"/>
            </a:endParaRPr>
          </a:p>
          <a:p>
            <a:pPr indent="-342900" lvl="0" marL="568959" marR="5080" rtl="0" algn="l">
              <a:lnSpc>
                <a:spcPct val="221400"/>
              </a:lnSpc>
              <a:spcBef>
                <a:spcPts val="0"/>
              </a:spcBef>
              <a:spcAft>
                <a:spcPts val="0"/>
              </a:spcAft>
              <a:buClr>
                <a:srgbClr val="00000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After adding the parity bit  </a:t>
            </a:r>
            <a:endParaRPr/>
          </a:p>
          <a:p>
            <a:pPr indent="-342900" lvl="0" marL="568959" marR="5080" rtl="0" algn="l">
              <a:lnSpc>
                <a:spcPct val="221400"/>
              </a:lnSpc>
              <a:spcBef>
                <a:spcPts val="0"/>
              </a:spcBef>
              <a:spcAft>
                <a:spcPts val="0"/>
              </a:spcAft>
              <a:buClr>
                <a:srgbClr val="00000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11101101		11011110	11100100</a:t>
            </a:r>
            <a:endParaRPr b="0" i="0" sz="2400" u="none" cap="none" strike="noStrike">
              <a:solidFill>
                <a:srgbClr val="000000"/>
              </a:solidFill>
              <a:latin typeface="Times New Roman"/>
              <a:ea typeface="Times New Roman"/>
              <a:cs typeface="Times New Roman"/>
              <a:sym typeface="Times New Roman"/>
            </a:endParaRPr>
          </a:p>
        </p:txBody>
      </p:sp>
      <p:sp>
        <p:nvSpPr>
          <p:cNvPr id="236" name="Google Shape;236;p23"/>
          <p:cNvSpPr/>
          <p:nvPr/>
        </p:nvSpPr>
        <p:spPr>
          <a:xfrm>
            <a:off x="6779259" y="5204459"/>
            <a:ext cx="193040" cy="0"/>
          </a:xfrm>
          <a:custGeom>
            <a:rect b="b" l="l" r="r" t="t"/>
            <a:pathLst>
              <a:path extrusionOk="0" h="120000" w="193040">
                <a:moveTo>
                  <a:pt x="0" y="0"/>
                </a:moveTo>
                <a:lnTo>
                  <a:pt x="193040" y="0"/>
                </a:lnTo>
              </a:path>
            </a:pathLst>
          </a:custGeom>
          <a:noFill/>
          <a:ln cap="flat" cmpd="sng" w="190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7" name="Google Shape;237;p23"/>
          <p:cNvSpPr txBox="1"/>
          <p:nvPr/>
        </p:nvSpPr>
        <p:spPr>
          <a:xfrm>
            <a:off x="-495300" y="247423"/>
            <a:ext cx="8277224" cy="487313"/>
          </a:xfrm>
          <a:prstGeom prst="rect">
            <a:avLst/>
          </a:prstGeom>
          <a:noFill/>
          <a:ln>
            <a:noFill/>
          </a:ln>
        </p:spPr>
        <p:txBody>
          <a:bodyPr anchorCtr="0" anchor="ctr" bIns="0" lIns="0" spcFirstLastPara="1" rIns="0" wrap="square" tIns="12700">
            <a:spAutoFit/>
          </a:bodyPr>
          <a:lstStyle/>
          <a:p>
            <a:pPr indent="-2245360" lvl="0" marL="2858770" marR="5080" rtl="0" algn="l">
              <a:lnSpc>
                <a:spcPct val="100000"/>
              </a:lnSpc>
              <a:spcBef>
                <a:spcPts val="100"/>
              </a:spcBef>
              <a:spcAft>
                <a:spcPts val="0"/>
              </a:spcAft>
              <a:buClr>
                <a:schemeClr val="dk1"/>
              </a:buClr>
              <a:buSzPts val="1800"/>
              <a:buFont typeface="Times New Roman"/>
              <a:buNone/>
            </a:pPr>
            <a:r>
              <a:rPr b="1" i="0" lang="en-US" sz="3000" u="none" cap="none" strike="noStrike">
                <a:solidFill>
                  <a:schemeClr val="dk1"/>
                </a:solidFill>
                <a:latin typeface="Times New Roman"/>
                <a:ea typeface="Times New Roman"/>
                <a:cs typeface="Times New Roman"/>
                <a:sym typeface="Times New Roman"/>
              </a:rPr>
              <a:t>VERTICAL REDUNDANCY  CHECK</a:t>
            </a:r>
            <a:endParaRPr b="1" i="0" sz="3000" u="none" cap="none" strike="noStrike">
              <a:solidFill>
                <a:schemeClr val="dk1"/>
              </a:solidFill>
              <a:latin typeface="Times New Roman"/>
              <a:ea typeface="Times New Roman"/>
              <a:cs typeface="Times New Roman"/>
              <a:sym typeface="Times New Roman"/>
            </a:endParaRPr>
          </a:p>
        </p:txBody>
      </p:sp>
      <p:sp>
        <p:nvSpPr>
          <p:cNvPr id="238" name="Google Shape;238;p23"/>
          <p:cNvSpPr txBox="1"/>
          <p:nvPr/>
        </p:nvSpPr>
        <p:spPr>
          <a:xfrm>
            <a:off x="8360409" y="6465902"/>
            <a:ext cx="274320" cy="205184"/>
          </a:xfrm>
          <a:prstGeom prst="rect">
            <a:avLst/>
          </a:prstGeom>
          <a:noFill/>
          <a:ln>
            <a:noFill/>
          </a:ln>
        </p:spPr>
        <p:txBody>
          <a:bodyPr anchorCtr="0" anchor="t" bIns="0" lIns="0" spcFirstLastPara="1" rIns="0" wrap="square" tIns="0">
            <a:spAutoFit/>
          </a:bodyPr>
          <a:lstStyle/>
          <a:p>
            <a:pPr indent="0" lvl="0" marL="38100" marR="0" rtl="0" algn="l">
              <a:lnSpc>
                <a:spcPct val="117499"/>
              </a:lnSpc>
              <a:spcBef>
                <a:spcPts val="0"/>
              </a:spcBef>
              <a:spcAft>
                <a:spcPts val="0"/>
              </a:spcAft>
              <a:buClr>
                <a:srgbClr val="000000"/>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4"/>
          <p:cNvSpPr txBox="1"/>
          <p:nvPr/>
        </p:nvSpPr>
        <p:spPr>
          <a:xfrm>
            <a:off x="166369" y="1385570"/>
            <a:ext cx="8749031" cy="2167260"/>
          </a:xfrm>
          <a:prstGeom prst="rect">
            <a:avLst/>
          </a:prstGeom>
          <a:noFill/>
          <a:ln>
            <a:noFill/>
          </a:ln>
        </p:spPr>
        <p:txBody>
          <a:bodyPr anchorCtr="0" anchor="t" bIns="0" lIns="0" spcFirstLastPara="1" rIns="0" wrap="square" tIns="114300">
            <a:spAutoFit/>
          </a:bodyPr>
          <a:lstStyle/>
          <a:p>
            <a:pPr indent="-342900" lvl="0" marL="381000" marR="0" rtl="0" algn="l">
              <a:lnSpc>
                <a:spcPct val="100000"/>
              </a:lnSpc>
              <a:spcBef>
                <a:spcPts val="0"/>
              </a:spcBef>
              <a:spcAft>
                <a:spcPts val="0"/>
              </a:spcAft>
              <a:buClr>
                <a:srgbClr val="00CCFF"/>
              </a:buClr>
              <a:buSzPts val="2050"/>
              <a:buFont typeface="Noto Sans Symbols"/>
              <a:buChar char="■"/>
            </a:pPr>
            <a:r>
              <a:rPr b="0" i="0" lang="en-US" sz="2400" u="none" cap="none" strike="noStrike">
                <a:solidFill>
                  <a:schemeClr val="dk1"/>
                </a:solidFill>
                <a:latin typeface="Times New Roman"/>
                <a:ea typeface="Times New Roman"/>
                <a:cs typeface="Times New Roman"/>
                <a:sym typeface="Times New Roman"/>
              </a:rPr>
              <a:t>VRC can detect all single – bit errors</a:t>
            </a:r>
            <a:endParaRPr b="0" i="0" sz="2400" u="none" cap="none" strike="noStrike">
              <a:solidFill>
                <a:schemeClr val="dk1"/>
              </a:solidFill>
              <a:latin typeface="Times New Roman"/>
              <a:ea typeface="Times New Roman"/>
              <a:cs typeface="Times New Roman"/>
              <a:sym typeface="Times New Roman"/>
            </a:endParaRPr>
          </a:p>
          <a:p>
            <a:pPr indent="-342900" lvl="0" marL="380365" marR="30480" rtl="0" algn="l">
              <a:lnSpc>
                <a:spcPct val="100000"/>
              </a:lnSpc>
              <a:spcBef>
                <a:spcPts val="800"/>
              </a:spcBef>
              <a:spcAft>
                <a:spcPts val="0"/>
              </a:spcAft>
              <a:buClr>
                <a:srgbClr val="00CCFF"/>
              </a:buClr>
              <a:buSzPts val="2050"/>
              <a:buFont typeface="Noto Sans Symbols"/>
              <a:buChar char="■"/>
            </a:pPr>
            <a:r>
              <a:rPr b="0" i="0" lang="en-US" sz="2400" u="none" cap="none" strike="noStrike">
                <a:solidFill>
                  <a:schemeClr val="dk1"/>
                </a:solidFill>
                <a:latin typeface="Times New Roman"/>
                <a:ea typeface="Times New Roman"/>
                <a:cs typeface="Times New Roman"/>
                <a:sym typeface="Times New Roman"/>
              </a:rPr>
              <a:t>It can detect burst errors if the total  number of errors in each data unit is odd.</a:t>
            </a:r>
            <a:endParaRPr b="0" i="0" sz="2400" u="none" cap="none" strike="noStrike">
              <a:solidFill>
                <a:schemeClr val="dk1"/>
              </a:solidFill>
              <a:latin typeface="Times New Roman"/>
              <a:ea typeface="Times New Roman"/>
              <a:cs typeface="Times New Roman"/>
              <a:sym typeface="Times New Roman"/>
            </a:endParaRPr>
          </a:p>
          <a:p>
            <a:pPr indent="-342900" lvl="0" marL="380365" marR="46355" rtl="0" algn="l">
              <a:lnSpc>
                <a:spcPct val="100000"/>
              </a:lnSpc>
              <a:spcBef>
                <a:spcPts val="790"/>
              </a:spcBef>
              <a:spcAft>
                <a:spcPts val="0"/>
              </a:spcAft>
              <a:buClr>
                <a:srgbClr val="00CCFF"/>
              </a:buClr>
              <a:buSzPts val="2050"/>
              <a:buFont typeface="Noto Sans Symbols"/>
              <a:buChar char="■"/>
            </a:pPr>
            <a:r>
              <a:rPr b="0" i="0" lang="en-US" sz="2400" u="none" cap="none" strike="noStrike">
                <a:solidFill>
                  <a:schemeClr val="dk1"/>
                </a:solidFill>
                <a:latin typeface="Times New Roman"/>
                <a:ea typeface="Times New Roman"/>
                <a:cs typeface="Times New Roman"/>
                <a:sym typeface="Times New Roman"/>
              </a:rPr>
              <a:t>VRC can not detect errors where the total  number of bits changed is even.</a:t>
            </a:r>
            <a:endParaRPr b="0" i="0" sz="2400" u="none" cap="none" strike="noStrike">
              <a:solidFill>
                <a:schemeClr val="dk1"/>
              </a:solidFill>
              <a:latin typeface="Times New Roman"/>
              <a:ea typeface="Times New Roman"/>
              <a:cs typeface="Times New Roman"/>
              <a:sym typeface="Times New Roman"/>
            </a:endParaRPr>
          </a:p>
        </p:txBody>
      </p:sp>
      <p:sp>
        <p:nvSpPr>
          <p:cNvPr id="244" name="Google Shape;244;p24"/>
          <p:cNvSpPr txBox="1"/>
          <p:nvPr/>
        </p:nvSpPr>
        <p:spPr>
          <a:xfrm>
            <a:off x="-495300" y="247423"/>
            <a:ext cx="8277224" cy="487313"/>
          </a:xfrm>
          <a:prstGeom prst="rect">
            <a:avLst/>
          </a:prstGeom>
          <a:noFill/>
          <a:ln>
            <a:noFill/>
          </a:ln>
        </p:spPr>
        <p:txBody>
          <a:bodyPr anchorCtr="0" anchor="ctr" bIns="0" lIns="0" spcFirstLastPara="1" rIns="0" wrap="square" tIns="12700">
            <a:spAutoFit/>
          </a:bodyPr>
          <a:lstStyle/>
          <a:p>
            <a:pPr indent="-2245360" lvl="0" marL="2858770" marR="5080" rtl="0" algn="l">
              <a:lnSpc>
                <a:spcPct val="100000"/>
              </a:lnSpc>
              <a:spcBef>
                <a:spcPts val="100"/>
              </a:spcBef>
              <a:spcAft>
                <a:spcPts val="0"/>
              </a:spcAft>
              <a:buClr>
                <a:schemeClr val="dk1"/>
              </a:buClr>
              <a:buSzPts val="1800"/>
              <a:buFont typeface="Times New Roman"/>
              <a:buNone/>
            </a:pPr>
            <a:r>
              <a:rPr b="1" i="0" lang="en-US" sz="3000" u="none" cap="none" strike="noStrike">
                <a:solidFill>
                  <a:schemeClr val="dk1"/>
                </a:solidFill>
                <a:latin typeface="Times New Roman"/>
                <a:ea typeface="Times New Roman"/>
                <a:cs typeface="Times New Roman"/>
                <a:sym typeface="Times New Roman"/>
              </a:rPr>
              <a:t>VERTICAL REDUNDANCY  CHECK</a:t>
            </a:r>
            <a:endParaRPr b="1" i="0" sz="3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5"/>
          <p:cNvSpPr txBox="1"/>
          <p:nvPr/>
        </p:nvSpPr>
        <p:spPr>
          <a:xfrm>
            <a:off x="1" y="213543"/>
            <a:ext cx="7731124" cy="487313"/>
          </a:xfrm>
          <a:prstGeom prst="rect">
            <a:avLst/>
          </a:prstGeom>
          <a:noFill/>
          <a:ln>
            <a:noFill/>
          </a:ln>
        </p:spPr>
        <p:txBody>
          <a:bodyPr anchorCtr="0" anchor="ctr" bIns="0" lIns="0" spcFirstLastPara="1" rIns="0" wrap="square" tIns="12700">
            <a:spAutoFit/>
          </a:bodyPr>
          <a:lstStyle/>
          <a:p>
            <a:pPr indent="0" lvl="0" marL="12700" marR="0" rtl="0" algn="l">
              <a:lnSpc>
                <a:spcPct val="100000"/>
              </a:lnSpc>
              <a:spcBef>
                <a:spcPts val="100"/>
              </a:spcBef>
              <a:spcAft>
                <a:spcPts val="0"/>
              </a:spcAft>
              <a:buClr>
                <a:schemeClr val="dk1"/>
              </a:buClr>
              <a:buSzPts val="1800"/>
              <a:buFont typeface="Times New Roman"/>
              <a:buNone/>
            </a:pPr>
            <a:r>
              <a:rPr b="1" i="0" lang="en-US" sz="3000" u="none" cap="none" strike="noStrike">
                <a:solidFill>
                  <a:schemeClr val="dk1"/>
                </a:solidFill>
                <a:latin typeface="Times New Roman"/>
                <a:ea typeface="Times New Roman"/>
                <a:cs typeface="Times New Roman"/>
                <a:sym typeface="Times New Roman"/>
              </a:rPr>
              <a:t>Longitudinal Redundancy Check (LRC)</a:t>
            </a:r>
            <a:endParaRPr/>
          </a:p>
        </p:txBody>
      </p:sp>
      <p:sp>
        <p:nvSpPr>
          <p:cNvPr id="250" name="Google Shape;250;p25"/>
          <p:cNvSpPr txBox="1"/>
          <p:nvPr/>
        </p:nvSpPr>
        <p:spPr>
          <a:xfrm>
            <a:off x="483234" y="1623059"/>
            <a:ext cx="8177531" cy="2837946"/>
          </a:xfrm>
          <a:prstGeom prst="rect">
            <a:avLst/>
          </a:prstGeom>
          <a:noFill/>
          <a:ln>
            <a:noFill/>
          </a:ln>
        </p:spPr>
        <p:txBody>
          <a:bodyPr anchorCtr="0" anchor="t" bIns="0" lIns="0" spcFirstLastPara="1" rIns="0" wrap="square" tIns="67300">
            <a:spAutoFit/>
          </a:bodyPr>
          <a:lstStyle/>
          <a:p>
            <a:pPr indent="-342900" lvl="0" marL="354965" marR="184150" rtl="0" algn="just">
              <a:lnSpc>
                <a:spcPct val="150000"/>
              </a:lnSpc>
              <a:spcBef>
                <a:spcPts val="0"/>
              </a:spcBef>
              <a:spcAft>
                <a:spcPts val="0"/>
              </a:spcAft>
              <a:buClr>
                <a:srgbClr val="000000"/>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In this method , a block of bits is  organized in table(rows and columns)</a:t>
            </a:r>
            <a:endParaRPr b="0" i="0" sz="2400" u="none" cap="none" strike="noStrike">
              <a:solidFill>
                <a:srgbClr val="000000"/>
              </a:solidFill>
              <a:latin typeface="Times New Roman"/>
              <a:ea typeface="Times New Roman"/>
              <a:cs typeface="Times New Roman"/>
              <a:sym typeface="Times New Roman"/>
            </a:endParaRPr>
          </a:p>
          <a:p>
            <a:pPr indent="-342900" lvl="0" marL="354965" marR="184150" rtl="0" algn="just">
              <a:lnSpc>
                <a:spcPct val="150000"/>
              </a:lnSpc>
              <a:spcBef>
                <a:spcPts val="0"/>
              </a:spcBef>
              <a:spcAft>
                <a:spcPts val="0"/>
              </a:spcAft>
              <a:buClr>
                <a:srgbClr val="000000"/>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Calculate the parity bit for each column  and the set of this parity bit is also  sending with original data.</a:t>
            </a:r>
            <a:endParaRPr b="0" i="0" sz="2400" u="none" cap="none" strike="noStrike">
              <a:solidFill>
                <a:srgbClr val="000000"/>
              </a:solidFill>
              <a:latin typeface="Times New Roman"/>
              <a:ea typeface="Times New Roman"/>
              <a:cs typeface="Times New Roman"/>
              <a:sym typeface="Times New Roman"/>
            </a:endParaRPr>
          </a:p>
          <a:p>
            <a:pPr indent="-342900" lvl="0" marL="354965" marR="184150" rtl="0" algn="just">
              <a:lnSpc>
                <a:spcPct val="150000"/>
              </a:lnSpc>
              <a:spcBef>
                <a:spcPts val="0"/>
              </a:spcBef>
              <a:spcAft>
                <a:spcPts val="0"/>
              </a:spcAft>
              <a:buClr>
                <a:srgbClr val="000000"/>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From the block of parity we can check  the redundancy</a:t>
            </a:r>
            <a:r>
              <a:rPr b="0" i="0" lang="en-US" sz="2400" u="none" cap="none" strike="noStrike">
                <a:solidFill>
                  <a:schemeClr val="dk1"/>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6"/>
          <p:cNvSpPr/>
          <p:nvPr/>
        </p:nvSpPr>
        <p:spPr>
          <a:xfrm>
            <a:off x="0" y="205158"/>
            <a:ext cx="6438900" cy="519747"/>
          </a:xfrm>
          <a:prstGeom prst="rect">
            <a:avLst/>
          </a:prstGeom>
          <a:noFill/>
          <a:ln>
            <a:noFill/>
          </a:ln>
        </p:spPr>
        <p:txBody>
          <a:bodyPr anchorCtr="0" anchor="t" bIns="44000" lIns="89550" spcFirstLastPara="1" rIns="89550" wrap="square" tIns="44000">
            <a:spAutoFit/>
          </a:bodyPr>
          <a:lstStyle/>
          <a:p>
            <a:pPr indent="0" lvl="0" marL="0" marR="0" rtl="0" algn="just">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Longitudinal Redundancy Check (LRC)</a:t>
            </a:r>
            <a:endParaRPr b="0" i="0" sz="2800" u="none" cap="none" strike="noStrike">
              <a:solidFill>
                <a:schemeClr val="dk1"/>
              </a:solidFill>
              <a:latin typeface="Times New Roman"/>
              <a:ea typeface="Times New Roman"/>
              <a:cs typeface="Times New Roman"/>
              <a:sym typeface="Times New Roman"/>
            </a:endParaRPr>
          </a:p>
        </p:txBody>
      </p:sp>
      <p:pic>
        <p:nvPicPr>
          <p:cNvPr id="256" name="Google Shape;256;p26"/>
          <p:cNvPicPr preferRelativeResize="0"/>
          <p:nvPr/>
        </p:nvPicPr>
        <p:blipFill rotWithShape="1">
          <a:blip r:embed="rId3">
            <a:alphaModFix/>
          </a:blip>
          <a:srcRect b="0" l="0" r="0" t="0"/>
          <a:stretch/>
        </p:blipFill>
        <p:spPr>
          <a:xfrm>
            <a:off x="267608" y="3016250"/>
            <a:ext cx="8336643" cy="163890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96"/>
          <p:cNvSpPr txBox="1"/>
          <p:nvPr>
            <p:ph type="title"/>
          </p:nvPr>
        </p:nvSpPr>
        <p:spPr>
          <a:xfrm>
            <a:off x="2214881" y="185455"/>
            <a:ext cx="3103244" cy="518091"/>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100"/>
              </a:spcBef>
              <a:spcAft>
                <a:spcPts val="0"/>
              </a:spcAft>
              <a:buSzPts val="1800"/>
              <a:buNone/>
            </a:pPr>
            <a:r>
              <a:rPr b="1" lang="en-US" sz="3200">
                <a:solidFill>
                  <a:schemeClr val="dk1"/>
                </a:solidFill>
              </a:rPr>
              <a:t>LRC Example</a:t>
            </a:r>
            <a:endParaRPr b="1" sz="3200"/>
          </a:p>
        </p:txBody>
      </p:sp>
      <p:grpSp>
        <p:nvGrpSpPr>
          <p:cNvPr id="262" name="Google Shape;262;p96"/>
          <p:cNvGrpSpPr/>
          <p:nvPr/>
        </p:nvGrpSpPr>
        <p:grpSpPr>
          <a:xfrm>
            <a:off x="236220" y="900555"/>
            <a:ext cx="5943600" cy="685800"/>
            <a:chOff x="304800" y="685800"/>
            <a:chExt cx="5943600" cy="685800"/>
          </a:xfrm>
        </p:grpSpPr>
        <p:sp>
          <p:nvSpPr>
            <p:cNvPr id="263" name="Google Shape;263;p96"/>
            <p:cNvSpPr/>
            <p:nvPr/>
          </p:nvSpPr>
          <p:spPr>
            <a:xfrm>
              <a:off x="304800" y="685800"/>
              <a:ext cx="5943600" cy="685800"/>
            </a:xfrm>
            <a:custGeom>
              <a:rect b="b" l="l" r="r" t="t"/>
              <a:pathLst>
                <a:path extrusionOk="0" h="685800" w="5943600">
                  <a:moveTo>
                    <a:pt x="5943600" y="0"/>
                  </a:moveTo>
                  <a:lnTo>
                    <a:pt x="0" y="0"/>
                  </a:lnTo>
                  <a:lnTo>
                    <a:pt x="0" y="685800"/>
                  </a:lnTo>
                  <a:lnTo>
                    <a:pt x="5943600" y="685800"/>
                  </a:lnTo>
                  <a:close/>
                </a:path>
              </a:pathLst>
            </a:custGeom>
            <a:solidFill>
              <a:srgbClr val="00989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4" name="Google Shape;264;p96"/>
            <p:cNvSpPr/>
            <p:nvPr/>
          </p:nvSpPr>
          <p:spPr>
            <a:xfrm>
              <a:off x="304800" y="685800"/>
              <a:ext cx="5943600" cy="685800"/>
            </a:xfrm>
            <a:custGeom>
              <a:rect b="b" l="l" r="r" t="t"/>
              <a:pathLst>
                <a:path extrusionOk="0" h="685800" w="5943600">
                  <a:moveTo>
                    <a:pt x="2971800" y="685800"/>
                  </a:moveTo>
                  <a:lnTo>
                    <a:pt x="0" y="685800"/>
                  </a:lnTo>
                  <a:lnTo>
                    <a:pt x="0" y="0"/>
                  </a:lnTo>
                  <a:lnTo>
                    <a:pt x="5943600" y="0"/>
                  </a:lnTo>
                  <a:lnTo>
                    <a:pt x="5943600" y="685800"/>
                  </a:lnTo>
                  <a:lnTo>
                    <a:pt x="2971800" y="68580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265" name="Google Shape;265;p96"/>
          <p:cNvGrpSpPr/>
          <p:nvPr/>
        </p:nvGrpSpPr>
        <p:grpSpPr>
          <a:xfrm>
            <a:off x="1219200" y="4267200"/>
            <a:ext cx="7315200" cy="762000"/>
            <a:chOff x="1219200" y="4267200"/>
            <a:chExt cx="7315200" cy="762000"/>
          </a:xfrm>
        </p:grpSpPr>
        <p:sp>
          <p:nvSpPr>
            <p:cNvPr id="266" name="Google Shape;266;p96"/>
            <p:cNvSpPr/>
            <p:nvPr/>
          </p:nvSpPr>
          <p:spPr>
            <a:xfrm>
              <a:off x="1219200" y="4267200"/>
              <a:ext cx="7315200" cy="762000"/>
            </a:xfrm>
            <a:custGeom>
              <a:rect b="b" l="l" r="r" t="t"/>
              <a:pathLst>
                <a:path extrusionOk="0" h="762000" w="7315200">
                  <a:moveTo>
                    <a:pt x="7315200" y="0"/>
                  </a:moveTo>
                  <a:lnTo>
                    <a:pt x="0" y="0"/>
                  </a:lnTo>
                  <a:lnTo>
                    <a:pt x="0" y="762000"/>
                  </a:lnTo>
                  <a:lnTo>
                    <a:pt x="7315200" y="762000"/>
                  </a:lnTo>
                  <a:close/>
                </a:path>
              </a:pathLst>
            </a:custGeom>
            <a:solidFill>
              <a:srgbClr val="00989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7" name="Google Shape;267;p96"/>
            <p:cNvSpPr/>
            <p:nvPr/>
          </p:nvSpPr>
          <p:spPr>
            <a:xfrm>
              <a:off x="1219200" y="4267200"/>
              <a:ext cx="7315200" cy="762000"/>
            </a:xfrm>
            <a:custGeom>
              <a:rect b="b" l="l" r="r" t="t"/>
              <a:pathLst>
                <a:path extrusionOk="0" h="762000" w="7315200">
                  <a:moveTo>
                    <a:pt x="3657600" y="762000"/>
                  </a:moveTo>
                  <a:lnTo>
                    <a:pt x="0" y="762000"/>
                  </a:lnTo>
                  <a:lnTo>
                    <a:pt x="0" y="0"/>
                  </a:lnTo>
                  <a:lnTo>
                    <a:pt x="7315200" y="0"/>
                  </a:lnTo>
                  <a:lnTo>
                    <a:pt x="7315200" y="762000"/>
                  </a:lnTo>
                  <a:lnTo>
                    <a:pt x="3657600" y="76200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268" name="Google Shape;268;p96"/>
          <p:cNvSpPr txBox="1"/>
          <p:nvPr/>
        </p:nvSpPr>
        <p:spPr>
          <a:xfrm>
            <a:off x="1219200" y="4267200"/>
            <a:ext cx="7315200" cy="938698"/>
          </a:xfrm>
          <a:prstGeom prst="rect">
            <a:avLst/>
          </a:prstGeom>
          <a:noFill/>
          <a:ln>
            <a:noFill/>
          </a:ln>
        </p:spPr>
        <p:txBody>
          <a:bodyPr anchorCtr="0" anchor="t" bIns="0" lIns="0" spcFirstLastPara="1" rIns="0" wrap="square" tIns="198100">
            <a:spAutoFit/>
          </a:bodyPr>
          <a:lstStyle/>
          <a:p>
            <a:pPr indent="0" lvl="0" marL="4191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11100111	1101101 	00111001	10101001	</a:t>
            </a:r>
            <a:r>
              <a:rPr b="0" i="0" lang="en-US" sz="2400" u="sng" cap="none" strike="noStrike">
                <a:solidFill>
                  <a:schemeClr val="dk1"/>
                </a:solidFill>
                <a:latin typeface="Times New Roman"/>
                <a:ea typeface="Times New Roman"/>
                <a:cs typeface="Times New Roman"/>
                <a:sym typeface="Times New Roman"/>
              </a:rPr>
              <a:t>10101010</a:t>
            </a:r>
            <a:endParaRPr b="0" i="0" sz="2400" u="none" cap="none" strike="noStrike">
              <a:solidFill>
                <a:schemeClr val="dk1"/>
              </a:solidFill>
              <a:latin typeface="Times New Roman"/>
              <a:ea typeface="Times New Roman"/>
              <a:cs typeface="Times New Roman"/>
              <a:sym typeface="Times New Roman"/>
            </a:endParaRPr>
          </a:p>
        </p:txBody>
      </p:sp>
      <p:grpSp>
        <p:nvGrpSpPr>
          <p:cNvPr id="269" name="Google Shape;269;p96"/>
          <p:cNvGrpSpPr/>
          <p:nvPr/>
        </p:nvGrpSpPr>
        <p:grpSpPr>
          <a:xfrm>
            <a:off x="6553199" y="1447800"/>
            <a:ext cx="2133600" cy="1828800"/>
            <a:chOff x="6553199" y="1447800"/>
            <a:chExt cx="2133600" cy="1828800"/>
          </a:xfrm>
        </p:grpSpPr>
        <p:sp>
          <p:nvSpPr>
            <p:cNvPr id="270" name="Google Shape;270;p96"/>
            <p:cNvSpPr/>
            <p:nvPr/>
          </p:nvSpPr>
          <p:spPr>
            <a:xfrm>
              <a:off x="6553199" y="1447800"/>
              <a:ext cx="2133600" cy="1828800"/>
            </a:xfrm>
            <a:custGeom>
              <a:rect b="b" l="l" r="r" t="t"/>
              <a:pathLst>
                <a:path extrusionOk="0" h="1828800" w="2133600">
                  <a:moveTo>
                    <a:pt x="2133600" y="0"/>
                  </a:moveTo>
                  <a:lnTo>
                    <a:pt x="0" y="0"/>
                  </a:lnTo>
                  <a:lnTo>
                    <a:pt x="0" y="1828800"/>
                  </a:lnTo>
                  <a:lnTo>
                    <a:pt x="2133600" y="1828800"/>
                  </a:lnTo>
                  <a:close/>
                </a:path>
              </a:pathLst>
            </a:custGeom>
            <a:solidFill>
              <a:srgbClr val="00989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1" name="Google Shape;271;p96"/>
            <p:cNvSpPr/>
            <p:nvPr/>
          </p:nvSpPr>
          <p:spPr>
            <a:xfrm>
              <a:off x="6553199" y="1447800"/>
              <a:ext cx="2133600" cy="1828800"/>
            </a:xfrm>
            <a:custGeom>
              <a:rect b="b" l="l" r="r" t="t"/>
              <a:pathLst>
                <a:path extrusionOk="0" h="1828800" w="2133600">
                  <a:moveTo>
                    <a:pt x="1066800" y="1828800"/>
                  </a:moveTo>
                  <a:lnTo>
                    <a:pt x="0" y="1828800"/>
                  </a:lnTo>
                  <a:lnTo>
                    <a:pt x="0" y="0"/>
                  </a:lnTo>
                  <a:lnTo>
                    <a:pt x="2133600" y="0"/>
                  </a:lnTo>
                  <a:lnTo>
                    <a:pt x="2133600" y="1828800"/>
                  </a:lnTo>
                  <a:lnTo>
                    <a:pt x="1066800" y="182880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272" name="Google Shape;272;p96"/>
          <p:cNvSpPr txBox="1"/>
          <p:nvPr/>
        </p:nvSpPr>
        <p:spPr>
          <a:xfrm>
            <a:off x="6553200" y="1447800"/>
            <a:ext cx="2133600" cy="1678665"/>
          </a:xfrm>
          <a:prstGeom prst="rect">
            <a:avLst/>
          </a:prstGeom>
          <a:noFill/>
          <a:ln>
            <a:noFill/>
          </a:ln>
        </p:spPr>
        <p:txBody>
          <a:bodyPr anchorCtr="0" anchor="t" bIns="0" lIns="0" spcFirstLastPara="1" rIns="0" wrap="square" tIns="199375">
            <a:spAutoFit/>
          </a:bodyPr>
          <a:lstStyle/>
          <a:p>
            <a:pPr indent="0" lvl="0" marL="39624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11100111</a:t>
            </a:r>
            <a:endParaRPr b="0" i="0" sz="2400" u="none" cap="none" strike="noStrike">
              <a:solidFill>
                <a:schemeClr val="dk1"/>
              </a:solidFill>
              <a:latin typeface="Times New Roman"/>
              <a:ea typeface="Times New Roman"/>
              <a:cs typeface="Times New Roman"/>
              <a:sym typeface="Times New Roman"/>
            </a:endParaRPr>
          </a:p>
          <a:p>
            <a:pPr indent="0" lvl="0" marL="39624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11011101</a:t>
            </a:r>
            <a:endParaRPr b="0" i="0" sz="2400" u="none" cap="none" strike="noStrike">
              <a:solidFill>
                <a:schemeClr val="dk1"/>
              </a:solidFill>
              <a:latin typeface="Times New Roman"/>
              <a:ea typeface="Times New Roman"/>
              <a:cs typeface="Times New Roman"/>
              <a:sym typeface="Times New Roman"/>
            </a:endParaRPr>
          </a:p>
          <a:p>
            <a:pPr indent="0" lvl="0" marL="39624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00111001</a:t>
            </a:r>
            <a:endParaRPr b="0" i="0" sz="2400" u="none" cap="none" strike="noStrike">
              <a:solidFill>
                <a:schemeClr val="dk1"/>
              </a:solidFill>
              <a:latin typeface="Times New Roman"/>
              <a:ea typeface="Times New Roman"/>
              <a:cs typeface="Times New Roman"/>
              <a:sym typeface="Times New Roman"/>
            </a:endParaRPr>
          </a:p>
          <a:p>
            <a:pPr indent="0" lvl="0" marL="39624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10101001</a:t>
            </a:r>
            <a:endParaRPr b="0" i="0" sz="2400" u="none" cap="none" strike="noStrike">
              <a:solidFill>
                <a:schemeClr val="dk1"/>
              </a:solidFill>
              <a:latin typeface="Times New Roman"/>
              <a:ea typeface="Times New Roman"/>
              <a:cs typeface="Times New Roman"/>
              <a:sym typeface="Times New Roman"/>
            </a:endParaRPr>
          </a:p>
        </p:txBody>
      </p:sp>
      <p:sp>
        <p:nvSpPr>
          <p:cNvPr id="273" name="Google Shape;273;p96"/>
          <p:cNvSpPr txBox="1"/>
          <p:nvPr/>
        </p:nvSpPr>
        <p:spPr>
          <a:xfrm>
            <a:off x="236220" y="801527"/>
            <a:ext cx="5943600" cy="492443"/>
          </a:xfrm>
          <a:prstGeom prst="rect">
            <a:avLst/>
          </a:prstGeom>
          <a:noFill/>
          <a:ln>
            <a:noFill/>
          </a:ln>
        </p:spPr>
        <p:txBody>
          <a:bodyPr anchorCtr="0" anchor="t" bIns="0" lIns="0" spcFirstLastPara="1" rIns="0" wrap="square" tIns="121900">
            <a:spAutoFit/>
          </a:bodyPr>
          <a:lstStyle/>
          <a:p>
            <a:pPr indent="0" lvl="0" marL="90805"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11100111	11011101	00111001	10101001</a:t>
            </a:r>
            <a:endParaRPr b="0" i="0" sz="1400" u="none" cap="none" strike="noStrike">
              <a:solidFill>
                <a:srgbClr val="000000"/>
              </a:solidFill>
              <a:latin typeface="Arial"/>
              <a:ea typeface="Arial"/>
              <a:cs typeface="Arial"/>
              <a:sym typeface="Arial"/>
            </a:endParaRPr>
          </a:p>
        </p:txBody>
      </p:sp>
      <p:sp>
        <p:nvSpPr>
          <p:cNvPr id="274" name="Google Shape;274;p96"/>
          <p:cNvSpPr txBox="1"/>
          <p:nvPr/>
        </p:nvSpPr>
        <p:spPr>
          <a:xfrm>
            <a:off x="4300220" y="3614420"/>
            <a:ext cx="61785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LRC</a:t>
            </a:r>
            <a:endParaRPr b="0" i="0" sz="2400" u="none" cap="none" strike="noStrike">
              <a:solidFill>
                <a:schemeClr val="dk1"/>
              </a:solidFill>
              <a:latin typeface="Times New Roman"/>
              <a:ea typeface="Times New Roman"/>
              <a:cs typeface="Times New Roman"/>
              <a:sym typeface="Times New Roman"/>
            </a:endParaRPr>
          </a:p>
        </p:txBody>
      </p:sp>
      <p:sp>
        <p:nvSpPr>
          <p:cNvPr id="275" name="Google Shape;275;p96"/>
          <p:cNvSpPr/>
          <p:nvPr/>
        </p:nvSpPr>
        <p:spPr>
          <a:xfrm>
            <a:off x="4953000" y="3771900"/>
            <a:ext cx="1905000" cy="76200"/>
          </a:xfrm>
          <a:custGeom>
            <a:rect b="b" l="l" r="r" t="t"/>
            <a:pathLst>
              <a:path extrusionOk="0" h="76200" w="1905000">
                <a:moveTo>
                  <a:pt x="1905000" y="38100"/>
                </a:moveTo>
                <a:lnTo>
                  <a:pt x="1828800" y="0"/>
                </a:lnTo>
                <a:lnTo>
                  <a:pt x="1828800" y="33020"/>
                </a:lnTo>
                <a:lnTo>
                  <a:pt x="0" y="33020"/>
                </a:lnTo>
                <a:lnTo>
                  <a:pt x="0" y="43180"/>
                </a:lnTo>
                <a:lnTo>
                  <a:pt x="1828800" y="43180"/>
                </a:lnTo>
                <a:lnTo>
                  <a:pt x="1828800" y="76200"/>
                </a:lnTo>
                <a:lnTo>
                  <a:pt x="1905000" y="3810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6" name="Google Shape;276;p96"/>
          <p:cNvSpPr txBox="1"/>
          <p:nvPr/>
        </p:nvSpPr>
        <p:spPr>
          <a:xfrm>
            <a:off x="6935469" y="3539490"/>
            <a:ext cx="124460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10101010</a:t>
            </a:r>
            <a:endParaRPr b="0" i="0" sz="2400" u="none" cap="none" strike="noStrike">
              <a:solidFill>
                <a:schemeClr val="dk1"/>
              </a:solidFill>
              <a:latin typeface="Times New Roman"/>
              <a:ea typeface="Times New Roman"/>
              <a:cs typeface="Times New Roman"/>
              <a:sym typeface="Times New Roman"/>
            </a:endParaRPr>
          </a:p>
        </p:txBody>
      </p:sp>
      <p:sp>
        <p:nvSpPr>
          <p:cNvPr id="277" name="Google Shape;277;p96"/>
          <p:cNvSpPr txBox="1"/>
          <p:nvPr/>
        </p:nvSpPr>
        <p:spPr>
          <a:xfrm>
            <a:off x="3208020" y="5596890"/>
            <a:ext cx="2672080" cy="75692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Original data plus  LRC</a:t>
            </a:r>
            <a:endParaRPr b="0" i="0" sz="2400" u="none" cap="none" strike="noStrike">
              <a:solidFill>
                <a:schemeClr val="dk1"/>
              </a:solidFill>
              <a:latin typeface="Times New Roman"/>
              <a:ea typeface="Times New Roman"/>
              <a:cs typeface="Times New Roman"/>
              <a:sym typeface="Times New Roman"/>
            </a:endParaRPr>
          </a:p>
        </p:txBody>
      </p:sp>
      <p:sp>
        <p:nvSpPr>
          <p:cNvPr id="278" name="Google Shape;278;p96"/>
          <p:cNvSpPr/>
          <p:nvPr/>
        </p:nvSpPr>
        <p:spPr>
          <a:xfrm>
            <a:off x="7581900" y="3886200"/>
            <a:ext cx="76200" cy="304800"/>
          </a:xfrm>
          <a:custGeom>
            <a:rect b="b" l="l" r="r" t="t"/>
            <a:pathLst>
              <a:path extrusionOk="0" h="304800" w="76200">
                <a:moveTo>
                  <a:pt x="76200" y="229870"/>
                </a:moveTo>
                <a:lnTo>
                  <a:pt x="43180" y="229870"/>
                </a:lnTo>
                <a:lnTo>
                  <a:pt x="43180" y="0"/>
                </a:lnTo>
                <a:lnTo>
                  <a:pt x="33020" y="0"/>
                </a:lnTo>
                <a:lnTo>
                  <a:pt x="33020" y="229870"/>
                </a:lnTo>
                <a:lnTo>
                  <a:pt x="0" y="229870"/>
                </a:lnTo>
                <a:lnTo>
                  <a:pt x="38100" y="304800"/>
                </a:lnTo>
                <a:lnTo>
                  <a:pt x="76200" y="22987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9" name="Google Shape;279;p96"/>
          <p:cNvSpPr/>
          <p:nvPr/>
        </p:nvSpPr>
        <p:spPr>
          <a:xfrm>
            <a:off x="0" y="4638039"/>
            <a:ext cx="1066800" cy="172720"/>
          </a:xfrm>
          <a:custGeom>
            <a:rect b="b" l="l" r="r" t="t"/>
            <a:pathLst>
              <a:path extrusionOk="0" h="172720" w="1066800">
                <a:moveTo>
                  <a:pt x="171450" y="0"/>
                </a:moveTo>
                <a:lnTo>
                  <a:pt x="0" y="86360"/>
                </a:lnTo>
                <a:lnTo>
                  <a:pt x="171450" y="172720"/>
                </a:lnTo>
                <a:lnTo>
                  <a:pt x="102870" y="86360"/>
                </a:lnTo>
                <a:lnTo>
                  <a:pt x="171450" y="0"/>
                </a:lnTo>
                <a:close/>
              </a:path>
              <a:path extrusionOk="0" h="172720" w="1066800">
                <a:moveTo>
                  <a:pt x="1066800" y="58420"/>
                </a:moveTo>
                <a:lnTo>
                  <a:pt x="137160" y="58420"/>
                </a:lnTo>
                <a:lnTo>
                  <a:pt x="137160" y="115570"/>
                </a:lnTo>
                <a:lnTo>
                  <a:pt x="1066800" y="115570"/>
                </a:lnTo>
                <a:lnTo>
                  <a:pt x="1066800" y="5842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280" name="Google Shape;280;p96"/>
          <p:cNvGrpSpPr/>
          <p:nvPr/>
        </p:nvGrpSpPr>
        <p:grpSpPr>
          <a:xfrm>
            <a:off x="990600" y="1371600"/>
            <a:ext cx="5486400" cy="1562099"/>
            <a:chOff x="990600" y="1371600"/>
            <a:chExt cx="5486400" cy="1562099"/>
          </a:xfrm>
        </p:grpSpPr>
        <p:sp>
          <p:nvSpPr>
            <p:cNvPr id="281" name="Google Shape;281;p96"/>
            <p:cNvSpPr/>
            <p:nvPr/>
          </p:nvSpPr>
          <p:spPr>
            <a:xfrm>
              <a:off x="990600" y="1714499"/>
              <a:ext cx="5486400" cy="76200"/>
            </a:xfrm>
            <a:custGeom>
              <a:rect b="b" l="l" r="r" t="t"/>
              <a:pathLst>
                <a:path extrusionOk="0" h="76200" w="5486400">
                  <a:moveTo>
                    <a:pt x="5486400" y="38100"/>
                  </a:moveTo>
                  <a:lnTo>
                    <a:pt x="5411470" y="0"/>
                  </a:lnTo>
                  <a:lnTo>
                    <a:pt x="5411470" y="33020"/>
                  </a:lnTo>
                  <a:lnTo>
                    <a:pt x="0" y="33020"/>
                  </a:lnTo>
                  <a:lnTo>
                    <a:pt x="0" y="43180"/>
                  </a:lnTo>
                  <a:lnTo>
                    <a:pt x="5411470" y="43180"/>
                  </a:lnTo>
                  <a:lnTo>
                    <a:pt x="5411470" y="76200"/>
                  </a:lnTo>
                  <a:lnTo>
                    <a:pt x="5486400" y="3810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2" name="Google Shape;282;p96"/>
            <p:cNvSpPr/>
            <p:nvPr/>
          </p:nvSpPr>
          <p:spPr>
            <a:xfrm>
              <a:off x="990600" y="1371600"/>
              <a:ext cx="0" cy="381000"/>
            </a:xfrm>
            <a:custGeom>
              <a:rect b="b" l="l" r="r" t="t"/>
              <a:pathLst>
                <a:path extrusionOk="0" h="381000" w="120000">
                  <a:moveTo>
                    <a:pt x="0" y="0"/>
                  </a:moveTo>
                  <a:lnTo>
                    <a:pt x="0" y="38100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3" name="Google Shape;283;p96"/>
            <p:cNvSpPr/>
            <p:nvPr/>
          </p:nvSpPr>
          <p:spPr>
            <a:xfrm>
              <a:off x="2362200" y="2095499"/>
              <a:ext cx="4114800" cy="76200"/>
            </a:xfrm>
            <a:custGeom>
              <a:rect b="b" l="l" r="r" t="t"/>
              <a:pathLst>
                <a:path extrusionOk="0" h="76200" w="4114800">
                  <a:moveTo>
                    <a:pt x="4114800" y="38100"/>
                  </a:moveTo>
                  <a:lnTo>
                    <a:pt x="4039870" y="0"/>
                  </a:lnTo>
                  <a:lnTo>
                    <a:pt x="4039870" y="33020"/>
                  </a:lnTo>
                  <a:lnTo>
                    <a:pt x="0" y="33020"/>
                  </a:lnTo>
                  <a:lnTo>
                    <a:pt x="0" y="43180"/>
                  </a:lnTo>
                  <a:lnTo>
                    <a:pt x="4039870" y="43180"/>
                  </a:lnTo>
                  <a:lnTo>
                    <a:pt x="4039870" y="76200"/>
                  </a:lnTo>
                  <a:lnTo>
                    <a:pt x="4114800" y="3810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4" name="Google Shape;284;p96"/>
            <p:cNvSpPr/>
            <p:nvPr/>
          </p:nvSpPr>
          <p:spPr>
            <a:xfrm>
              <a:off x="2362200" y="1371600"/>
              <a:ext cx="0" cy="762000"/>
            </a:xfrm>
            <a:custGeom>
              <a:rect b="b" l="l" r="r" t="t"/>
              <a:pathLst>
                <a:path extrusionOk="0" h="762000" w="120000">
                  <a:moveTo>
                    <a:pt x="0" y="0"/>
                  </a:moveTo>
                  <a:lnTo>
                    <a:pt x="0" y="76200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5" name="Google Shape;285;p96"/>
            <p:cNvSpPr/>
            <p:nvPr/>
          </p:nvSpPr>
          <p:spPr>
            <a:xfrm>
              <a:off x="3733800" y="2476499"/>
              <a:ext cx="2743200" cy="76200"/>
            </a:xfrm>
            <a:custGeom>
              <a:rect b="b" l="l" r="r" t="t"/>
              <a:pathLst>
                <a:path extrusionOk="0" h="76200" w="2743200">
                  <a:moveTo>
                    <a:pt x="2743200" y="38100"/>
                  </a:moveTo>
                  <a:lnTo>
                    <a:pt x="2668270" y="0"/>
                  </a:lnTo>
                  <a:lnTo>
                    <a:pt x="2668270" y="33020"/>
                  </a:lnTo>
                  <a:lnTo>
                    <a:pt x="0" y="33020"/>
                  </a:lnTo>
                  <a:lnTo>
                    <a:pt x="0" y="43180"/>
                  </a:lnTo>
                  <a:lnTo>
                    <a:pt x="2668270" y="43180"/>
                  </a:lnTo>
                  <a:lnTo>
                    <a:pt x="2668270" y="76200"/>
                  </a:lnTo>
                  <a:lnTo>
                    <a:pt x="2743200" y="3810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6" name="Google Shape;286;p96"/>
            <p:cNvSpPr/>
            <p:nvPr/>
          </p:nvSpPr>
          <p:spPr>
            <a:xfrm>
              <a:off x="3733800" y="1371600"/>
              <a:ext cx="0" cy="1143000"/>
            </a:xfrm>
            <a:custGeom>
              <a:rect b="b" l="l" r="r" t="t"/>
              <a:pathLst>
                <a:path extrusionOk="0" h="1143000" w="120000">
                  <a:moveTo>
                    <a:pt x="0" y="0"/>
                  </a:moveTo>
                  <a:lnTo>
                    <a:pt x="0" y="114300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7" name="Google Shape;287;p96"/>
            <p:cNvSpPr/>
            <p:nvPr/>
          </p:nvSpPr>
          <p:spPr>
            <a:xfrm>
              <a:off x="5105400" y="2857499"/>
              <a:ext cx="1371600" cy="76200"/>
            </a:xfrm>
            <a:custGeom>
              <a:rect b="b" l="l" r="r" t="t"/>
              <a:pathLst>
                <a:path extrusionOk="0" h="76200" w="1371600">
                  <a:moveTo>
                    <a:pt x="1371600" y="38100"/>
                  </a:moveTo>
                  <a:lnTo>
                    <a:pt x="1296670" y="0"/>
                  </a:lnTo>
                  <a:lnTo>
                    <a:pt x="1296670" y="33020"/>
                  </a:lnTo>
                  <a:lnTo>
                    <a:pt x="0" y="33020"/>
                  </a:lnTo>
                  <a:lnTo>
                    <a:pt x="0" y="43180"/>
                  </a:lnTo>
                  <a:lnTo>
                    <a:pt x="1296670" y="43180"/>
                  </a:lnTo>
                  <a:lnTo>
                    <a:pt x="1296670" y="76200"/>
                  </a:lnTo>
                  <a:lnTo>
                    <a:pt x="1371600" y="3810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8" name="Google Shape;288;p96"/>
            <p:cNvSpPr/>
            <p:nvPr/>
          </p:nvSpPr>
          <p:spPr>
            <a:xfrm>
              <a:off x="5105399" y="1371600"/>
              <a:ext cx="0" cy="1524000"/>
            </a:xfrm>
            <a:custGeom>
              <a:rect b="b" l="l" r="r" t="t"/>
              <a:pathLst>
                <a:path extrusionOk="0" h="1524000" w="120000">
                  <a:moveTo>
                    <a:pt x="0" y="0"/>
                  </a:moveTo>
                  <a:lnTo>
                    <a:pt x="0" y="152400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97"/>
          <p:cNvSpPr txBox="1"/>
          <p:nvPr/>
        </p:nvSpPr>
        <p:spPr>
          <a:xfrm>
            <a:off x="111070" y="136800"/>
            <a:ext cx="3297148" cy="505267"/>
          </a:xfrm>
          <a:prstGeom prst="rect">
            <a:avLst/>
          </a:prstGeom>
          <a:noFill/>
          <a:ln>
            <a:noFill/>
          </a:ln>
        </p:spPr>
        <p:txBody>
          <a:bodyPr anchorCtr="0" anchor="t" bIns="0" lIns="0" spcFirstLastPara="1" rIns="0" wrap="square" tIns="12700">
            <a:spAutoFit/>
          </a:bodyPr>
          <a:lstStyle/>
          <a:p>
            <a:pPr indent="0" lvl="0" marL="12700" marR="0" rtl="0" algn="just">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LRC Example</a:t>
            </a:r>
            <a:endParaRPr b="1" i="0" sz="3200" u="none" cap="none" strike="noStrike">
              <a:solidFill>
                <a:schemeClr val="dk1"/>
              </a:solidFill>
              <a:latin typeface="Times New Roman"/>
              <a:ea typeface="Times New Roman"/>
              <a:cs typeface="Times New Roman"/>
              <a:sym typeface="Times New Roman"/>
            </a:endParaRPr>
          </a:p>
        </p:txBody>
      </p:sp>
      <p:sp>
        <p:nvSpPr>
          <p:cNvPr id="294" name="Google Shape;294;p97"/>
          <p:cNvSpPr txBox="1"/>
          <p:nvPr>
            <p:ph type="title"/>
          </p:nvPr>
        </p:nvSpPr>
        <p:spPr>
          <a:xfrm>
            <a:off x="111070" y="877736"/>
            <a:ext cx="5768340" cy="39498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100"/>
              </a:spcBef>
              <a:spcAft>
                <a:spcPts val="0"/>
              </a:spcAft>
              <a:buSzPts val="1800"/>
              <a:buNone/>
            </a:pPr>
            <a:r>
              <a:rPr lang="en-US" sz="2400">
                <a:solidFill>
                  <a:schemeClr val="dk1"/>
                </a:solidFill>
              </a:rPr>
              <a:t>Suppose the following block is sent :</a:t>
            </a:r>
            <a:endParaRPr sz="2400">
              <a:solidFill>
                <a:schemeClr val="dk1"/>
              </a:solidFill>
            </a:endParaRPr>
          </a:p>
        </p:txBody>
      </p:sp>
      <p:grpSp>
        <p:nvGrpSpPr>
          <p:cNvPr id="295" name="Google Shape;295;p97"/>
          <p:cNvGrpSpPr/>
          <p:nvPr/>
        </p:nvGrpSpPr>
        <p:grpSpPr>
          <a:xfrm>
            <a:off x="7392669" y="1975940"/>
            <a:ext cx="1343660" cy="21945"/>
            <a:chOff x="7392669" y="1972309"/>
            <a:chExt cx="1343660" cy="15240"/>
          </a:xfrm>
        </p:grpSpPr>
        <p:sp>
          <p:nvSpPr>
            <p:cNvPr id="296" name="Google Shape;296;p97"/>
            <p:cNvSpPr/>
            <p:nvPr/>
          </p:nvSpPr>
          <p:spPr>
            <a:xfrm>
              <a:off x="7407909" y="1987549"/>
              <a:ext cx="1328420" cy="0"/>
            </a:xfrm>
            <a:custGeom>
              <a:rect b="b" l="l" r="r" t="t"/>
              <a:pathLst>
                <a:path extrusionOk="0" h="120000" w="1328420">
                  <a:moveTo>
                    <a:pt x="0" y="0"/>
                  </a:moveTo>
                  <a:lnTo>
                    <a:pt x="1328420" y="0"/>
                  </a:lnTo>
                </a:path>
              </a:pathLst>
            </a:custGeom>
            <a:noFill/>
            <a:ln cap="flat" cmpd="sng" w="165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97" name="Google Shape;297;p97"/>
            <p:cNvSpPr/>
            <p:nvPr/>
          </p:nvSpPr>
          <p:spPr>
            <a:xfrm>
              <a:off x="7392669" y="1972309"/>
              <a:ext cx="1328420" cy="0"/>
            </a:xfrm>
            <a:custGeom>
              <a:rect b="b" l="l" r="r" t="t"/>
              <a:pathLst>
                <a:path extrusionOk="0" h="120000" w="1328420">
                  <a:moveTo>
                    <a:pt x="0" y="0"/>
                  </a:moveTo>
                  <a:lnTo>
                    <a:pt x="1328420" y="0"/>
                  </a:lnTo>
                </a:path>
              </a:pathLst>
            </a:custGeom>
            <a:noFill/>
            <a:ln cap="flat" cmpd="sng" w="165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298" name="Google Shape;298;p97"/>
          <p:cNvSpPr txBox="1"/>
          <p:nvPr>
            <p:ph idx="1" type="body"/>
          </p:nvPr>
        </p:nvSpPr>
        <p:spPr>
          <a:xfrm>
            <a:off x="111070" y="1370600"/>
            <a:ext cx="8691881" cy="5487400"/>
          </a:xfrm>
          <a:prstGeom prst="rect">
            <a:avLst/>
          </a:prstGeom>
          <a:noFill/>
          <a:ln>
            <a:noFill/>
          </a:ln>
        </p:spPr>
        <p:txBody>
          <a:bodyPr anchorCtr="0" anchor="t" bIns="0" lIns="0" spcFirstLastPara="1" rIns="0" wrap="square" tIns="107950">
            <a:spAutoFit/>
          </a:bodyPr>
          <a:lstStyle/>
          <a:p>
            <a:pPr indent="0" lvl="0" marL="666750" rtl="0" algn="just">
              <a:lnSpc>
                <a:spcPct val="100000"/>
              </a:lnSpc>
              <a:spcBef>
                <a:spcPts val="850"/>
              </a:spcBef>
              <a:spcAft>
                <a:spcPts val="0"/>
              </a:spcAft>
              <a:buSzPts val="1800"/>
              <a:buNone/>
            </a:pPr>
            <a:r>
              <a:rPr lang="en-US" sz="2400">
                <a:solidFill>
                  <a:schemeClr val="dk1"/>
                </a:solidFill>
                <a:latin typeface="Times New Roman"/>
                <a:ea typeface="Times New Roman"/>
                <a:cs typeface="Times New Roman"/>
                <a:sym typeface="Times New Roman"/>
              </a:rPr>
              <a:t>10101001	00111001	11011101	11100111	10101010</a:t>
            </a:r>
            <a:endParaRPr sz="2400">
              <a:solidFill>
                <a:schemeClr val="dk1"/>
              </a:solidFill>
              <a:latin typeface="Times New Roman"/>
              <a:ea typeface="Times New Roman"/>
              <a:cs typeface="Times New Roman"/>
              <a:sym typeface="Times New Roman"/>
            </a:endParaRPr>
          </a:p>
          <a:p>
            <a:pPr indent="-342900" lvl="0" marL="7410450" rtl="0" algn="just">
              <a:lnSpc>
                <a:spcPct val="100000"/>
              </a:lnSpc>
              <a:spcBef>
                <a:spcPts val="750"/>
              </a:spcBef>
              <a:spcAft>
                <a:spcPts val="0"/>
              </a:spcAft>
              <a:buSzPts val="1800"/>
              <a:buChar char="•"/>
            </a:pPr>
            <a:r>
              <a:rPr lang="en-US" sz="2400">
                <a:solidFill>
                  <a:schemeClr val="dk1"/>
                </a:solidFill>
                <a:latin typeface="Times New Roman"/>
                <a:ea typeface="Times New Roman"/>
                <a:cs typeface="Times New Roman"/>
                <a:sym typeface="Times New Roman"/>
              </a:rPr>
              <a:t>(LRC)</a:t>
            </a:r>
            <a:endParaRPr sz="2400">
              <a:solidFill>
                <a:schemeClr val="dk1"/>
              </a:solidFill>
              <a:latin typeface="Times New Roman"/>
              <a:ea typeface="Times New Roman"/>
              <a:cs typeface="Times New Roman"/>
              <a:sym typeface="Times New Roman"/>
            </a:endParaRPr>
          </a:p>
          <a:p>
            <a:pPr indent="-342900" lvl="0" marL="438150" marR="5080" rtl="0" algn="just">
              <a:lnSpc>
                <a:spcPct val="100000"/>
              </a:lnSpc>
              <a:spcBef>
                <a:spcPts val="600"/>
              </a:spcBef>
              <a:spcAft>
                <a:spcPts val="0"/>
              </a:spcAft>
              <a:buSzPts val="1800"/>
              <a:buChar char="•"/>
            </a:pPr>
            <a:r>
              <a:rPr lang="en-US" sz="2400">
                <a:solidFill>
                  <a:schemeClr val="dk1"/>
                </a:solidFill>
                <a:latin typeface="Times New Roman"/>
                <a:ea typeface="Times New Roman"/>
                <a:cs typeface="Times New Roman"/>
                <a:sym typeface="Times New Roman"/>
              </a:rPr>
              <a:t>However, it is hit by burst of length eight and some bits  are corrupted (Yellow bits are changed) :</a:t>
            </a:r>
            <a:endParaRPr sz="2400">
              <a:solidFill>
                <a:schemeClr val="dk1"/>
              </a:solidFill>
              <a:latin typeface="Times New Roman"/>
              <a:ea typeface="Times New Roman"/>
              <a:cs typeface="Times New Roman"/>
              <a:sym typeface="Times New Roman"/>
            </a:endParaRPr>
          </a:p>
          <a:p>
            <a:pPr indent="-342900" lvl="0" marL="1009650" rtl="0" algn="just">
              <a:lnSpc>
                <a:spcPct val="100000"/>
              </a:lnSpc>
              <a:spcBef>
                <a:spcPts val="600"/>
              </a:spcBef>
              <a:spcAft>
                <a:spcPts val="0"/>
              </a:spcAft>
              <a:buSzPts val="1800"/>
              <a:buChar char="•"/>
            </a:pPr>
            <a:r>
              <a:rPr lang="en-US" sz="2400">
                <a:solidFill>
                  <a:schemeClr val="dk1"/>
                </a:solidFill>
                <a:latin typeface="Times New Roman"/>
                <a:ea typeface="Times New Roman"/>
                <a:cs typeface="Times New Roman"/>
                <a:sym typeface="Times New Roman"/>
              </a:rPr>
              <a:t>10100011	10001001	11011101	11100111	10101010</a:t>
            </a:r>
            <a:endParaRPr sz="2400">
              <a:solidFill>
                <a:schemeClr val="dk1"/>
              </a:solidFill>
              <a:latin typeface="Times New Roman"/>
              <a:ea typeface="Times New Roman"/>
              <a:cs typeface="Times New Roman"/>
              <a:sym typeface="Times New Roman"/>
            </a:endParaRPr>
          </a:p>
          <a:p>
            <a:pPr indent="-342900" lvl="0" marL="7410450" rtl="0" algn="l">
              <a:lnSpc>
                <a:spcPct val="100000"/>
              </a:lnSpc>
              <a:spcBef>
                <a:spcPts val="600"/>
              </a:spcBef>
              <a:spcAft>
                <a:spcPts val="0"/>
              </a:spcAft>
              <a:buSzPts val="1800"/>
              <a:buChar char="•"/>
            </a:pPr>
            <a:r>
              <a:rPr lang="en-US" sz="2400">
                <a:solidFill>
                  <a:schemeClr val="dk1"/>
                </a:solidFill>
                <a:latin typeface="Times New Roman"/>
                <a:ea typeface="Times New Roman"/>
                <a:cs typeface="Times New Roman"/>
                <a:sym typeface="Times New Roman"/>
              </a:rPr>
              <a:t>(LRC)</a:t>
            </a:r>
            <a:endParaRPr sz="2400">
              <a:solidFill>
                <a:schemeClr val="dk1"/>
              </a:solidFill>
              <a:latin typeface="Times New Roman"/>
              <a:ea typeface="Times New Roman"/>
              <a:cs typeface="Times New Roman"/>
              <a:sym typeface="Times New Roman"/>
            </a:endParaRPr>
          </a:p>
          <a:p>
            <a:pPr indent="-342900" lvl="0" marL="438150" marR="81280" rtl="0" algn="just">
              <a:lnSpc>
                <a:spcPct val="100000"/>
              </a:lnSpc>
              <a:spcBef>
                <a:spcPts val="600"/>
              </a:spcBef>
              <a:spcAft>
                <a:spcPts val="0"/>
              </a:spcAft>
              <a:buSzPts val="1800"/>
              <a:buChar char="•"/>
            </a:pPr>
            <a:r>
              <a:rPr lang="en-US" sz="2400">
                <a:solidFill>
                  <a:schemeClr val="dk1"/>
                </a:solidFill>
                <a:latin typeface="Times New Roman"/>
                <a:ea typeface="Times New Roman"/>
                <a:cs typeface="Times New Roman"/>
                <a:sym typeface="Times New Roman"/>
              </a:rPr>
              <a:t>When the receiver checks the LRC, some of the bits are  not following even parity rule and whole block is discarded  (the non matching bits are shown in red ) </a:t>
            </a:r>
            <a:endParaRPr sz="2400">
              <a:solidFill>
                <a:schemeClr val="dk1"/>
              </a:solidFill>
              <a:latin typeface="Times New Roman"/>
              <a:ea typeface="Times New Roman"/>
              <a:cs typeface="Times New Roman"/>
              <a:sym typeface="Times New Roman"/>
            </a:endParaRPr>
          </a:p>
          <a:p>
            <a:pPr indent="-342900" lvl="0" marL="1009650" rtl="0" algn="just">
              <a:lnSpc>
                <a:spcPct val="100000"/>
              </a:lnSpc>
              <a:spcBef>
                <a:spcPts val="385"/>
              </a:spcBef>
              <a:spcAft>
                <a:spcPts val="0"/>
              </a:spcAft>
              <a:buSzPts val="1800"/>
              <a:buChar char="•"/>
            </a:pPr>
            <a:r>
              <a:rPr lang="en-US" sz="2400">
                <a:solidFill>
                  <a:schemeClr val="dk1"/>
                </a:solidFill>
                <a:latin typeface="Times New Roman"/>
                <a:ea typeface="Times New Roman"/>
                <a:cs typeface="Times New Roman"/>
                <a:sym typeface="Times New Roman"/>
              </a:rPr>
              <a:t>1010</a:t>
            </a:r>
            <a:r>
              <a:rPr lang="en-US" sz="2400">
                <a:solidFill>
                  <a:schemeClr val="dk1"/>
                </a:solidFill>
                <a:highlight>
                  <a:srgbClr val="FF0000"/>
                </a:highlight>
                <a:latin typeface="Times New Roman"/>
                <a:ea typeface="Times New Roman"/>
                <a:cs typeface="Times New Roman"/>
                <a:sym typeface="Times New Roman"/>
              </a:rPr>
              <a:t>0</a:t>
            </a:r>
            <a:r>
              <a:rPr lang="en-US" sz="2400">
                <a:solidFill>
                  <a:schemeClr val="dk1"/>
                </a:solidFill>
                <a:latin typeface="Times New Roman"/>
                <a:ea typeface="Times New Roman"/>
                <a:cs typeface="Times New Roman"/>
                <a:sym typeface="Times New Roman"/>
              </a:rPr>
              <a:t>0</a:t>
            </a:r>
            <a:r>
              <a:rPr lang="en-US" sz="2400">
                <a:solidFill>
                  <a:schemeClr val="dk1"/>
                </a:solidFill>
                <a:highlight>
                  <a:srgbClr val="FF0000"/>
                </a:highlight>
                <a:latin typeface="Times New Roman"/>
                <a:ea typeface="Times New Roman"/>
                <a:cs typeface="Times New Roman"/>
                <a:sym typeface="Times New Roman"/>
              </a:rPr>
              <a:t>1</a:t>
            </a:r>
            <a:r>
              <a:rPr lang="en-US" sz="2400">
                <a:solidFill>
                  <a:schemeClr val="dk1"/>
                </a:solidFill>
                <a:latin typeface="Times New Roman"/>
                <a:ea typeface="Times New Roman"/>
                <a:cs typeface="Times New Roman"/>
                <a:sym typeface="Times New Roman"/>
              </a:rPr>
              <a:t>1	10001001	11011101	11100111	</a:t>
            </a:r>
            <a:r>
              <a:rPr lang="en-US" sz="2400">
                <a:solidFill>
                  <a:schemeClr val="dk1"/>
                </a:solidFill>
                <a:highlight>
                  <a:srgbClr val="FFFF00"/>
                </a:highlight>
                <a:latin typeface="Times New Roman"/>
                <a:ea typeface="Times New Roman"/>
                <a:cs typeface="Times New Roman"/>
                <a:sym typeface="Times New Roman"/>
              </a:rPr>
              <a:t>1</a:t>
            </a:r>
            <a:r>
              <a:rPr lang="en-US" sz="2400">
                <a:solidFill>
                  <a:schemeClr val="dk1"/>
                </a:solidFill>
                <a:latin typeface="Times New Roman"/>
                <a:ea typeface="Times New Roman"/>
                <a:cs typeface="Times New Roman"/>
                <a:sym typeface="Times New Roman"/>
              </a:rPr>
              <a:t>0</a:t>
            </a:r>
            <a:r>
              <a:rPr lang="en-US" sz="2400">
                <a:solidFill>
                  <a:schemeClr val="dk1"/>
                </a:solidFill>
                <a:highlight>
                  <a:srgbClr val="FFFF00"/>
                </a:highlight>
                <a:latin typeface="Times New Roman"/>
                <a:ea typeface="Times New Roman"/>
                <a:cs typeface="Times New Roman"/>
                <a:sym typeface="Times New Roman"/>
              </a:rPr>
              <a:t>1</a:t>
            </a:r>
            <a:r>
              <a:rPr lang="en-US" sz="2400">
                <a:solidFill>
                  <a:schemeClr val="dk1"/>
                </a:solidFill>
                <a:latin typeface="Times New Roman"/>
                <a:ea typeface="Times New Roman"/>
                <a:cs typeface="Times New Roman"/>
                <a:sym typeface="Times New Roman"/>
              </a:rPr>
              <a:t>0</a:t>
            </a:r>
            <a:r>
              <a:rPr lang="en-US" sz="2400">
                <a:solidFill>
                  <a:schemeClr val="dk1"/>
                </a:solidFill>
                <a:highlight>
                  <a:srgbClr val="FFFF00"/>
                </a:highlight>
                <a:latin typeface="Times New Roman"/>
                <a:ea typeface="Times New Roman"/>
                <a:cs typeface="Times New Roman"/>
                <a:sym typeface="Times New Roman"/>
              </a:rPr>
              <a:t>1</a:t>
            </a:r>
            <a:r>
              <a:rPr lang="en-US" sz="2400">
                <a:solidFill>
                  <a:schemeClr val="dk1"/>
                </a:solidFill>
                <a:latin typeface="Times New Roman"/>
                <a:ea typeface="Times New Roman"/>
                <a:cs typeface="Times New Roman"/>
                <a:sym typeface="Times New Roman"/>
              </a:rPr>
              <a:t>0</a:t>
            </a:r>
            <a:r>
              <a:rPr lang="en-US" sz="2400">
                <a:solidFill>
                  <a:schemeClr val="dk1"/>
                </a:solidFill>
                <a:highlight>
                  <a:srgbClr val="FFFF00"/>
                </a:highlight>
                <a:latin typeface="Times New Roman"/>
                <a:ea typeface="Times New Roman"/>
                <a:cs typeface="Times New Roman"/>
                <a:sym typeface="Times New Roman"/>
              </a:rPr>
              <a:t>1</a:t>
            </a:r>
            <a:r>
              <a:rPr lang="en-US" sz="2400">
                <a:solidFill>
                  <a:schemeClr val="dk1"/>
                </a:solidFill>
                <a:latin typeface="Times New Roman"/>
                <a:ea typeface="Times New Roman"/>
                <a:cs typeface="Times New Roman"/>
                <a:sym typeface="Times New Roman"/>
              </a:rPr>
              <a:t>0</a:t>
            </a:r>
            <a:endParaRPr sz="2400">
              <a:solidFill>
                <a:schemeClr val="dk1"/>
              </a:solidFill>
              <a:latin typeface="Times New Roman"/>
              <a:ea typeface="Times New Roman"/>
              <a:cs typeface="Times New Roman"/>
              <a:sym typeface="Times New Roman"/>
            </a:endParaRPr>
          </a:p>
        </p:txBody>
      </p:sp>
      <p:sp>
        <p:nvSpPr>
          <p:cNvPr id="299" name="Google Shape;299;p97"/>
          <p:cNvSpPr/>
          <p:nvPr/>
        </p:nvSpPr>
        <p:spPr>
          <a:xfrm>
            <a:off x="228600" y="1847849"/>
            <a:ext cx="1066800" cy="102410"/>
          </a:xfrm>
          <a:custGeom>
            <a:rect b="b" l="l" r="r" t="t"/>
            <a:pathLst>
              <a:path extrusionOk="0" h="114300" w="1066800">
                <a:moveTo>
                  <a:pt x="1066800" y="38100"/>
                </a:moveTo>
                <a:lnTo>
                  <a:pt x="114300" y="38100"/>
                </a:lnTo>
                <a:lnTo>
                  <a:pt x="114300" y="0"/>
                </a:lnTo>
                <a:lnTo>
                  <a:pt x="0" y="57150"/>
                </a:lnTo>
                <a:lnTo>
                  <a:pt x="114300" y="114300"/>
                </a:lnTo>
                <a:lnTo>
                  <a:pt x="114300" y="76200"/>
                </a:lnTo>
                <a:lnTo>
                  <a:pt x="1066800" y="76200"/>
                </a:lnTo>
                <a:lnTo>
                  <a:pt x="1066800" y="3810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00" name="Google Shape;300;p97"/>
          <p:cNvSpPr/>
          <p:nvPr/>
        </p:nvSpPr>
        <p:spPr>
          <a:xfrm>
            <a:off x="228600" y="5657850"/>
            <a:ext cx="1066800" cy="102410"/>
          </a:xfrm>
          <a:custGeom>
            <a:rect b="b" l="l" r="r" t="t"/>
            <a:pathLst>
              <a:path extrusionOk="0" h="114300" w="1066800">
                <a:moveTo>
                  <a:pt x="1066800" y="38100"/>
                </a:moveTo>
                <a:lnTo>
                  <a:pt x="114300" y="38100"/>
                </a:lnTo>
                <a:lnTo>
                  <a:pt x="114300" y="0"/>
                </a:lnTo>
                <a:lnTo>
                  <a:pt x="0" y="57150"/>
                </a:lnTo>
                <a:lnTo>
                  <a:pt x="114300" y="114300"/>
                </a:lnTo>
                <a:lnTo>
                  <a:pt x="114300" y="76200"/>
                </a:lnTo>
                <a:lnTo>
                  <a:pt x="1066800" y="76200"/>
                </a:lnTo>
                <a:lnTo>
                  <a:pt x="1066800" y="3810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01" name="Google Shape;301;p97"/>
          <p:cNvSpPr/>
          <p:nvPr/>
        </p:nvSpPr>
        <p:spPr>
          <a:xfrm>
            <a:off x="152400" y="3524250"/>
            <a:ext cx="1066800" cy="102410"/>
          </a:xfrm>
          <a:custGeom>
            <a:rect b="b" l="l" r="r" t="t"/>
            <a:pathLst>
              <a:path extrusionOk="0" h="114300" w="1066800">
                <a:moveTo>
                  <a:pt x="1066800" y="38100"/>
                </a:moveTo>
                <a:lnTo>
                  <a:pt x="114300" y="38100"/>
                </a:lnTo>
                <a:lnTo>
                  <a:pt x="114300" y="0"/>
                </a:lnTo>
                <a:lnTo>
                  <a:pt x="0" y="57150"/>
                </a:lnTo>
                <a:lnTo>
                  <a:pt x="114300" y="114300"/>
                </a:lnTo>
                <a:lnTo>
                  <a:pt x="114300" y="76200"/>
                </a:lnTo>
                <a:lnTo>
                  <a:pt x="1066800" y="76200"/>
                </a:lnTo>
                <a:lnTo>
                  <a:pt x="1066800" y="3810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98"/>
          <p:cNvSpPr txBox="1"/>
          <p:nvPr/>
        </p:nvSpPr>
        <p:spPr>
          <a:xfrm>
            <a:off x="117836" y="960395"/>
            <a:ext cx="8734063" cy="4639691"/>
          </a:xfrm>
          <a:prstGeom prst="rect">
            <a:avLst/>
          </a:prstGeom>
          <a:noFill/>
          <a:ln>
            <a:noFill/>
          </a:ln>
        </p:spPr>
        <p:txBody>
          <a:bodyPr anchorCtr="0" anchor="t" bIns="45700" lIns="91425" spcFirstLastPara="1" rIns="91425" wrap="square" tIns="45700">
            <a:spAutoFit/>
          </a:bodyPr>
          <a:lstStyle/>
          <a:p>
            <a:pPr indent="0" lvl="0" marL="457200" marR="0" rtl="0" algn="just">
              <a:lnSpc>
                <a:spcPct val="15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Advantage :</a:t>
            </a:r>
            <a:endParaRPr b="0" i="0" sz="2400" u="none" cap="none" strike="noStrike">
              <a:solidFill>
                <a:schemeClr val="dk1"/>
              </a:solidFill>
              <a:latin typeface="Times New Roman"/>
              <a:ea typeface="Times New Roman"/>
              <a:cs typeface="Times New Roman"/>
              <a:sym typeface="Times New Roman"/>
            </a:endParaRPr>
          </a:p>
          <a:p>
            <a:pPr indent="-453390" lvl="0" marL="466090" marR="1382395" rtl="0" algn="just">
              <a:lnSpc>
                <a:spcPct val="150000"/>
              </a:lnSpc>
              <a:spcBef>
                <a:spcPts val="10"/>
              </a:spcBef>
              <a:spcAft>
                <a:spcPts val="0"/>
              </a:spcAft>
              <a:buClr>
                <a:srgbClr val="000000"/>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LRC of n bits can easily detect burst  error of n bits.</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5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5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355600" marR="0" rtl="0" algn="just">
              <a:lnSpc>
                <a:spcPct val="15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Disadvantage :</a:t>
            </a:r>
            <a:endParaRPr b="0" i="0" sz="2400" u="none" cap="none" strike="noStrike">
              <a:solidFill>
                <a:srgbClr val="000000"/>
              </a:solidFill>
              <a:latin typeface="Times New Roman"/>
              <a:ea typeface="Times New Roman"/>
              <a:cs typeface="Times New Roman"/>
              <a:sym typeface="Times New Roman"/>
            </a:endParaRPr>
          </a:p>
          <a:p>
            <a:pPr indent="-342900" lvl="0" marL="355600" marR="5080" rtl="0" algn="just">
              <a:lnSpc>
                <a:spcPct val="150000"/>
              </a:lnSpc>
              <a:spcBef>
                <a:spcPts val="690"/>
              </a:spcBef>
              <a:spcAft>
                <a:spcPts val="0"/>
              </a:spcAft>
              <a:buClr>
                <a:srgbClr val="000000"/>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If two bits in one data units are damaged  and two bits in exactly same position in  another data unit are also damaged , the LRC  checker will not detect the error.</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99"/>
          <p:cNvPicPr preferRelativeResize="0"/>
          <p:nvPr/>
        </p:nvPicPr>
        <p:blipFill rotWithShape="1">
          <a:blip r:embed="rId3">
            <a:alphaModFix/>
          </a:blip>
          <a:srcRect b="0" l="0" r="0" t="0"/>
          <a:stretch/>
        </p:blipFill>
        <p:spPr>
          <a:xfrm>
            <a:off x="508001" y="1341060"/>
            <a:ext cx="7839226" cy="4910667"/>
          </a:xfrm>
          <a:prstGeom prst="rect">
            <a:avLst/>
          </a:prstGeom>
          <a:noFill/>
          <a:ln>
            <a:noFill/>
          </a:ln>
        </p:spPr>
      </p:pic>
      <p:sp>
        <p:nvSpPr>
          <p:cNvPr id="312" name="Google Shape;312;p99"/>
          <p:cNvSpPr/>
          <p:nvPr/>
        </p:nvSpPr>
        <p:spPr>
          <a:xfrm>
            <a:off x="144236" y="267316"/>
            <a:ext cx="3833998" cy="581302"/>
          </a:xfrm>
          <a:prstGeom prst="rect">
            <a:avLst/>
          </a:prstGeom>
          <a:noFill/>
          <a:ln>
            <a:noFill/>
          </a:ln>
        </p:spPr>
        <p:txBody>
          <a:bodyPr anchorCtr="0" anchor="t" bIns="44000" lIns="89550" spcFirstLastPara="1" rIns="89550" wrap="square" tIns="44000">
            <a:spAutoFit/>
          </a:bodyPr>
          <a:lstStyle/>
          <a:p>
            <a:pPr indent="0" lvl="0" marL="0" marR="0" rtl="0" algn="just">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VRC and LRC</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graphicFrame>
        <p:nvGraphicFramePr>
          <p:cNvPr id="317" name="Google Shape;317;p100"/>
          <p:cNvGraphicFramePr/>
          <p:nvPr/>
        </p:nvGraphicFramePr>
        <p:xfrm>
          <a:off x="482600" y="1054100"/>
          <a:ext cx="3000000" cy="3000000"/>
        </p:xfrm>
        <a:graphic>
          <a:graphicData uri="http://schemas.openxmlformats.org/drawingml/2006/table">
            <a:tbl>
              <a:tblPr bandRow="1" firstRow="1">
                <a:noFill/>
                <a:tableStyleId>{97B2C584-6A54-4356-AE6E-1FD4CEAE7784}</a:tableStyleId>
              </a:tblPr>
              <a:tblGrid>
                <a:gridCol w="693200"/>
                <a:gridCol w="4036825"/>
                <a:gridCol w="3398000"/>
              </a:tblGrid>
              <a:tr h="584200">
                <a:tc>
                  <a:txBody>
                    <a:bodyPr/>
                    <a:lstStyle/>
                    <a:p>
                      <a:pPr indent="0" lvl="0" marL="0" marR="0" rtl="0" algn="l">
                        <a:lnSpc>
                          <a:spcPct val="100000"/>
                        </a:lnSpc>
                        <a:spcBef>
                          <a:spcPts val="0"/>
                        </a:spcBef>
                        <a:spcAft>
                          <a:spcPts val="0"/>
                        </a:spcAft>
                        <a:buNone/>
                      </a:pPr>
                      <a:r>
                        <a:rPr b="0" lang="en-US" sz="1600" u="none" cap="none" strike="noStrike"/>
                        <a:t>S.No.</a:t>
                      </a:r>
                      <a:endParaRPr/>
                    </a:p>
                  </a:txBody>
                  <a:tcPr marT="42175" marB="42175" marR="84325" marL="84325" anchor="ctr"/>
                </a:tc>
                <a:tc>
                  <a:txBody>
                    <a:bodyPr/>
                    <a:lstStyle/>
                    <a:p>
                      <a:pPr indent="0" lvl="0" marL="0" marR="0" rtl="0" algn="l">
                        <a:lnSpc>
                          <a:spcPct val="100000"/>
                        </a:lnSpc>
                        <a:spcBef>
                          <a:spcPts val="0"/>
                        </a:spcBef>
                        <a:spcAft>
                          <a:spcPts val="0"/>
                        </a:spcAft>
                        <a:buNone/>
                      </a:pPr>
                      <a:r>
                        <a:rPr b="0" lang="en-US" sz="1600" u="none" cap="none" strike="noStrike"/>
                        <a:t>Vertical Redundancy Check (VRC)</a:t>
                      </a:r>
                      <a:endParaRPr/>
                    </a:p>
                  </a:txBody>
                  <a:tcPr marT="42175" marB="42175" marR="84325" marL="84325" anchor="ctr"/>
                </a:tc>
                <a:tc>
                  <a:txBody>
                    <a:bodyPr/>
                    <a:lstStyle/>
                    <a:p>
                      <a:pPr indent="0" lvl="0" marL="0" marR="0" rtl="0" algn="l">
                        <a:lnSpc>
                          <a:spcPct val="100000"/>
                        </a:lnSpc>
                        <a:spcBef>
                          <a:spcPts val="0"/>
                        </a:spcBef>
                        <a:spcAft>
                          <a:spcPts val="0"/>
                        </a:spcAft>
                        <a:buNone/>
                      </a:pPr>
                      <a:r>
                        <a:rPr b="0" lang="en-US" sz="1600" u="none" cap="none" strike="noStrike"/>
                        <a:t>Longitudinal Redundancy Check (LRC)</a:t>
                      </a:r>
                      <a:endParaRPr/>
                    </a:p>
                  </a:txBody>
                  <a:tcPr marT="42175" marB="42175" marR="84325" marL="84325" anchor="ctr"/>
                </a:tc>
              </a:tr>
              <a:tr h="584200">
                <a:tc>
                  <a:txBody>
                    <a:bodyPr/>
                    <a:lstStyle/>
                    <a:p>
                      <a:pPr indent="0" lvl="0" marL="0" marR="0" rtl="0" algn="l">
                        <a:lnSpc>
                          <a:spcPct val="100000"/>
                        </a:lnSpc>
                        <a:spcBef>
                          <a:spcPts val="0"/>
                        </a:spcBef>
                        <a:spcAft>
                          <a:spcPts val="0"/>
                        </a:spcAft>
                        <a:buNone/>
                      </a:pPr>
                      <a:r>
                        <a:rPr b="0" lang="en-US" sz="1600" u="none" cap="none" strike="noStrike"/>
                        <a:t>1.</a:t>
                      </a:r>
                      <a:endParaRPr/>
                    </a:p>
                  </a:txBody>
                  <a:tcPr marT="42175" marB="42175" marR="84325" marL="84325" anchor="ctr"/>
                </a:tc>
                <a:tc>
                  <a:txBody>
                    <a:bodyPr/>
                    <a:lstStyle/>
                    <a:p>
                      <a:pPr indent="0" lvl="0" marL="0" marR="0" rtl="0" algn="l">
                        <a:lnSpc>
                          <a:spcPct val="100000"/>
                        </a:lnSpc>
                        <a:spcBef>
                          <a:spcPts val="0"/>
                        </a:spcBef>
                        <a:spcAft>
                          <a:spcPts val="0"/>
                        </a:spcAft>
                        <a:buNone/>
                      </a:pPr>
                      <a:r>
                        <a:rPr b="0" lang="en-US" sz="1600" u="none" cap="none" strike="noStrike"/>
                        <a:t>It stands for Vertical Redundancy Check.</a:t>
                      </a:r>
                      <a:endParaRPr/>
                    </a:p>
                  </a:txBody>
                  <a:tcPr marT="42175" marB="42175" marR="84325" marL="84325" anchor="ctr"/>
                </a:tc>
                <a:tc>
                  <a:txBody>
                    <a:bodyPr/>
                    <a:lstStyle/>
                    <a:p>
                      <a:pPr indent="0" lvl="0" marL="0" marR="0" rtl="0" algn="l">
                        <a:lnSpc>
                          <a:spcPct val="100000"/>
                        </a:lnSpc>
                        <a:spcBef>
                          <a:spcPts val="0"/>
                        </a:spcBef>
                        <a:spcAft>
                          <a:spcPts val="0"/>
                        </a:spcAft>
                        <a:buNone/>
                      </a:pPr>
                      <a:r>
                        <a:rPr b="0" lang="en-US" sz="1600" u="none" cap="none" strike="noStrike"/>
                        <a:t>It stands for Longitudinal Redundancy Check.</a:t>
                      </a:r>
                      <a:endParaRPr/>
                    </a:p>
                  </a:txBody>
                  <a:tcPr marT="42175" marB="42175" marR="84325" marL="84325" anchor="ctr"/>
                </a:tc>
              </a:tr>
              <a:tr h="584200">
                <a:tc>
                  <a:txBody>
                    <a:bodyPr/>
                    <a:lstStyle/>
                    <a:p>
                      <a:pPr indent="0" lvl="0" marL="0" marR="0" rtl="0" algn="l">
                        <a:lnSpc>
                          <a:spcPct val="100000"/>
                        </a:lnSpc>
                        <a:spcBef>
                          <a:spcPts val="0"/>
                        </a:spcBef>
                        <a:spcAft>
                          <a:spcPts val="0"/>
                        </a:spcAft>
                        <a:buNone/>
                      </a:pPr>
                      <a:r>
                        <a:rPr b="0" lang="en-US" sz="1600" u="none" cap="none" strike="noStrike"/>
                        <a:t>2.</a:t>
                      </a:r>
                      <a:endParaRPr/>
                    </a:p>
                  </a:txBody>
                  <a:tcPr marT="42175" marB="42175" marR="84325" marL="84325" anchor="ctr"/>
                </a:tc>
                <a:tc>
                  <a:txBody>
                    <a:bodyPr/>
                    <a:lstStyle/>
                    <a:p>
                      <a:pPr indent="0" lvl="0" marL="0" marR="0" rtl="0" algn="l">
                        <a:lnSpc>
                          <a:spcPct val="100000"/>
                        </a:lnSpc>
                        <a:spcBef>
                          <a:spcPts val="0"/>
                        </a:spcBef>
                        <a:spcAft>
                          <a:spcPts val="0"/>
                        </a:spcAft>
                        <a:buNone/>
                      </a:pPr>
                      <a:r>
                        <a:rPr b="0" lang="en-US" sz="1600" u="none" cap="none" strike="noStrike"/>
                        <a:t>In this redundant bit called parity bit is added to each data unit.</a:t>
                      </a:r>
                      <a:endParaRPr/>
                    </a:p>
                  </a:txBody>
                  <a:tcPr marT="42175" marB="42175" marR="84325" marL="84325" anchor="ctr"/>
                </a:tc>
                <a:tc>
                  <a:txBody>
                    <a:bodyPr/>
                    <a:lstStyle/>
                    <a:p>
                      <a:pPr indent="0" lvl="0" marL="0" marR="0" rtl="0" algn="l">
                        <a:lnSpc>
                          <a:spcPct val="100000"/>
                        </a:lnSpc>
                        <a:spcBef>
                          <a:spcPts val="0"/>
                        </a:spcBef>
                        <a:spcAft>
                          <a:spcPts val="0"/>
                        </a:spcAft>
                        <a:buNone/>
                      </a:pPr>
                      <a:r>
                        <a:rPr b="0" lang="en-US" sz="1600" u="none" cap="none" strike="noStrike"/>
                        <a:t>In this redundant row of bits is added to the whole block.</a:t>
                      </a:r>
                      <a:endParaRPr/>
                    </a:p>
                  </a:txBody>
                  <a:tcPr marT="42175" marB="42175" marR="84325" marL="84325" anchor="ctr"/>
                </a:tc>
              </a:tr>
              <a:tr h="584200">
                <a:tc>
                  <a:txBody>
                    <a:bodyPr/>
                    <a:lstStyle/>
                    <a:p>
                      <a:pPr indent="0" lvl="0" marL="0" marR="0" rtl="0" algn="l">
                        <a:lnSpc>
                          <a:spcPct val="100000"/>
                        </a:lnSpc>
                        <a:spcBef>
                          <a:spcPts val="0"/>
                        </a:spcBef>
                        <a:spcAft>
                          <a:spcPts val="0"/>
                        </a:spcAft>
                        <a:buNone/>
                      </a:pPr>
                      <a:r>
                        <a:rPr b="0" lang="en-US" sz="1600" u="none" cap="none" strike="noStrike"/>
                        <a:t>3.</a:t>
                      </a:r>
                      <a:endParaRPr/>
                    </a:p>
                  </a:txBody>
                  <a:tcPr marT="42175" marB="42175" marR="84325" marL="84325" anchor="ctr"/>
                </a:tc>
                <a:tc>
                  <a:txBody>
                    <a:bodyPr/>
                    <a:lstStyle/>
                    <a:p>
                      <a:pPr indent="0" lvl="0" marL="0" marR="0" rtl="0" algn="l">
                        <a:lnSpc>
                          <a:spcPct val="100000"/>
                        </a:lnSpc>
                        <a:spcBef>
                          <a:spcPts val="0"/>
                        </a:spcBef>
                        <a:spcAft>
                          <a:spcPts val="0"/>
                        </a:spcAft>
                        <a:buNone/>
                      </a:pPr>
                      <a:r>
                        <a:rPr b="0" lang="en-US" sz="1600" u="none" cap="none" strike="noStrike"/>
                        <a:t>VRC can detect single bit errors.</a:t>
                      </a:r>
                      <a:endParaRPr/>
                    </a:p>
                  </a:txBody>
                  <a:tcPr marT="42175" marB="42175" marR="84325" marL="84325" anchor="ctr"/>
                </a:tc>
                <a:tc>
                  <a:txBody>
                    <a:bodyPr/>
                    <a:lstStyle/>
                    <a:p>
                      <a:pPr indent="0" lvl="0" marL="0" marR="0" rtl="0" algn="l">
                        <a:lnSpc>
                          <a:spcPct val="100000"/>
                        </a:lnSpc>
                        <a:spcBef>
                          <a:spcPts val="0"/>
                        </a:spcBef>
                        <a:spcAft>
                          <a:spcPts val="0"/>
                        </a:spcAft>
                        <a:buNone/>
                      </a:pPr>
                      <a:r>
                        <a:rPr b="0" lang="en-US" sz="1600" u="none" cap="none" strike="noStrike"/>
                        <a:t>LRC can detect burst errors.</a:t>
                      </a:r>
                      <a:endParaRPr/>
                    </a:p>
                  </a:txBody>
                  <a:tcPr marT="42175" marB="42175" marR="84325" marL="84325" anchor="ctr"/>
                </a:tc>
              </a:tr>
              <a:tr h="584200">
                <a:tc>
                  <a:txBody>
                    <a:bodyPr/>
                    <a:lstStyle/>
                    <a:p>
                      <a:pPr indent="0" lvl="0" marL="0" marR="0" rtl="0" algn="l">
                        <a:lnSpc>
                          <a:spcPct val="100000"/>
                        </a:lnSpc>
                        <a:spcBef>
                          <a:spcPts val="0"/>
                        </a:spcBef>
                        <a:spcAft>
                          <a:spcPts val="0"/>
                        </a:spcAft>
                        <a:buNone/>
                      </a:pPr>
                      <a:r>
                        <a:rPr b="0" lang="en-US" sz="1600" u="none" cap="none" strike="noStrike"/>
                        <a:t>4.</a:t>
                      </a:r>
                      <a:endParaRPr/>
                    </a:p>
                  </a:txBody>
                  <a:tcPr marT="42175" marB="42175" marR="84325" marL="84325" anchor="ctr"/>
                </a:tc>
                <a:tc>
                  <a:txBody>
                    <a:bodyPr/>
                    <a:lstStyle/>
                    <a:p>
                      <a:pPr indent="0" lvl="0" marL="0" marR="0" rtl="0" algn="l">
                        <a:lnSpc>
                          <a:spcPct val="100000"/>
                        </a:lnSpc>
                        <a:spcBef>
                          <a:spcPts val="0"/>
                        </a:spcBef>
                        <a:spcAft>
                          <a:spcPts val="0"/>
                        </a:spcAft>
                        <a:buNone/>
                      </a:pPr>
                      <a:r>
                        <a:rPr b="0" lang="en-US" sz="1600" u="none" cap="none" strike="noStrike"/>
                        <a:t>It is also known as parity checker.</a:t>
                      </a:r>
                      <a:endParaRPr/>
                    </a:p>
                  </a:txBody>
                  <a:tcPr marT="42175" marB="42175" marR="84325" marL="84325" anchor="ctr"/>
                </a:tc>
                <a:tc>
                  <a:txBody>
                    <a:bodyPr/>
                    <a:lstStyle/>
                    <a:p>
                      <a:pPr indent="0" lvl="0" marL="0" marR="0" rtl="0" algn="l">
                        <a:lnSpc>
                          <a:spcPct val="100000"/>
                        </a:lnSpc>
                        <a:spcBef>
                          <a:spcPts val="0"/>
                        </a:spcBef>
                        <a:spcAft>
                          <a:spcPts val="0"/>
                        </a:spcAft>
                        <a:buNone/>
                      </a:pPr>
                      <a:r>
                        <a:rPr b="0" lang="en-US" sz="1600" u="none" cap="none" strike="noStrike"/>
                        <a:t>It is also known as 2-D parity checker.</a:t>
                      </a:r>
                      <a:endParaRPr/>
                    </a:p>
                  </a:txBody>
                  <a:tcPr marT="42175" marB="42175" marR="84325" marL="84325" anchor="ctr"/>
                </a:tc>
              </a:tr>
              <a:tr h="584200">
                <a:tc>
                  <a:txBody>
                    <a:bodyPr/>
                    <a:lstStyle/>
                    <a:p>
                      <a:pPr indent="0" lvl="0" marL="0" marR="0" rtl="0" algn="l">
                        <a:lnSpc>
                          <a:spcPct val="100000"/>
                        </a:lnSpc>
                        <a:spcBef>
                          <a:spcPts val="0"/>
                        </a:spcBef>
                        <a:spcAft>
                          <a:spcPts val="0"/>
                        </a:spcAft>
                        <a:buNone/>
                      </a:pPr>
                      <a:r>
                        <a:rPr b="0" lang="en-US" sz="1600" u="none" cap="none" strike="noStrike"/>
                        <a:t>5.</a:t>
                      </a:r>
                      <a:endParaRPr/>
                    </a:p>
                  </a:txBody>
                  <a:tcPr marT="42175" marB="42175" marR="84325" marL="84325" anchor="ctr"/>
                </a:tc>
                <a:tc>
                  <a:txBody>
                    <a:bodyPr/>
                    <a:lstStyle/>
                    <a:p>
                      <a:pPr indent="0" lvl="0" marL="0" marR="0" rtl="0" algn="l">
                        <a:lnSpc>
                          <a:spcPct val="100000"/>
                        </a:lnSpc>
                        <a:spcBef>
                          <a:spcPts val="0"/>
                        </a:spcBef>
                        <a:spcAft>
                          <a:spcPts val="0"/>
                        </a:spcAft>
                        <a:buNone/>
                      </a:pPr>
                      <a:r>
                        <a:rPr b="0" lang="en-US" sz="1600" u="none" cap="none" strike="noStrike"/>
                        <a:t>The advantage of using VRC is that it can checks all single bit errors but can check odd parity only in the case of change of odd bits.</a:t>
                      </a:r>
                      <a:endParaRPr/>
                    </a:p>
                  </a:txBody>
                  <a:tcPr marT="42175" marB="42175" marR="84325" marL="84325" anchor="ctr"/>
                </a:tc>
                <a:tc>
                  <a:txBody>
                    <a:bodyPr/>
                    <a:lstStyle/>
                    <a:p>
                      <a:pPr indent="0" lvl="0" marL="0" marR="0" rtl="0" algn="l">
                        <a:lnSpc>
                          <a:spcPct val="100000"/>
                        </a:lnSpc>
                        <a:spcBef>
                          <a:spcPts val="0"/>
                        </a:spcBef>
                        <a:spcAft>
                          <a:spcPts val="0"/>
                        </a:spcAft>
                        <a:buNone/>
                      </a:pPr>
                      <a:r>
                        <a:rPr b="0" lang="en-US" sz="1600" u="none" cap="none" strike="noStrike"/>
                        <a:t>The advantage of using LRC over VRC is that it can check all the burst errors.</a:t>
                      </a:r>
                      <a:endParaRPr/>
                    </a:p>
                  </a:txBody>
                  <a:tcPr marT="42175" marB="42175" marR="84325" marL="84325" anchor="ctr"/>
                </a:tc>
              </a:tr>
              <a:tr h="584200">
                <a:tc>
                  <a:txBody>
                    <a:bodyPr/>
                    <a:lstStyle/>
                    <a:p>
                      <a:pPr indent="0" lvl="0" marL="0" marR="0" rtl="0" algn="l">
                        <a:lnSpc>
                          <a:spcPct val="100000"/>
                        </a:lnSpc>
                        <a:spcBef>
                          <a:spcPts val="0"/>
                        </a:spcBef>
                        <a:spcAft>
                          <a:spcPts val="0"/>
                        </a:spcAft>
                        <a:buNone/>
                      </a:pPr>
                      <a:r>
                        <a:rPr b="0" lang="en-US" sz="1600" u="none" cap="none" strike="noStrike"/>
                        <a:t>6.</a:t>
                      </a:r>
                      <a:endParaRPr/>
                    </a:p>
                  </a:txBody>
                  <a:tcPr marT="42175" marB="42175" marR="84325" marL="84325" anchor="ctr"/>
                </a:tc>
                <a:tc>
                  <a:txBody>
                    <a:bodyPr/>
                    <a:lstStyle/>
                    <a:p>
                      <a:pPr indent="0" lvl="0" marL="0" marR="0" rtl="0" algn="l">
                        <a:lnSpc>
                          <a:spcPct val="100000"/>
                        </a:lnSpc>
                        <a:spcBef>
                          <a:spcPts val="0"/>
                        </a:spcBef>
                        <a:spcAft>
                          <a:spcPts val="0"/>
                        </a:spcAft>
                        <a:buNone/>
                      </a:pPr>
                      <a:r>
                        <a:rPr b="0" lang="en-US" sz="1600" u="none" cap="none" strike="noStrike"/>
                        <a:t>It is not capable of checking the burst error in case of change of bits is even.</a:t>
                      </a:r>
                      <a:endParaRPr/>
                    </a:p>
                  </a:txBody>
                  <a:tcPr marT="42175" marB="42175" marR="84325" marL="84325" anchor="ctr"/>
                </a:tc>
                <a:tc>
                  <a:txBody>
                    <a:bodyPr/>
                    <a:lstStyle/>
                    <a:p>
                      <a:pPr indent="0" lvl="0" marL="0" marR="0" rtl="0" algn="l">
                        <a:lnSpc>
                          <a:spcPct val="100000"/>
                        </a:lnSpc>
                        <a:spcBef>
                          <a:spcPts val="0"/>
                        </a:spcBef>
                        <a:spcAft>
                          <a:spcPts val="0"/>
                        </a:spcAft>
                        <a:buNone/>
                      </a:pPr>
                      <a:r>
                        <a:rPr b="0" lang="en-US" sz="1600" u="none" cap="none" strike="noStrike"/>
                        <a:t>If two bits in data unit is damaged and also in other data unit the same bits are damaged at same position, then it is not capable of detecting such kind of error.</a:t>
                      </a:r>
                      <a:endParaRPr/>
                    </a:p>
                  </a:txBody>
                  <a:tcPr marT="42175" marB="42175" marR="84325" marL="84325" anchor="ctr"/>
                </a:tc>
              </a:tr>
            </a:tbl>
          </a:graphicData>
        </a:graphic>
      </p:graphicFrame>
      <p:sp>
        <p:nvSpPr>
          <p:cNvPr id="318" name="Google Shape;318;p100"/>
          <p:cNvSpPr/>
          <p:nvPr/>
        </p:nvSpPr>
        <p:spPr>
          <a:xfrm>
            <a:off x="0" y="267316"/>
            <a:ext cx="6540500" cy="581302"/>
          </a:xfrm>
          <a:prstGeom prst="rect">
            <a:avLst/>
          </a:prstGeom>
          <a:noFill/>
          <a:ln>
            <a:noFill/>
          </a:ln>
        </p:spPr>
        <p:txBody>
          <a:bodyPr anchorCtr="0" anchor="t" bIns="44000" lIns="89550" spcFirstLastPara="1" rIns="89550" wrap="square" tIns="44000">
            <a:spAutoFit/>
          </a:bodyPr>
          <a:lstStyle/>
          <a:p>
            <a:pPr indent="0" lvl="0" marL="0" marR="0" rtl="0" algn="just">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Difference between VRC and LRC</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01"/>
          <p:cNvSpPr txBox="1"/>
          <p:nvPr/>
        </p:nvSpPr>
        <p:spPr>
          <a:xfrm>
            <a:off x="457200" y="838200"/>
            <a:ext cx="407355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Hamming code C(7, 4)     C(n,k)  d</a:t>
            </a:r>
            <a:r>
              <a:rPr b="1" baseline="-25000" i="0" lang="en-US" sz="1800" u="none" cap="none" strike="noStrike">
                <a:solidFill>
                  <a:schemeClr val="dk1"/>
                </a:solidFill>
                <a:latin typeface="Times New Roman"/>
                <a:ea typeface="Times New Roman"/>
                <a:cs typeface="Times New Roman"/>
                <a:sym typeface="Times New Roman"/>
              </a:rPr>
              <a:t>min</a:t>
            </a:r>
            <a:r>
              <a:rPr b="1" i="0" lang="en-US" sz="1800" u="none" cap="none" strike="noStrike">
                <a:solidFill>
                  <a:schemeClr val="dk1"/>
                </a:solidFill>
                <a:latin typeface="Times New Roman"/>
                <a:ea typeface="Times New Roman"/>
                <a:cs typeface="Times New Roman"/>
                <a:sym typeface="Times New Roman"/>
              </a:rPr>
              <a:t>=3</a:t>
            </a:r>
            <a:endParaRPr/>
          </a:p>
        </p:txBody>
      </p:sp>
      <p:pic>
        <p:nvPicPr>
          <p:cNvPr id="325" name="Google Shape;325;p101"/>
          <p:cNvPicPr preferRelativeResize="0"/>
          <p:nvPr/>
        </p:nvPicPr>
        <p:blipFill rotWithShape="1">
          <a:blip r:embed="rId3">
            <a:alphaModFix/>
          </a:blip>
          <a:srcRect b="0" l="0" r="0" t="0"/>
          <a:stretch/>
        </p:blipFill>
        <p:spPr>
          <a:xfrm>
            <a:off x="277813" y="1321748"/>
            <a:ext cx="8637587" cy="4102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6"/>
          <p:cNvSpPr txBox="1"/>
          <p:nvPr/>
        </p:nvSpPr>
        <p:spPr>
          <a:xfrm>
            <a:off x="83597" y="197331"/>
            <a:ext cx="5975449" cy="579646"/>
          </a:xfrm>
          <a:prstGeom prst="rect">
            <a:avLst/>
          </a:prstGeom>
          <a:noFill/>
          <a:ln>
            <a:noFill/>
          </a:ln>
        </p:spPr>
        <p:txBody>
          <a:bodyPr anchorCtr="0" anchor="ctr" bIns="0" lIns="0" spcFirstLastPara="1" rIns="0" wrap="square" tIns="12700">
            <a:spAutoFit/>
          </a:bodyPr>
          <a:lstStyle/>
          <a:p>
            <a:pPr indent="0" lvl="0" marL="12700" marR="0" rtl="0" algn="l">
              <a:lnSpc>
                <a:spcPct val="100000"/>
              </a:lnSpc>
              <a:spcBef>
                <a:spcPts val="100"/>
              </a:spcBef>
              <a:spcAft>
                <a:spcPts val="0"/>
              </a:spcAft>
              <a:buClr>
                <a:schemeClr val="dk1"/>
              </a:buClr>
              <a:buSzPts val="1800"/>
              <a:buFont typeface="Times New Roman"/>
              <a:buNone/>
            </a:pPr>
            <a:r>
              <a:rPr b="1" i="0" lang="en-US" sz="3600" u="none" cap="none" strike="noStrike">
                <a:solidFill>
                  <a:schemeClr val="dk1"/>
                </a:solidFill>
                <a:latin typeface="Times New Roman"/>
                <a:ea typeface="Times New Roman"/>
                <a:cs typeface="Times New Roman"/>
                <a:sym typeface="Times New Roman"/>
              </a:rPr>
              <a:t>TYPES OF ERRORS</a:t>
            </a:r>
            <a:endParaRPr b="1" i="0" sz="3600" u="none" cap="none" strike="noStrike">
              <a:solidFill>
                <a:schemeClr val="dk1"/>
              </a:solidFill>
              <a:latin typeface="Times New Roman"/>
              <a:ea typeface="Times New Roman"/>
              <a:cs typeface="Times New Roman"/>
              <a:sym typeface="Times New Roman"/>
            </a:endParaRPr>
          </a:p>
        </p:txBody>
      </p:sp>
      <p:sp>
        <p:nvSpPr>
          <p:cNvPr id="109" name="Google Shape;109;p6"/>
          <p:cNvSpPr txBox="1"/>
          <p:nvPr/>
        </p:nvSpPr>
        <p:spPr>
          <a:xfrm>
            <a:off x="521969" y="1913890"/>
            <a:ext cx="7635240" cy="2549416"/>
          </a:xfrm>
          <a:prstGeom prst="rect">
            <a:avLst/>
          </a:prstGeom>
          <a:noFill/>
          <a:ln>
            <a:noFill/>
          </a:ln>
        </p:spPr>
        <p:txBody>
          <a:bodyPr anchorCtr="0" anchor="t" bIns="0" lIns="0" spcFirstLastPara="1" rIns="0" wrap="square" tIns="114300">
            <a:spAutoFit/>
          </a:bodyPr>
          <a:lstStyle/>
          <a:p>
            <a:pPr indent="-342900" lvl="0" marL="368300" marR="0" rtl="0" algn="l">
              <a:lnSpc>
                <a:spcPct val="100000"/>
              </a:lnSpc>
              <a:spcBef>
                <a:spcPts val="0"/>
              </a:spcBef>
              <a:spcAft>
                <a:spcPts val="0"/>
              </a:spcAft>
              <a:buClr>
                <a:srgbClr val="00CCFF"/>
              </a:buClr>
              <a:buSzPts val="2050"/>
              <a:buFont typeface="Noto Sans Symbols"/>
              <a:buChar char="■"/>
            </a:pPr>
            <a:r>
              <a:rPr b="0" i="0" lang="en-US" sz="2400" u="none" cap="none" strike="noStrike">
                <a:solidFill>
                  <a:schemeClr val="dk1"/>
                </a:solidFill>
                <a:latin typeface="Times New Roman"/>
                <a:ea typeface="Times New Roman"/>
                <a:cs typeface="Times New Roman"/>
                <a:sym typeface="Times New Roman"/>
              </a:rPr>
              <a:t>Single bit error :-</a:t>
            </a:r>
            <a:endParaRPr b="0" i="0" sz="2400" u="none" cap="none" strike="noStrike">
              <a:solidFill>
                <a:schemeClr val="dk1"/>
              </a:solidFill>
              <a:latin typeface="Times New Roman"/>
              <a:ea typeface="Times New Roman"/>
              <a:cs typeface="Times New Roman"/>
              <a:sym typeface="Times New Roman"/>
            </a:endParaRPr>
          </a:p>
          <a:p>
            <a:pPr indent="0" lvl="1" marL="164465" marR="888364" rtl="0" algn="l">
              <a:lnSpc>
                <a:spcPct val="100000"/>
              </a:lnSpc>
              <a:spcBef>
                <a:spcPts val="800"/>
              </a:spcBef>
              <a:spcAft>
                <a:spcPts val="0"/>
              </a:spcAft>
              <a:buNone/>
            </a:pPr>
            <a:r>
              <a:rPr b="0" i="0" lang="en-US" sz="2400" u="none" cap="none" strike="noStrike">
                <a:solidFill>
                  <a:schemeClr val="dk1"/>
                </a:solidFill>
                <a:latin typeface="Times New Roman"/>
                <a:ea typeface="Times New Roman"/>
                <a:cs typeface="Times New Roman"/>
                <a:sym typeface="Times New Roman"/>
              </a:rPr>
              <a:t>          Only one bit in the data unit has  changed.</a:t>
            </a:r>
            <a:endParaRPr b="0" i="0" sz="2400" u="none" cap="none" strike="noStrike">
              <a:solidFill>
                <a:schemeClr val="dk1"/>
              </a:solidFill>
              <a:latin typeface="Times New Roman"/>
              <a:ea typeface="Times New Roman"/>
              <a:cs typeface="Times New Roman"/>
              <a:sym typeface="Times New Roman"/>
            </a:endParaRPr>
          </a:p>
          <a:p>
            <a:pPr indent="0" lvl="1" marL="0" marR="0" rtl="0" algn="l">
              <a:lnSpc>
                <a:spcPct val="100000"/>
              </a:lnSpc>
              <a:spcBef>
                <a:spcPts val="55"/>
              </a:spcBef>
              <a:spcAft>
                <a:spcPts val="0"/>
              </a:spcAft>
              <a:buClr>
                <a:srgbClr val="FFFFFF"/>
              </a:buClr>
              <a:buSzPts val="4450"/>
              <a:buFont typeface="Tahoma"/>
              <a:buNone/>
            </a:pPr>
            <a:r>
              <a:t/>
            </a:r>
            <a:endParaRPr b="0" i="0" sz="2400" u="none" cap="none" strike="noStrike">
              <a:solidFill>
                <a:schemeClr val="dk1"/>
              </a:solidFill>
              <a:latin typeface="Times New Roman"/>
              <a:ea typeface="Times New Roman"/>
              <a:cs typeface="Times New Roman"/>
              <a:sym typeface="Times New Roman"/>
            </a:endParaRPr>
          </a:p>
          <a:p>
            <a:pPr indent="-342900" lvl="0" marL="368300" marR="0" rtl="0" algn="l">
              <a:lnSpc>
                <a:spcPct val="100000"/>
              </a:lnSpc>
              <a:spcBef>
                <a:spcPts val="0"/>
              </a:spcBef>
              <a:spcAft>
                <a:spcPts val="0"/>
              </a:spcAft>
              <a:buClr>
                <a:srgbClr val="00CCFF"/>
              </a:buClr>
              <a:buSzPts val="2050"/>
              <a:buFont typeface="Noto Sans Symbols"/>
              <a:buChar char="■"/>
            </a:pPr>
            <a:r>
              <a:rPr b="0" i="0" lang="en-US" sz="2400" u="none" cap="none" strike="noStrike">
                <a:solidFill>
                  <a:schemeClr val="dk1"/>
                </a:solidFill>
                <a:latin typeface="Times New Roman"/>
                <a:ea typeface="Times New Roman"/>
                <a:cs typeface="Times New Roman"/>
                <a:sym typeface="Times New Roman"/>
              </a:rPr>
              <a:t>Burst error :-</a:t>
            </a:r>
            <a:endParaRPr b="0" i="0" sz="2400" u="none" cap="none" strike="noStrike">
              <a:solidFill>
                <a:schemeClr val="dk1"/>
              </a:solidFill>
              <a:latin typeface="Times New Roman"/>
              <a:ea typeface="Times New Roman"/>
              <a:cs typeface="Times New Roman"/>
              <a:sym typeface="Times New Roman"/>
            </a:endParaRPr>
          </a:p>
          <a:p>
            <a:pPr indent="0" lvl="1" marL="368300" marR="17780" rtl="0" algn="l">
              <a:lnSpc>
                <a:spcPct val="100000"/>
              </a:lnSpc>
              <a:spcBef>
                <a:spcPts val="800"/>
              </a:spcBef>
              <a:spcAft>
                <a:spcPts val="0"/>
              </a:spcAft>
              <a:buNone/>
            </a:pPr>
            <a:r>
              <a:rPr b="0" i="0" lang="en-US" sz="2400" u="none" cap="none" strike="noStrike">
                <a:solidFill>
                  <a:schemeClr val="dk1"/>
                </a:solidFill>
                <a:latin typeface="Times New Roman"/>
                <a:ea typeface="Times New Roman"/>
                <a:cs typeface="Times New Roman"/>
                <a:sym typeface="Times New Roman"/>
              </a:rPr>
              <a:t>        It means that two or more bits in the  data unit has changed.</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02"/>
          <p:cNvSpPr txBox="1"/>
          <p:nvPr/>
        </p:nvSpPr>
        <p:spPr>
          <a:xfrm>
            <a:off x="0" y="18603"/>
            <a:ext cx="6043642"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The structure of the encoder and </a:t>
            </a:r>
            <a:endParaRPr/>
          </a:p>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decoder for a Hamming code</a:t>
            </a:r>
            <a:endParaRPr/>
          </a:p>
        </p:txBody>
      </p:sp>
      <p:pic>
        <p:nvPicPr>
          <p:cNvPr id="332" name="Google Shape;332;p102"/>
          <p:cNvPicPr preferRelativeResize="0"/>
          <p:nvPr/>
        </p:nvPicPr>
        <p:blipFill rotWithShape="1">
          <a:blip r:embed="rId3">
            <a:alphaModFix/>
          </a:blip>
          <a:srcRect b="0" l="0" r="0" t="0"/>
          <a:stretch/>
        </p:blipFill>
        <p:spPr>
          <a:xfrm>
            <a:off x="243681" y="1751013"/>
            <a:ext cx="8656637" cy="45497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03"/>
          <p:cNvSpPr txBox="1"/>
          <p:nvPr>
            <p:ph type="title"/>
          </p:nvPr>
        </p:nvSpPr>
        <p:spPr>
          <a:xfrm>
            <a:off x="0" y="0"/>
            <a:ext cx="5486040" cy="91404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US" sz="3200"/>
              <a:t>Hamming Code</a:t>
            </a:r>
            <a:endParaRPr/>
          </a:p>
        </p:txBody>
      </p:sp>
      <p:sp>
        <p:nvSpPr>
          <p:cNvPr id="338" name="Google Shape;338;p103"/>
          <p:cNvSpPr txBox="1"/>
          <p:nvPr>
            <p:ph idx="1" type="body"/>
          </p:nvPr>
        </p:nvSpPr>
        <p:spPr>
          <a:xfrm>
            <a:off x="457200" y="1604520"/>
            <a:ext cx="8229240" cy="397728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Parity checks are created as follow (using modulo-2)</a:t>
            </a:r>
            <a:endParaRPr/>
          </a:p>
          <a:p>
            <a:pPr indent="-342900" lvl="1" marL="914400" rtl="0" algn="l">
              <a:lnSpc>
                <a:spcPct val="90000"/>
              </a:lnSpc>
              <a:spcBef>
                <a:spcPts val="500"/>
              </a:spcBef>
              <a:spcAft>
                <a:spcPts val="0"/>
              </a:spcAft>
              <a:buSzPts val="1800"/>
              <a:buChar char="•"/>
            </a:pPr>
            <a:r>
              <a:rPr i="1" lang="en-US" sz="2400">
                <a:latin typeface="Times New Roman"/>
                <a:ea typeface="Times New Roman"/>
                <a:cs typeface="Times New Roman"/>
                <a:sym typeface="Times New Roman"/>
              </a:rPr>
              <a:t>r0 = a2 + a1 + a0 </a:t>
            </a:r>
            <a:endParaRPr/>
          </a:p>
          <a:p>
            <a:pPr indent="-342900" lvl="1" marL="914400" rtl="0" algn="l">
              <a:lnSpc>
                <a:spcPct val="90000"/>
              </a:lnSpc>
              <a:spcBef>
                <a:spcPts val="500"/>
              </a:spcBef>
              <a:spcAft>
                <a:spcPts val="0"/>
              </a:spcAft>
              <a:buSzPts val="1800"/>
              <a:buChar char="•"/>
            </a:pPr>
            <a:r>
              <a:rPr i="1" lang="en-US" sz="2400">
                <a:latin typeface="Times New Roman"/>
                <a:ea typeface="Times New Roman"/>
                <a:cs typeface="Times New Roman"/>
                <a:sym typeface="Times New Roman"/>
              </a:rPr>
              <a:t>r1 = a3 + a2 + a1</a:t>
            </a:r>
            <a:endParaRPr/>
          </a:p>
          <a:p>
            <a:pPr indent="-342900" lvl="1" marL="914400" rtl="0" algn="l">
              <a:lnSpc>
                <a:spcPct val="90000"/>
              </a:lnSpc>
              <a:spcBef>
                <a:spcPts val="500"/>
              </a:spcBef>
              <a:spcAft>
                <a:spcPts val="0"/>
              </a:spcAft>
              <a:buSzPts val="1800"/>
              <a:buChar char="•"/>
            </a:pPr>
            <a:r>
              <a:rPr i="1" lang="en-US" sz="2400">
                <a:latin typeface="Times New Roman"/>
                <a:ea typeface="Times New Roman"/>
                <a:cs typeface="Times New Roman"/>
                <a:sym typeface="Times New Roman"/>
              </a:rPr>
              <a:t>r2 = a1 + a0 + a3</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04"/>
          <p:cNvSpPr txBox="1"/>
          <p:nvPr>
            <p:ph type="title"/>
          </p:nvPr>
        </p:nvSpPr>
        <p:spPr>
          <a:xfrm>
            <a:off x="0" y="0"/>
            <a:ext cx="5486040" cy="91404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3200"/>
              <a:t>Hamming Code</a:t>
            </a:r>
            <a:endParaRPr/>
          </a:p>
        </p:txBody>
      </p:sp>
      <p:sp>
        <p:nvSpPr>
          <p:cNvPr id="344" name="Google Shape;344;p104"/>
          <p:cNvSpPr txBox="1"/>
          <p:nvPr>
            <p:ph idx="1" type="body"/>
          </p:nvPr>
        </p:nvSpPr>
        <p:spPr>
          <a:xfrm>
            <a:off x="266700" y="1083820"/>
            <a:ext cx="8750300" cy="5355080"/>
          </a:xfrm>
          <a:prstGeom prst="rect">
            <a:avLst/>
          </a:prstGeom>
          <a:noFill/>
          <a:ln>
            <a:noFill/>
          </a:ln>
        </p:spPr>
        <p:txBody>
          <a:bodyPr anchorCtr="0" anchor="t" bIns="45700" lIns="91425" spcFirstLastPara="1" rIns="91425" wrap="square" tIns="45700">
            <a:normAutofit fontScale="92500" lnSpcReduction="10000"/>
          </a:bodyPr>
          <a:lstStyle/>
          <a:p>
            <a:pPr indent="-342900" lvl="0" marL="457200" rtl="0" algn="just">
              <a:lnSpc>
                <a:spcPct val="150000"/>
              </a:lnSpc>
              <a:spcBef>
                <a:spcPts val="1000"/>
              </a:spcBef>
              <a:spcAft>
                <a:spcPts val="0"/>
              </a:spcAft>
              <a:buSzPct val="81081"/>
              <a:buChar char="•"/>
            </a:pPr>
            <a:r>
              <a:rPr lang="en-US" sz="2400">
                <a:latin typeface="Times New Roman"/>
                <a:ea typeface="Times New Roman"/>
                <a:cs typeface="Times New Roman"/>
                <a:sym typeface="Times New Roman"/>
              </a:rPr>
              <a:t>The checker in the decoder creates a 3-bit syndrome (s2s1s0).</a:t>
            </a:r>
            <a:endParaRPr/>
          </a:p>
          <a:p>
            <a:pPr indent="-342900" lvl="0" marL="457200" rtl="0" algn="just">
              <a:lnSpc>
                <a:spcPct val="150000"/>
              </a:lnSpc>
              <a:spcBef>
                <a:spcPts val="1000"/>
              </a:spcBef>
              <a:spcAft>
                <a:spcPts val="0"/>
              </a:spcAft>
              <a:buSzPct val="81081"/>
              <a:buChar char="•"/>
            </a:pPr>
            <a:r>
              <a:rPr lang="en-US" sz="2400">
                <a:latin typeface="Times New Roman"/>
                <a:ea typeface="Times New Roman"/>
                <a:cs typeface="Times New Roman"/>
                <a:sym typeface="Times New Roman"/>
              </a:rPr>
              <a:t>In which each bit is the parity check for 4 out of the 7 bits in the received codeword:</a:t>
            </a:r>
            <a:endParaRPr/>
          </a:p>
          <a:p>
            <a:pPr indent="-342900" lvl="0" marL="457200" rtl="0" algn="just">
              <a:lnSpc>
                <a:spcPct val="150000"/>
              </a:lnSpc>
              <a:spcBef>
                <a:spcPts val="1000"/>
              </a:spcBef>
              <a:spcAft>
                <a:spcPts val="0"/>
              </a:spcAft>
              <a:buSzPct val="81081"/>
              <a:buChar char="•"/>
            </a:pPr>
            <a:r>
              <a:rPr i="1" lang="en-US" sz="2400">
                <a:latin typeface="Times New Roman"/>
                <a:ea typeface="Times New Roman"/>
                <a:cs typeface="Times New Roman"/>
                <a:sym typeface="Times New Roman"/>
              </a:rPr>
              <a:t>s0 = b2 + b1 + b0 + q0</a:t>
            </a:r>
            <a:endParaRPr/>
          </a:p>
          <a:p>
            <a:pPr indent="-342900" lvl="0" marL="457200" rtl="0" algn="just">
              <a:lnSpc>
                <a:spcPct val="150000"/>
              </a:lnSpc>
              <a:spcBef>
                <a:spcPts val="1000"/>
              </a:spcBef>
              <a:spcAft>
                <a:spcPts val="0"/>
              </a:spcAft>
              <a:buSzPct val="81081"/>
              <a:buChar char="•"/>
            </a:pPr>
            <a:r>
              <a:rPr i="1" lang="en-US" sz="2400">
                <a:latin typeface="Times New Roman"/>
                <a:ea typeface="Times New Roman"/>
                <a:cs typeface="Times New Roman"/>
                <a:sym typeface="Times New Roman"/>
              </a:rPr>
              <a:t>s1 = b3 + b2 + b1 + q1</a:t>
            </a:r>
            <a:endParaRPr/>
          </a:p>
          <a:p>
            <a:pPr indent="-342900" lvl="0" marL="457200" rtl="0" algn="just">
              <a:lnSpc>
                <a:spcPct val="150000"/>
              </a:lnSpc>
              <a:spcBef>
                <a:spcPts val="1000"/>
              </a:spcBef>
              <a:spcAft>
                <a:spcPts val="0"/>
              </a:spcAft>
              <a:buSzPct val="81081"/>
              <a:buChar char="•"/>
            </a:pPr>
            <a:r>
              <a:rPr i="1" lang="en-US" sz="2400">
                <a:latin typeface="Times New Roman"/>
                <a:ea typeface="Times New Roman"/>
                <a:cs typeface="Times New Roman"/>
                <a:sym typeface="Times New Roman"/>
              </a:rPr>
              <a:t>s2 = b1 + b0 + b3 + q2</a:t>
            </a:r>
            <a:endParaRPr/>
          </a:p>
          <a:p>
            <a:pPr indent="-342900" lvl="0" marL="457200" rtl="0" algn="just">
              <a:lnSpc>
                <a:spcPct val="150000"/>
              </a:lnSpc>
              <a:spcBef>
                <a:spcPts val="1000"/>
              </a:spcBef>
              <a:spcAft>
                <a:spcPts val="0"/>
              </a:spcAft>
              <a:buSzPct val="81081"/>
              <a:buChar char="•"/>
            </a:pPr>
            <a:r>
              <a:rPr lang="en-US" sz="2400">
                <a:latin typeface="Times New Roman"/>
                <a:ea typeface="Times New Roman"/>
                <a:cs typeface="Times New Roman"/>
                <a:sym typeface="Times New Roman"/>
              </a:rPr>
              <a:t>The equations used by the checker are the same as those used by the generator with the parity-check bits added to the right-hand side of the equation.</a:t>
            </a:r>
            <a:endParaRPr/>
          </a:p>
          <a:p>
            <a:pPr indent="-228600" lvl="0" marL="457200" rtl="0" algn="l">
              <a:lnSpc>
                <a:spcPct val="150000"/>
              </a:lnSpc>
              <a:spcBef>
                <a:spcPts val="1000"/>
              </a:spcBef>
              <a:spcAft>
                <a:spcPts val="0"/>
              </a:spcAft>
              <a:buSzPct val="81081"/>
              <a:buNone/>
            </a:pPr>
            <a:r>
              <a:t/>
            </a: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05"/>
          <p:cNvSpPr txBox="1"/>
          <p:nvPr/>
        </p:nvSpPr>
        <p:spPr>
          <a:xfrm>
            <a:off x="0" y="0"/>
            <a:ext cx="728980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000" u="none" cap="none" strike="noStrike">
                <a:solidFill>
                  <a:schemeClr val="dk1"/>
                </a:solidFill>
                <a:latin typeface="Times New Roman"/>
                <a:ea typeface="Times New Roman"/>
                <a:cs typeface="Times New Roman"/>
                <a:sym typeface="Times New Roman"/>
              </a:rPr>
              <a:t>Logical decision made by the correction logic analyzer</a:t>
            </a:r>
            <a:endParaRPr/>
          </a:p>
        </p:txBody>
      </p:sp>
      <p:pic>
        <p:nvPicPr>
          <p:cNvPr id="351" name="Google Shape;351;p105"/>
          <p:cNvPicPr preferRelativeResize="0"/>
          <p:nvPr/>
        </p:nvPicPr>
        <p:blipFill rotWithShape="1">
          <a:blip r:embed="rId3">
            <a:alphaModFix/>
          </a:blip>
          <a:srcRect b="0" l="0" r="0" t="0"/>
          <a:stretch/>
        </p:blipFill>
        <p:spPr>
          <a:xfrm>
            <a:off x="115887" y="2457450"/>
            <a:ext cx="8912225" cy="971550"/>
          </a:xfrm>
          <a:prstGeom prst="rect">
            <a:avLst/>
          </a:prstGeom>
          <a:noFill/>
          <a:ln>
            <a:noFill/>
          </a:ln>
        </p:spPr>
      </p:pic>
      <p:sp>
        <p:nvSpPr>
          <p:cNvPr id="352" name="Google Shape;352;p105"/>
          <p:cNvSpPr txBox="1"/>
          <p:nvPr/>
        </p:nvSpPr>
        <p:spPr>
          <a:xfrm>
            <a:off x="1143000" y="3733800"/>
            <a:ext cx="544572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Hamming code C(7, 4) can :</a:t>
            </a:r>
            <a:endParaRPr/>
          </a:p>
          <a:p>
            <a:pPr indent="-152400" lvl="0" marL="0" marR="0" rtl="0" algn="l">
              <a:lnSpc>
                <a:spcPct val="100000"/>
              </a:lnSpc>
              <a:spcBef>
                <a:spcPts val="0"/>
              </a:spcBef>
              <a:spcAft>
                <a:spcPts val="0"/>
              </a:spcAft>
              <a:buClr>
                <a:srgbClr val="00000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    detect up to 2-bit error             (d</a:t>
            </a:r>
            <a:r>
              <a:rPr b="0" baseline="-25000" i="0" lang="en-US" sz="2400" u="none" cap="none" strike="noStrike">
                <a:solidFill>
                  <a:schemeClr val="dk1"/>
                </a:solidFill>
                <a:latin typeface="Times New Roman"/>
                <a:ea typeface="Times New Roman"/>
                <a:cs typeface="Times New Roman"/>
                <a:sym typeface="Times New Roman"/>
              </a:rPr>
              <a:t>min</a:t>
            </a:r>
            <a:r>
              <a:rPr b="0" i="0" lang="en-US" sz="2400" u="none" cap="none" strike="noStrike">
                <a:solidFill>
                  <a:schemeClr val="dk1"/>
                </a:solidFill>
                <a:latin typeface="Times New Roman"/>
                <a:ea typeface="Times New Roman"/>
                <a:cs typeface="Times New Roman"/>
                <a:sym typeface="Times New Roman"/>
              </a:rPr>
              <a:t> -1)</a:t>
            </a:r>
            <a:endParaRPr/>
          </a:p>
          <a:p>
            <a:pPr indent="-152400" lvl="0" marL="0" marR="0" rtl="0" algn="l">
              <a:lnSpc>
                <a:spcPct val="100000"/>
              </a:lnSpc>
              <a:spcBef>
                <a:spcPts val="0"/>
              </a:spcBef>
              <a:spcAft>
                <a:spcPts val="0"/>
              </a:spcAft>
              <a:buClr>
                <a:srgbClr val="00000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    can correct up to 1 bit error    (d</a:t>
            </a:r>
            <a:r>
              <a:rPr b="0" baseline="-25000" i="0" lang="en-US" sz="2400" u="none" cap="none" strike="noStrike">
                <a:solidFill>
                  <a:schemeClr val="dk1"/>
                </a:solidFill>
                <a:latin typeface="Times New Roman"/>
                <a:ea typeface="Times New Roman"/>
                <a:cs typeface="Times New Roman"/>
                <a:sym typeface="Times New Roman"/>
              </a:rPr>
              <a:t>min</a:t>
            </a:r>
            <a:r>
              <a:rPr b="0" i="0" lang="en-US" sz="2400" u="none" cap="none" strike="noStrike">
                <a:solidFill>
                  <a:schemeClr val="dk1"/>
                </a:solidFill>
                <a:latin typeface="Times New Roman"/>
                <a:ea typeface="Times New Roman"/>
                <a:cs typeface="Times New Roman"/>
                <a:sym typeface="Times New Roman"/>
              </a:rPr>
              <a:t>-1)/2</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06"/>
          <p:cNvSpPr txBox="1"/>
          <p:nvPr/>
        </p:nvSpPr>
        <p:spPr>
          <a:xfrm>
            <a:off x="0" y="67817"/>
            <a:ext cx="5248553"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Burst error correction using </a:t>
            </a:r>
            <a:endParaRPr/>
          </a:p>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Hamming code</a:t>
            </a:r>
            <a:endParaRPr/>
          </a:p>
        </p:txBody>
      </p:sp>
      <p:pic>
        <p:nvPicPr>
          <p:cNvPr id="359" name="Google Shape;359;p106"/>
          <p:cNvPicPr preferRelativeResize="0"/>
          <p:nvPr/>
        </p:nvPicPr>
        <p:blipFill rotWithShape="1">
          <a:blip r:embed="rId3">
            <a:alphaModFix/>
          </a:blip>
          <a:srcRect b="0" l="0" r="0" t="0"/>
          <a:stretch/>
        </p:blipFill>
        <p:spPr>
          <a:xfrm>
            <a:off x="1219200" y="1392845"/>
            <a:ext cx="7239000" cy="4858729"/>
          </a:xfrm>
          <a:prstGeom prst="rect">
            <a:avLst/>
          </a:prstGeom>
          <a:noFill/>
          <a:ln>
            <a:noFill/>
          </a:ln>
        </p:spPr>
      </p:pic>
      <p:sp>
        <p:nvSpPr>
          <p:cNvPr id="360" name="Google Shape;360;p106"/>
          <p:cNvSpPr txBox="1"/>
          <p:nvPr/>
        </p:nvSpPr>
        <p:spPr>
          <a:xfrm>
            <a:off x="1219200" y="6319838"/>
            <a:ext cx="417454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dk1"/>
                </a:solidFill>
                <a:latin typeface="Times New Roman"/>
                <a:ea typeface="Times New Roman"/>
                <a:cs typeface="Times New Roman"/>
                <a:sym typeface="Times New Roman"/>
              </a:rPr>
              <a:t>Split burst error between multiple codewords</a:t>
            </a:r>
            <a:endParaRPr b="1"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07"/>
          <p:cNvSpPr/>
          <p:nvPr/>
        </p:nvSpPr>
        <p:spPr>
          <a:xfrm>
            <a:off x="228600" y="1143000"/>
            <a:ext cx="8686800" cy="230832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minimum Hamming distance is the smallest Hamming distance between all possible pairs in a set of words.</a:t>
            </a:r>
            <a:endParaRPr/>
          </a:p>
          <a:p>
            <a:pPr indent="0" lvl="0" marL="0" marR="0" rtl="0" algn="just">
              <a:lnSpc>
                <a:spcPct val="100000"/>
              </a:lnSpc>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Let us find the Hamming distance between two pairs of words.</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chemeClr val="hlink"/>
                </a:solidFill>
                <a:latin typeface="Times New Roman"/>
                <a:ea typeface="Times New Roman"/>
                <a:cs typeface="Times New Roman"/>
                <a:sym typeface="Times New Roman"/>
              </a:rPr>
              <a:t>1</a:t>
            </a:r>
            <a:r>
              <a:rPr b="0" i="0" lang="en-US" sz="2400" u="none" cap="none" strike="noStrike">
                <a:solidFill>
                  <a:srgbClr val="000000"/>
                </a:solidFill>
                <a:latin typeface="Times New Roman"/>
                <a:ea typeface="Times New Roman"/>
                <a:cs typeface="Times New Roman"/>
                <a:sym typeface="Times New Roman"/>
              </a:rPr>
              <a:t>. The Hamming distance d(000, 011) is 2</a:t>
            </a:r>
            <a:endParaRPr b="0" i="1" sz="2400" u="none" cap="none" strike="noStrike">
              <a:solidFill>
                <a:srgbClr val="000000"/>
              </a:solidFill>
              <a:latin typeface="Times New Roman"/>
              <a:ea typeface="Times New Roman"/>
              <a:cs typeface="Times New Roman"/>
              <a:sym typeface="Times New Roman"/>
            </a:endParaRPr>
          </a:p>
        </p:txBody>
      </p:sp>
      <p:sp>
        <p:nvSpPr>
          <p:cNvPr id="367" name="Google Shape;367;p107"/>
          <p:cNvSpPr/>
          <p:nvPr/>
        </p:nvSpPr>
        <p:spPr>
          <a:xfrm>
            <a:off x="299244" y="4660900"/>
            <a:ext cx="8686800"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chemeClr val="hlink"/>
                </a:solidFill>
                <a:latin typeface="Times New Roman"/>
                <a:ea typeface="Times New Roman"/>
                <a:cs typeface="Times New Roman"/>
                <a:sym typeface="Times New Roman"/>
              </a:rPr>
              <a:t>2.</a:t>
            </a:r>
            <a:r>
              <a:rPr b="0" i="0" lang="en-US" sz="2400" u="none" cap="none" strike="noStrike">
                <a:solidFill>
                  <a:srgbClr val="000000"/>
                </a:solidFill>
                <a:latin typeface="Times New Roman"/>
                <a:ea typeface="Times New Roman"/>
                <a:cs typeface="Times New Roman"/>
                <a:sym typeface="Times New Roman"/>
              </a:rPr>
              <a:t> The Hamming distance d(10101, 11110) is 3 because</a:t>
            </a:r>
            <a:endParaRPr/>
          </a:p>
        </p:txBody>
      </p:sp>
      <p:pic>
        <p:nvPicPr>
          <p:cNvPr id="368" name="Google Shape;368;p107"/>
          <p:cNvPicPr preferRelativeResize="0"/>
          <p:nvPr/>
        </p:nvPicPr>
        <p:blipFill rotWithShape="1">
          <a:blip r:embed="rId3">
            <a:alphaModFix/>
          </a:blip>
          <a:srcRect b="0" l="0" r="0" t="0"/>
          <a:stretch/>
        </p:blipFill>
        <p:spPr>
          <a:xfrm>
            <a:off x="3278188" y="3932872"/>
            <a:ext cx="2906712" cy="341313"/>
          </a:xfrm>
          <a:prstGeom prst="rect">
            <a:avLst/>
          </a:prstGeom>
          <a:noFill/>
          <a:ln cap="flat" cmpd="thickThin" w="57150">
            <a:solidFill>
              <a:schemeClr val="folHlink"/>
            </a:solidFill>
            <a:prstDash val="solid"/>
            <a:miter lim="800000"/>
            <a:headEnd len="sm" w="sm" type="none"/>
            <a:tailEnd len="sm" w="sm" type="none"/>
          </a:ln>
        </p:spPr>
      </p:pic>
      <p:pic>
        <p:nvPicPr>
          <p:cNvPr id="369" name="Google Shape;369;p107"/>
          <p:cNvPicPr preferRelativeResize="0"/>
          <p:nvPr/>
        </p:nvPicPr>
        <p:blipFill rotWithShape="1">
          <a:blip r:embed="rId4">
            <a:alphaModFix/>
          </a:blip>
          <a:srcRect b="0" l="0" r="0" t="0"/>
          <a:stretch/>
        </p:blipFill>
        <p:spPr>
          <a:xfrm>
            <a:off x="2736850" y="5405438"/>
            <a:ext cx="3811588" cy="307975"/>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108"/>
          <p:cNvSpPr/>
          <p:nvPr/>
        </p:nvSpPr>
        <p:spPr>
          <a:xfrm>
            <a:off x="228600" y="1143000"/>
            <a:ext cx="8686800" cy="46166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Find the minimum Hamming distance of the coding scheme in Table </a:t>
            </a:r>
            <a:endParaRPr/>
          </a:p>
        </p:txBody>
      </p:sp>
      <p:sp>
        <p:nvSpPr>
          <p:cNvPr id="376" name="Google Shape;376;p108"/>
          <p:cNvSpPr/>
          <p:nvPr/>
        </p:nvSpPr>
        <p:spPr>
          <a:xfrm>
            <a:off x="228600" y="2209800"/>
            <a:ext cx="86868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hlink"/>
                </a:solidFill>
                <a:latin typeface="Times New Roman"/>
                <a:ea typeface="Times New Roman"/>
                <a:cs typeface="Times New Roman"/>
                <a:sym typeface="Times New Roman"/>
              </a:rPr>
              <a:t>Solution</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We first find all Hamming distances.</a:t>
            </a:r>
            <a:endParaRPr/>
          </a:p>
        </p:txBody>
      </p:sp>
      <p:sp>
        <p:nvSpPr>
          <p:cNvPr id="377" name="Google Shape;377;p108"/>
          <p:cNvSpPr txBox="1"/>
          <p:nvPr/>
        </p:nvSpPr>
        <p:spPr>
          <a:xfrm>
            <a:off x="224319" y="154379"/>
            <a:ext cx="183736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Example </a:t>
            </a:r>
            <a:endParaRPr/>
          </a:p>
        </p:txBody>
      </p:sp>
      <p:pic>
        <p:nvPicPr>
          <p:cNvPr id="378" name="Google Shape;378;p108"/>
          <p:cNvPicPr preferRelativeResize="0"/>
          <p:nvPr/>
        </p:nvPicPr>
        <p:blipFill rotWithShape="1">
          <a:blip r:embed="rId3">
            <a:alphaModFix/>
          </a:blip>
          <a:srcRect b="0" l="0" r="0" t="0"/>
          <a:stretch/>
        </p:blipFill>
        <p:spPr>
          <a:xfrm>
            <a:off x="292100" y="3341688"/>
            <a:ext cx="8558213" cy="620712"/>
          </a:xfrm>
          <a:prstGeom prst="rect">
            <a:avLst/>
          </a:prstGeom>
          <a:noFill/>
          <a:ln cap="flat" cmpd="thickThin" w="57150">
            <a:solidFill>
              <a:schemeClr val="folHlink"/>
            </a:solidFill>
            <a:prstDash val="solid"/>
            <a:miter lim="800000"/>
            <a:headEnd len="sm" w="sm" type="none"/>
            <a:tailEnd len="sm" w="sm" type="none"/>
          </a:ln>
        </p:spPr>
      </p:pic>
      <p:sp>
        <p:nvSpPr>
          <p:cNvPr id="379" name="Google Shape;379;p108"/>
          <p:cNvSpPr/>
          <p:nvPr/>
        </p:nvSpPr>
        <p:spPr>
          <a:xfrm>
            <a:off x="228600" y="4267200"/>
            <a:ext cx="86868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d</a:t>
            </a:r>
            <a:r>
              <a:rPr b="0" baseline="-25000" i="0" lang="en-US" sz="2400" u="none" cap="none" strike="noStrike">
                <a:solidFill>
                  <a:srgbClr val="000000"/>
                </a:solidFill>
                <a:latin typeface="Times New Roman"/>
                <a:ea typeface="Times New Roman"/>
                <a:cs typeface="Times New Roman"/>
                <a:sym typeface="Times New Roman"/>
              </a:rPr>
              <a:t>min</a:t>
            </a:r>
            <a:r>
              <a:rPr b="0" i="0" lang="en-US" sz="2400" u="none" cap="none" strike="noStrike">
                <a:solidFill>
                  <a:srgbClr val="000000"/>
                </a:solidFill>
                <a:latin typeface="Times New Roman"/>
                <a:ea typeface="Times New Roman"/>
                <a:cs typeface="Times New Roman"/>
                <a:sym typeface="Times New Roman"/>
              </a:rPr>
              <a:t> in this case is 2.</a:t>
            </a:r>
            <a:endParaRPr/>
          </a:p>
        </p:txBody>
      </p:sp>
      <p:pic>
        <p:nvPicPr>
          <p:cNvPr id="380" name="Google Shape;380;p108"/>
          <p:cNvPicPr preferRelativeResize="0"/>
          <p:nvPr/>
        </p:nvPicPr>
        <p:blipFill rotWithShape="1">
          <a:blip r:embed="rId4">
            <a:alphaModFix/>
          </a:blip>
          <a:srcRect b="0" l="0" r="0" t="0"/>
          <a:stretch/>
        </p:blipFill>
        <p:spPr>
          <a:xfrm>
            <a:off x="3994150" y="4267200"/>
            <a:ext cx="5149850" cy="2133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09"/>
          <p:cNvSpPr txBox="1"/>
          <p:nvPr>
            <p:ph type="title"/>
          </p:nvPr>
        </p:nvSpPr>
        <p:spPr>
          <a:xfrm>
            <a:off x="0" y="95003"/>
            <a:ext cx="4411384"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Practice Questions</a:t>
            </a:r>
            <a:endParaRPr b="1" sz="3200"/>
          </a:p>
        </p:txBody>
      </p:sp>
      <p:sp>
        <p:nvSpPr>
          <p:cNvPr id="386" name="Google Shape;386;p109"/>
          <p:cNvSpPr txBox="1"/>
          <p:nvPr>
            <p:ph idx="1" type="body"/>
          </p:nvPr>
        </p:nvSpPr>
        <p:spPr>
          <a:xfrm>
            <a:off x="533159" y="2365200"/>
            <a:ext cx="7687559" cy="2753759"/>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Clr>
                <a:schemeClr val="dk1"/>
              </a:buClr>
              <a:buSzPts val="1800"/>
              <a:buChar char="•"/>
            </a:pPr>
            <a:r>
              <a:rPr lang="en-US" u="sng">
                <a:solidFill>
                  <a:schemeClr val="hlink"/>
                </a:solidFill>
                <a:latin typeface="Times New Roman"/>
                <a:ea typeface="Times New Roman"/>
                <a:cs typeface="Times New Roman"/>
                <a:sym typeface="Times New Roman"/>
                <a:hlinkClick r:id="rId3"/>
              </a:rPr>
              <a:t>https://pinoybix.org/2017/07/mcq-in-network-layer-internet-protocol-forouzan.html</a:t>
            </a:r>
            <a:endParaRPr>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u="sng">
                <a:solidFill>
                  <a:schemeClr val="hlink"/>
                </a:solidFill>
                <a:latin typeface="Times New Roman"/>
                <a:ea typeface="Times New Roman"/>
                <a:cs typeface="Times New Roman"/>
                <a:sym typeface="Times New Roman"/>
                <a:hlinkClick r:id="rId4"/>
              </a:rPr>
              <a:t>https://edurev.in/course/quiz/attempt/-1_Test-Ipv4--IP-Packet/0decdb37-7206-4824-afdd-d47013a5c4cd</a:t>
            </a:r>
            <a:endParaRPr>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10"/>
          <p:cNvSpPr txBox="1"/>
          <p:nvPr>
            <p:ph type="title"/>
          </p:nvPr>
        </p:nvSpPr>
        <p:spPr>
          <a:xfrm>
            <a:off x="1828980" y="297198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r>
              <a:rPr lang="en-US" sz="5000"/>
              <a:t>Thank You</a:t>
            </a:r>
            <a:endParaRPr sz="5000"/>
          </a:p>
        </p:txBody>
      </p:sp>
      <p:sp>
        <p:nvSpPr>
          <p:cNvPr id="392" name="Google Shape;392;p110"/>
          <p:cNvSpPr txBox="1"/>
          <p:nvPr>
            <p:ph idx="11" type="ftr"/>
          </p:nvPr>
        </p:nvSpPr>
        <p:spPr>
          <a:xfrm>
            <a:off x="368134" y="6393454"/>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Dr. Htet Ne Oo	</a:t>
            </a:r>
            <a:endParaRPr b="0" sz="1400"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7"/>
          <p:cNvPicPr preferRelativeResize="0"/>
          <p:nvPr/>
        </p:nvPicPr>
        <p:blipFill rotWithShape="1">
          <a:blip r:embed="rId3">
            <a:alphaModFix/>
          </a:blip>
          <a:srcRect b="0" l="0" r="0" t="0"/>
          <a:stretch/>
        </p:blipFill>
        <p:spPr>
          <a:xfrm>
            <a:off x="350763" y="2521857"/>
            <a:ext cx="8427357" cy="1900465"/>
          </a:xfrm>
          <a:prstGeom prst="rect">
            <a:avLst/>
          </a:prstGeom>
          <a:noFill/>
          <a:ln>
            <a:noFill/>
          </a:ln>
        </p:spPr>
      </p:pic>
      <p:sp>
        <p:nvSpPr>
          <p:cNvPr id="115" name="Google Shape;115;p7"/>
          <p:cNvSpPr/>
          <p:nvPr/>
        </p:nvSpPr>
        <p:spPr>
          <a:xfrm>
            <a:off x="204521" y="953589"/>
            <a:ext cx="4359920" cy="581302"/>
          </a:xfrm>
          <a:prstGeom prst="rect">
            <a:avLst/>
          </a:prstGeom>
          <a:noFill/>
          <a:ln>
            <a:noFill/>
          </a:ln>
        </p:spPr>
        <p:txBody>
          <a:bodyPr anchorCtr="0" anchor="t" bIns="44000" lIns="89550" spcFirstLastPara="1" rIns="89550" wrap="square" tIns="440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Single-bit error</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
          <p:cNvSpPr txBox="1"/>
          <p:nvPr>
            <p:ph idx="1" type="body"/>
          </p:nvPr>
        </p:nvSpPr>
        <p:spPr>
          <a:xfrm>
            <a:off x="316352" y="1027431"/>
            <a:ext cx="8277679" cy="5554738"/>
          </a:xfrm>
          <a:prstGeom prst="rect">
            <a:avLst/>
          </a:prstGeom>
          <a:noFill/>
          <a:ln>
            <a:noFill/>
          </a:ln>
        </p:spPr>
        <p:txBody>
          <a:bodyPr anchorCtr="0" anchor="t" bIns="0" lIns="0" spcFirstLastPara="1" rIns="0" wrap="square" tIns="0">
            <a:noAutofit/>
          </a:bodyPr>
          <a:lstStyle/>
          <a:p>
            <a:pPr indent="-339445" lvl="0" marL="339445" rtl="0" algn="just">
              <a:lnSpc>
                <a:spcPct val="90000"/>
              </a:lnSpc>
              <a:spcBef>
                <a:spcPts val="1000"/>
              </a:spcBef>
              <a:spcAft>
                <a:spcPts val="0"/>
              </a:spcAft>
              <a:buClr>
                <a:srgbClr val="114FFB"/>
              </a:buClr>
              <a:buSzPts val="1800"/>
              <a:buNone/>
            </a:pPr>
            <a:r>
              <a:rPr b="1" lang="en-US" sz="2400">
                <a:solidFill>
                  <a:schemeClr val="dk1"/>
                </a:solidFill>
                <a:latin typeface="Times New Roman"/>
                <a:ea typeface="Times New Roman"/>
                <a:cs typeface="Times New Roman"/>
                <a:sym typeface="Times New Roman"/>
              </a:rPr>
              <a:t>Basic concepts</a:t>
            </a:r>
            <a:endParaRPr/>
          </a:p>
          <a:p>
            <a:pPr indent="-339445" lvl="0" marL="339445" rtl="0" algn="just">
              <a:lnSpc>
                <a:spcPct val="90000"/>
              </a:lnSpc>
              <a:spcBef>
                <a:spcPts val="1000"/>
              </a:spcBef>
              <a:spcAft>
                <a:spcPts val="0"/>
              </a:spcAft>
              <a:buClr>
                <a:srgbClr val="114FFB"/>
              </a:buClr>
              <a:buSzPts val="1800"/>
              <a:buNone/>
            </a:pPr>
            <a:r>
              <a:t/>
            </a:r>
            <a:endParaRPr sz="2400">
              <a:solidFill>
                <a:schemeClr val="dk1"/>
              </a:solidFill>
              <a:latin typeface="Times New Roman"/>
              <a:ea typeface="Times New Roman"/>
              <a:cs typeface="Times New Roman"/>
              <a:sym typeface="Times New Roman"/>
            </a:endParaRPr>
          </a:p>
          <a:p>
            <a:pPr indent="-339445" lvl="0" marL="339445" rtl="0" algn="just">
              <a:lnSpc>
                <a:spcPct val="90000"/>
              </a:lnSpc>
              <a:spcBef>
                <a:spcPts val="1000"/>
              </a:spcBef>
              <a:spcAft>
                <a:spcPts val="0"/>
              </a:spcAft>
              <a:buClr>
                <a:srgbClr val="CC0066"/>
              </a:buClr>
              <a:buSzPts val="1800"/>
              <a:buFont typeface="Noto Sans Symbols"/>
              <a:buChar char="★"/>
            </a:pPr>
            <a:r>
              <a:rPr lang="en-US" sz="2400">
                <a:latin typeface="Times New Roman"/>
                <a:ea typeface="Times New Roman"/>
                <a:cs typeface="Times New Roman"/>
                <a:sym typeface="Times New Roman"/>
              </a:rPr>
              <a:t> Networks must be able to transfer data from one device to another with complete accuracy.</a:t>
            </a:r>
            <a:endParaRPr/>
          </a:p>
          <a:p>
            <a:pPr indent="0" lvl="0" marL="0" rtl="0" algn="just">
              <a:lnSpc>
                <a:spcPct val="90000"/>
              </a:lnSpc>
              <a:spcBef>
                <a:spcPts val="1000"/>
              </a:spcBef>
              <a:spcAft>
                <a:spcPts val="0"/>
              </a:spcAft>
              <a:buClr>
                <a:srgbClr val="CC0066"/>
              </a:buClr>
              <a:buSzPts val="1800"/>
              <a:buNone/>
            </a:pPr>
            <a:r>
              <a:t/>
            </a:r>
            <a:endParaRPr sz="2400">
              <a:latin typeface="Times New Roman"/>
              <a:ea typeface="Times New Roman"/>
              <a:cs typeface="Times New Roman"/>
              <a:sym typeface="Times New Roman"/>
            </a:endParaRPr>
          </a:p>
          <a:p>
            <a:pPr indent="-339445" lvl="0" marL="339445" rtl="0" algn="just">
              <a:lnSpc>
                <a:spcPct val="90000"/>
              </a:lnSpc>
              <a:spcBef>
                <a:spcPts val="1000"/>
              </a:spcBef>
              <a:spcAft>
                <a:spcPts val="0"/>
              </a:spcAft>
              <a:buClr>
                <a:srgbClr val="CC0066"/>
              </a:buClr>
              <a:buSzPts val="1800"/>
              <a:buFont typeface="Noto Sans Symbols"/>
              <a:buChar char="★"/>
            </a:pPr>
            <a:r>
              <a:rPr lang="en-US" sz="2400">
                <a:latin typeface="Times New Roman"/>
                <a:ea typeface="Times New Roman"/>
                <a:cs typeface="Times New Roman"/>
                <a:sym typeface="Times New Roman"/>
              </a:rPr>
              <a:t> Data can be corrupted during transmission.</a:t>
            </a:r>
            <a:endParaRPr/>
          </a:p>
          <a:p>
            <a:pPr indent="-225145" lvl="0" marL="339445" rtl="0" algn="just">
              <a:lnSpc>
                <a:spcPct val="90000"/>
              </a:lnSpc>
              <a:spcBef>
                <a:spcPts val="1000"/>
              </a:spcBef>
              <a:spcAft>
                <a:spcPts val="0"/>
              </a:spcAft>
              <a:buClr>
                <a:srgbClr val="CC0066"/>
              </a:buClr>
              <a:buSzPts val="1800"/>
              <a:buFont typeface="Noto Sans Symbols"/>
              <a:buNone/>
            </a:pPr>
            <a:r>
              <a:t/>
            </a:r>
            <a:endParaRPr sz="2400">
              <a:latin typeface="Times New Roman"/>
              <a:ea typeface="Times New Roman"/>
              <a:cs typeface="Times New Roman"/>
              <a:sym typeface="Times New Roman"/>
            </a:endParaRPr>
          </a:p>
          <a:p>
            <a:pPr indent="-339445" lvl="0" marL="339445" rtl="0" algn="just">
              <a:lnSpc>
                <a:spcPct val="90000"/>
              </a:lnSpc>
              <a:spcBef>
                <a:spcPts val="1000"/>
              </a:spcBef>
              <a:spcAft>
                <a:spcPts val="0"/>
              </a:spcAft>
              <a:buClr>
                <a:srgbClr val="CC0066"/>
              </a:buClr>
              <a:buSzPts val="1800"/>
              <a:buFont typeface="Noto Sans Symbols"/>
              <a:buChar char="★"/>
            </a:pPr>
            <a:r>
              <a:rPr lang="en-US" sz="2400">
                <a:latin typeface="Times New Roman"/>
                <a:ea typeface="Times New Roman"/>
                <a:cs typeface="Times New Roman"/>
                <a:sym typeface="Times New Roman"/>
              </a:rPr>
              <a:t> For reliable communication, errors must be detected and corrected.</a:t>
            </a:r>
            <a:endParaRPr/>
          </a:p>
          <a:p>
            <a:pPr indent="-225145" lvl="0" marL="339445" rtl="0" algn="just">
              <a:lnSpc>
                <a:spcPct val="90000"/>
              </a:lnSpc>
              <a:spcBef>
                <a:spcPts val="1000"/>
              </a:spcBef>
              <a:spcAft>
                <a:spcPts val="0"/>
              </a:spcAft>
              <a:buClr>
                <a:srgbClr val="CC0066"/>
              </a:buClr>
              <a:buSzPts val="1800"/>
              <a:buFont typeface="Noto Sans Symbols"/>
              <a:buNone/>
            </a:pPr>
            <a:r>
              <a:t/>
            </a:r>
            <a:endParaRPr sz="2400">
              <a:latin typeface="Times New Roman"/>
              <a:ea typeface="Times New Roman"/>
              <a:cs typeface="Times New Roman"/>
              <a:sym typeface="Times New Roman"/>
            </a:endParaRPr>
          </a:p>
          <a:p>
            <a:pPr indent="-339445" lvl="0" marL="339445" rtl="0" algn="just">
              <a:lnSpc>
                <a:spcPct val="90000"/>
              </a:lnSpc>
              <a:spcBef>
                <a:spcPts val="1000"/>
              </a:spcBef>
              <a:spcAft>
                <a:spcPts val="0"/>
              </a:spcAft>
              <a:buClr>
                <a:srgbClr val="CC0066"/>
              </a:buClr>
              <a:buSzPts val="1800"/>
              <a:buFont typeface="Noto Sans Symbols"/>
              <a:buChar char="★"/>
            </a:pPr>
            <a:r>
              <a:rPr lang="en-US" sz="24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Error detection and correction</a:t>
            </a:r>
            <a:r>
              <a:rPr lang="en-US" sz="2400">
                <a:latin typeface="Times New Roman"/>
                <a:ea typeface="Times New Roman"/>
                <a:cs typeface="Times New Roman"/>
                <a:sym typeface="Times New Roman"/>
              </a:rPr>
              <a:t> are implemented either at the </a:t>
            </a:r>
            <a:r>
              <a:rPr b="1" lang="en-US" sz="2400">
                <a:latin typeface="Times New Roman"/>
                <a:ea typeface="Times New Roman"/>
                <a:cs typeface="Times New Roman"/>
                <a:sym typeface="Times New Roman"/>
              </a:rPr>
              <a:t>data link layer</a:t>
            </a:r>
            <a:r>
              <a:rPr lang="en-US" sz="2400">
                <a:latin typeface="Times New Roman"/>
                <a:ea typeface="Times New Roman"/>
                <a:cs typeface="Times New Roman"/>
                <a:sym typeface="Times New Roman"/>
              </a:rPr>
              <a:t> or the </a:t>
            </a:r>
            <a:r>
              <a:rPr b="1" lang="en-US" sz="2400">
                <a:latin typeface="Times New Roman"/>
                <a:ea typeface="Times New Roman"/>
                <a:cs typeface="Times New Roman"/>
                <a:sym typeface="Times New Roman"/>
              </a:rPr>
              <a:t>transport layer</a:t>
            </a:r>
            <a:r>
              <a:rPr lang="en-US" sz="2400">
                <a:latin typeface="Times New Roman"/>
                <a:ea typeface="Times New Roman"/>
                <a:cs typeface="Times New Roman"/>
                <a:sym typeface="Times New Roman"/>
              </a:rPr>
              <a:t> of the OSI model.</a:t>
            </a:r>
            <a:endParaRPr sz="2400">
              <a:latin typeface="Times New Roman"/>
              <a:ea typeface="Times New Roman"/>
              <a:cs typeface="Times New Roman"/>
              <a:sym typeface="Times New Roman"/>
            </a:endParaRPr>
          </a:p>
          <a:p>
            <a:pPr indent="-225145" lvl="0" marL="339445" rtl="0" algn="just">
              <a:lnSpc>
                <a:spcPct val="90000"/>
              </a:lnSpc>
              <a:spcBef>
                <a:spcPts val="1000"/>
              </a:spcBef>
              <a:spcAft>
                <a:spcPts val="0"/>
              </a:spcAft>
              <a:buSzPts val="1800"/>
              <a:buNone/>
            </a:pPr>
            <a:r>
              <a:t/>
            </a:r>
            <a:endParaRPr sz="24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9"/>
          <p:cNvSpPr txBox="1"/>
          <p:nvPr>
            <p:ph idx="1" type="body"/>
          </p:nvPr>
        </p:nvSpPr>
        <p:spPr>
          <a:xfrm>
            <a:off x="551241" y="1146870"/>
            <a:ext cx="8237159" cy="5215830"/>
          </a:xfrm>
          <a:prstGeom prst="rect">
            <a:avLst/>
          </a:prstGeom>
          <a:noFill/>
          <a:ln>
            <a:noFill/>
          </a:ln>
        </p:spPr>
        <p:txBody>
          <a:bodyPr anchorCtr="0" anchor="t" bIns="0" lIns="0" spcFirstLastPara="1" rIns="0" wrap="square" tIns="0">
            <a:noAutofit/>
          </a:bodyPr>
          <a:lstStyle/>
          <a:p>
            <a:pPr indent="-339445" lvl="0" marL="339445" rtl="0" algn="just">
              <a:lnSpc>
                <a:spcPct val="90000"/>
              </a:lnSpc>
              <a:spcBef>
                <a:spcPts val="1000"/>
              </a:spcBef>
              <a:spcAft>
                <a:spcPts val="0"/>
              </a:spcAft>
              <a:buSzPts val="1800"/>
              <a:buChar char="•"/>
            </a:pPr>
            <a:r>
              <a:rPr b="1" lang="en-US" sz="2400">
                <a:latin typeface="Times New Roman"/>
                <a:ea typeface="Times New Roman"/>
                <a:cs typeface="Times New Roman"/>
                <a:sym typeface="Times New Roman"/>
              </a:rPr>
              <a:t>Single bit errors</a:t>
            </a:r>
            <a:r>
              <a:rPr lang="en-US" sz="2400">
                <a:latin typeface="Times New Roman"/>
                <a:ea typeface="Times New Roman"/>
                <a:cs typeface="Times New Roman"/>
                <a:sym typeface="Times New Roman"/>
              </a:rPr>
              <a:t> are the </a:t>
            </a:r>
            <a:r>
              <a:rPr b="1" lang="en-US" sz="2400">
                <a:latin typeface="Times New Roman"/>
                <a:ea typeface="Times New Roman"/>
                <a:cs typeface="Times New Roman"/>
                <a:sym typeface="Times New Roman"/>
              </a:rPr>
              <a:t>least likely</a:t>
            </a:r>
            <a:r>
              <a:rPr lang="en-US" sz="2400">
                <a:latin typeface="Times New Roman"/>
                <a:ea typeface="Times New Roman"/>
                <a:cs typeface="Times New Roman"/>
                <a:sym typeface="Times New Roman"/>
              </a:rPr>
              <a:t> type of errors in serial data transmission because the noise must have a very short duration which is very rare. </a:t>
            </a:r>
            <a:endParaRPr sz="2400">
              <a:latin typeface="Times New Roman"/>
              <a:ea typeface="Times New Roman"/>
              <a:cs typeface="Times New Roman"/>
              <a:sym typeface="Times New Roman"/>
            </a:endParaRPr>
          </a:p>
          <a:p>
            <a:pPr indent="-342900" lvl="0" marL="342900" rtl="0" algn="just">
              <a:lnSpc>
                <a:spcPct val="90000"/>
              </a:lnSpc>
              <a:spcBef>
                <a:spcPts val="1000"/>
              </a:spcBef>
              <a:spcAft>
                <a:spcPts val="0"/>
              </a:spcAft>
              <a:buSzPts val="1800"/>
              <a:buChar char="•"/>
            </a:pPr>
            <a:r>
              <a:rPr lang="en-US" sz="2400">
                <a:latin typeface="Times New Roman"/>
                <a:ea typeface="Times New Roman"/>
                <a:cs typeface="Times New Roman"/>
                <a:sym typeface="Times New Roman"/>
              </a:rPr>
              <a:t>However this kind of errors can happen in parallel transmission.</a:t>
            </a:r>
            <a:endParaRPr/>
          </a:p>
          <a:p>
            <a:pPr indent="0" lvl="0" marL="0" rtl="0" algn="just">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a:p>
            <a:pPr indent="-228600" lvl="0" marL="342900" rtl="0" algn="just">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a:p>
            <a:pPr indent="-339445" lvl="0" marL="339445" rtl="0" algn="l">
              <a:lnSpc>
                <a:spcPct val="90000"/>
              </a:lnSpc>
              <a:spcBef>
                <a:spcPts val="1000"/>
              </a:spcBef>
              <a:spcAft>
                <a:spcPts val="0"/>
              </a:spcAft>
              <a:buSzPts val="1800"/>
              <a:buNone/>
            </a:pPr>
            <a:r>
              <a:rPr b="1" i="1" lang="en-US" sz="2400">
                <a:solidFill>
                  <a:schemeClr val="dk1"/>
                </a:solidFill>
                <a:latin typeface="Times New Roman"/>
                <a:ea typeface="Times New Roman"/>
                <a:cs typeface="Times New Roman"/>
                <a:sym typeface="Times New Roman"/>
              </a:rPr>
              <a:t>Example:</a:t>
            </a:r>
            <a:endParaRPr sz="2400">
              <a:solidFill>
                <a:schemeClr val="dk1"/>
              </a:solidFill>
              <a:latin typeface="Times New Roman"/>
              <a:ea typeface="Times New Roman"/>
              <a:cs typeface="Times New Roman"/>
              <a:sym typeface="Times New Roman"/>
            </a:endParaRPr>
          </a:p>
          <a:p>
            <a:pPr indent="-339445" lvl="0" marL="339445" rtl="0" algn="l">
              <a:lnSpc>
                <a:spcPct val="90000"/>
              </a:lnSpc>
              <a:spcBef>
                <a:spcPts val="1000"/>
              </a:spcBef>
              <a:spcAft>
                <a:spcPts val="0"/>
              </a:spcAft>
              <a:buClr>
                <a:srgbClr val="CC0066"/>
              </a:buClr>
              <a:buSzPts val="1800"/>
              <a:buFont typeface="Noto Sans Symbols"/>
              <a:buChar char="★"/>
            </a:pPr>
            <a:r>
              <a:rPr lang="en-US" sz="2400">
                <a:latin typeface="Times New Roman"/>
                <a:ea typeface="Times New Roman"/>
                <a:cs typeface="Times New Roman"/>
                <a:sym typeface="Times New Roman"/>
              </a:rPr>
              <a:t>If data is sent at 1Mbps then each bit lasts only 1/1,000,000 sec. or 1 μs.</a:t>
            </a:r>
            <a:endParaRPr/>
          </a:p>
          <a:p>
            <a:pPr indent="-225145" lvl="0" marL="339445" rtl="0" algn="l">
              <a:lnSpc>
                <a:spcPct val="90000"/>
              </a:lnSpc>
              <a:spcBef>
                <a:spcPts val="1000"/>
              </a:spcBef>
              <a:spcAft>
                <a:spcPts val="0"/>
              </a:spcAft>
              <a:buClr>
                <a:srgbClr val="CC0066"/>
              </a:buClr>
              <a:buSzPts val="1800"/>
              <a:buFont typeface="Noto Sans Symbols"/>
              <a:buNone/>
            </a:pPr>
            <a:r>
              <a:t/>
            </a:r>
            <a:endParaRPr sz="2400">
              <a:latin typeface="Times New Roman"/>
              <a:ea typeface="Times New Roman"/>
              <a:cs typeface="Times New Roman"/>
              <a:sym typeface="Times New Roman"/>
            </a:endParaRPr>
          </a:p>
          <a:p>
            <a:pPr indent="-339445" lvl="0" marL="339445" rtl="0" algn="l">
              <a:lnSpc>
                <a:spcPct val="90000"/>
              </a:lnSpc>
              <a:spcBef>
                <a:spcPts val="1000"/>
              </a:spcBef>
              <a:spcAft>
                <a:spcPts val="0"/>
              </a:spcAft>
              <a:buClr>
                <a:srgbClr val="CC0066"/>
              </a:buClr>
              <a:buSzPts val="1800"/>
              <a:buFont typeface="Noto Sans Symbols"/>
              <a:buChar char="★"/>
            </a:pPr>
            <a:r>
              <a:rPr lang="en-US" sz="2400">
                <a:latin typeface="Times New Roman"/>
                <a:ea typeface="Times New Roman"/>
                <a:cs typeface="Times New Roman"/>
                <a:sym typeface="Times New Roman"/>
              </a:rPr>
              <a:t>For a single-bit error to occur, the noise must have a duration of only 1 μs, which is very rare.</a:t>
            </a:r>
            <a:endParaRPr sz="2400">
              <a:latin typeface="Times New Roman"/>
              <a:ea typeface="Times New Roman"/>
              <a:cs typeface="Times New Roman"/>
              <a:sym typeface="Times New Roman"/>
            </a:endParaRPr>
          </a:p>
          <a:p>
            <a:pPr indent="-339445" lvl="0" marL="339445" rtl="0" algn="l">
              <a:lnSpc>
                <a:spcPct val="90000"/>
              </a:lnSpc>
              <a:spcBef>
                <a:spcPts val="1000"/>
              </a:spcBef>
              <a:spcAft>
                <a:spcPts val="0"/>
              </a:spcAft>
              <a:buSzPts val="1800"/>
              <a:buNone/>
            </a:pPr>
            <a:r>
              <a:t/>
            </a:r>
            <a:endParaRPr sz="2400"/>
          </a:p>
          <a:p>
            <a:pPr indent="-225145" lvl="0" marL="339445" rtl="0" algn="l">
              <a:lnSpc>
                <a:spcPct val="90000"/>
              </a:lnSpc>
              <a:spcBef>
                <a:spcPts val="1000"/>
              </a:spcBef>
              <a:spcAft>
                <a:spcPts val="0"/>
              </a:spcAft>
              <a:buSzPts val="1800"/>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10"/>
          <p:cNvPicPr preferRelativeResize="0"/>
          <p:nvPr/>
        </p:nvPicPr>
        <p:blipFill rotWithShape="1">
          <a:blip r:embed="rId3">
            <a:alphaModFix/>
          </a:blip>
          <a:srcRect b="0" l="0" r="0" t="0"/>
          <a:stretch/>
        </p:blipFill>
        <p:spPr>
          <a:xfrm>
            <a:off x="828525" y="1956405"/>
            <a:ext cx="7499048" cy="3072190"/>
          </a:xfrm>
          <a:prstGeom prst="rect">
            <a:avLst/>
          </a:prstGeom>
          <a:noFill/>
          <a:ln>
            <a:noFill/>
          </a:ln>
        </p:spPr>
      </p:pic>
      <p:sp>
        <p:nvSpPr>
          <p:cNvPr id="131" name="Google Shape;131;p10"/>
          <p:cNvSpPr/>
          <p:nvPr/>
        </p:nvSpPr>
        <p:spPr>
          <a:xfrm>
            <a:off x="609600" y="1004087"/>
            <a:ext cx="4537909" cy="581302"/>
          </a:xfrm>
          <a:prstGeom prst="rect">
            <a:avLst/>
          </a:prstGeom>
          <a:noFill/>
          <a:ln>
            <a:noFill/>
          </a:ln>
        </p:spPr>
        <p:txBody>
          <a:bodyPr anchorCtr="0" anchor="t" bIns="44000" lIns="89550" spcFirstLastPara="1" rIns="89550" wrap="square" tIns="440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Burst error</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11"/>
          <p:cNvPicPr preferRelativeResize="0"/>
          <p:nvPr/>
        </p:nvPicPr>
        <p:blipFill rotWithShape="1">
          <a:blip r:embed="rId3">
            <a:alphaModFix/>
          </a:blip>
          <a:srcRect b="0" l="0" r="0" t="0"/>
          <a:stretch/>
        </p:blipFill>
        <p:spPr>
          <a:xfrm>
            <a:off x="285750" y="2435680"/>
            <a:ext cx="8557381" cy="21000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2"/>
          <p:cNvSpPr txBox="1"/>
          <p:nvPr>
            <p:ph idx="1" type="body"/>
          </p:nvPr>
        </p:nvSpPr>
        <p:spPr>
          <a:xfrm>
            <a:off x="602041" y="1167190"/>
            <a:ext cx="8348919" cy="4684970"/>
          </a:xfrm>
          <a:prstGeom prst="rect">
            <a:avLst/>
          </a:prstGeom>
          <a:noFill/>
          <a:ln>
            <a:noFill/>
          </a:ln>
        </p:spPr>
        <p:txBody>
          <a:bodyPr anchorCtr="0" anchor="t" bIns="0" lIns="0" spcFirstLastPara="1" rIns="0" wrap="square" tIns="0">
            <a:noAutofit/>
          </a:bodyPr>
          <a:lstStyle/>
          <a:p>
            <a:pPr indent="-363538" lvl="0" marL="363538" rtl="0" algn="just">
              <a:lnSpc>
                <a:spcPct val="150000"/>
              </a:lnSpc>
              <a:spcBef>
                <a:spcPts val="1000"/>
              </a:spcBef>
              <a:spcAft>
                <a:spcPts val="0"/>
              </a:spcAft>
              <a:buSzPts val="1800"/>
              <a:buFont typeface="Noto Sans Symbols"/>
              <a:buChar char="⮚"/>
            </a:pPr>
            <a:r>
              <a:rPr lang="en-US" sz="2400">
                <a:latin typeface="Times New Roman"/>
                <a:ea typeface="Times New Roman"/>
                <a:cs typeface="Times New Roman"/>
                <a:sym typeface="Times New Roman"/>
              </a:rPr>
              <a:t>The term </a:t>
            </a:r>
            <a:r>
              <a:rPr b="1" lang="en-US" sz="2400">
                <a:solidFill>
                  <a:srgbClr val="CC0066"/>
                </a:solidFill>
                <a:latin typeface="Times New Roman"/>
                <a:ea typeface="Times New Roman"/>
                <a:cs typeface="Times New Roman"/>
                <a:sym typeface="Times New Roman"/>
              </a:rPr>
              <a:t>burst error</a:t>
            </a:r>
            <a:r>
              <a:rPr lang="en-US" sz="2400">
                <a:latin typeface="Times New Roman"/>
                <a:ea typeface="Times New Roman"/>
                <a:cs typeface="Times New Roman"/>
                <a:sym typeface="Times New Roman"/>
              </a:rPr>
              <a:t> means that two or more bits in the data unit have changed from 1 to 0 or from 0 to 1.</a:t>
            </a:r>
            <a:endParaRPr/>
          </a:p>
          <a:p>
            <a:pPr indent="0" lvl="0" marL="0" rtl="0" algn="just">
              <a:lnSpc>
                <a:spcPct val="150000"/>
              </a:lnSpc>
              <a:spcBef>
                <a:spcPts val="1000"/>
              </a:spcBef>
              <a:spcAft>
                <a:spcPts val="0"/>
              </a:spcAft>
              <a:buSzPts val="1800"/>
              <a:buNone/>
            </a:pPr>
            <a:r>
              <a:t/>
            </a:r>
            <a:endParaRPr sz="2400">
              <a:latin typeface="Times New Roman"/>
              <a:ea typeface="Times New Roman"/>
              <a:cs typeface="Times New Roman"/>
              <a:sym typeface="Times New Roman"/>
            </a:endParaRPr>
          </a:p>
          <a:p>
            <a:pPr indent="-342900" lvl="0" marL="342900" rtl="0" algn="just">
              <a:lnSpc>
                <a:spcPct val="150000"/>
              </a:lnSpc>
              <a:spcBef>
                <a:spcPts val="1000"/>
              </a:spcBef>
              <a:spcAft>
                <a:spcPts val="0"/>
              </a:spcAft>
              <a:buSzPts val="1800"/>
              <a:buFont typeface="Noto Sans Symbols"/>
              <a:buChar char="⮚"/>
            </a:pPr>
            <a:r>
              <a:rPr b="1" lang="en-US" sz="2400">
                <a:latin typeface="Times New Roman"/>
                <a:ea typeface="Times New Roman"/>
                <a:cs typeface="Times New Roman"/>
                <a:sym typeface="Times New Roman"/>
              </a:rPr>
              <a:t>Burst errors</a:t>
            </a:r>
            <a:r>
              <a:rPr lang="en-US" sz="24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does not</a:t>
            </a:r>
            <a:r>
              <a:rPr lang="en-US" sz="2400">
                <a:latin typeface="Times New Roman"/>
                <a:ea typeface="Times New Roman"/>
                <a:cs typeface="Times New Roman"/>
                <a:sym typeface="Times New Roman"/>
              </a:rPr>
              <a:t> necessarily </a:t>
            </a:r>
            <a:r>
              <a:rPr b="1" lang="en-US" sz="2400">
                <a:latin typeface="Times New Roman"/>
                <a:ea typeface="Times New Roman"/>
                <a:cs typeface="Times New Roman"/>
                <a:sym typeface="Times New Roman"/>
              </a:rPr>
              <a:t>mean that the errors occur in consecutive bits</a:t>
            </a:r>
            <a:r>
              <a:rPr lang="en-US" sz="2400">
                <a:latin typeface="Times New Roman"/>
                <a:ea typeface="Times New Roman"/>
                <a:cs typeface="Times New Roman"/>
                <a:sym typeface="Times New Roman"/>
              </a:rPr>
              <a:t>, the length of the burst is measured from the first corrupted bit to the last corrupted bit. Some bits in between may not have been corrupted.</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2010-04-09T07:36:15Z</dcterms:created>
  <dc:creator>ABC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