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</p:sldIdLst>
  <p:sldSz cy="6858000" cx="9144000"/>
  <p:notesSz cx="7559675" cy="106918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40" roundtripDataSignature="AMtx7mjwOwGfKkcVgKStcEMETn4F7hs5I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customschemas.google.com/relationships/presentationmetadata" Target="meta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281488" y="0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4775" y="1336675"/>
            <a:ext cx="4810125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:notes"/>
          <p:cNvSpPr/>
          <p:nvPr>
            <p:ph idx="2" type="sldImg"/>
          </p:nvPr>
        </p:nvSpPr>
        <p:spPr>
          <a:xfrm>
            <a:off x="1374775" y="1336675"/>
            <a:ext cx="4810125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p1:notes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3:notes"/>
          <p:cNvSpPr txBox="1"/>
          <p:nvPr>
            <p:ph idx="12" type="sldNum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9" name="Google Shape;169;p13:notes"/>
          <p:cNvSpPr/>
          <p:nvPr>
            <p:ph idx="2" type="sldImg"/>
          </p:nvPr>
        </p:nvSpPr>
        <p:spPr>
          <a:xfrm>
            <a:off x="1374775" y="1336675"/>
            <a:ext cx="4810125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0" name="Google Shape;170;p13:notes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4:notes"/>
          <p:cNvSpPr txBox="1"/>
          <p:nvPr>
            <p:ph idx="12" type="sldNum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8" name="Google Shape;178;p14:notes"/>
          <p:cNvSpPr/>
          <p:nvPr>
            <p:ph idx="2" type="sldImg"/>
          </p:nvPr>
        </p:nvSpPr>
        <p:spPr>
          <a:xfrm>
            <a:off x="1374775" y="1336675"/>
            <a:ext cx="4810125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9" name="Google Shape;179;p14:notes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5:notes"/>
          <p:cNvSpPr txBox="1"/>
          <p:nvPr>
            <p:ph idx="12" type="sldNum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7" name="Google Shape;187;p15:notes"/>
          <p:cNvSpPr/>
          <p:nvPr>
            <p:ph idx="2" type="sldImg"/>
          </p:nvPr>
        </p:nvSpPr>
        <p:spPr>
          <a:xfrm>
            <a:off x="1374775" y="1336675"/>
            <a:ext cx="4810125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8" name="Google Shape;188;p15:notes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6:notes"/>
          <p:cNvSpPr txBox="1"/>
          <p:nvPr>
            <p:ph idx="12" type="sldNum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7" name="Google Shape;197;p16:notes"/>
          <p:cNvSpPr/>
          <p:nvPr>
            <p:ph idx="2" type="sldImg"/>
          </p:nvPr>
        </p:nvSpPr>
        <p:spPr>
          <a:xfrm>
            <a:off x="1374775" y="1336675"/>
            <a:ext cx="4810125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8" name="Google Shape;198;p16:notes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7:notes"/>
          <p:cNvSpPr txBox="1"/>
          <p:nvPr>
            <p:ph idx="12" type="sldNum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6" name="Google Shape;206;p17:notes"/>
          <p:cNvSpPr/>
          <p:nvPr>
            <p:ph idx="2" type="sldImg"/>
          </p:nvPr>
        </p:nvSpPr>
        <p:spPr>
          <a:xfrm>
            <a:off x="1374775" y="1336675"/>
            <a:ext cx="4810125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7" name="Google Shape;207;p17:notes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8:notes"/>
          <p:cNvSpPr txBox="1"/>
          <p:nvPr>
            <p:ph idx="12" type="sldNum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4" name="Google Shape;214;p18:notes"/>
          <p:cNvSpPr/>
          <p:nvPr>
            <p:ph idx="2" type="sldImg"/>
          </p:nvPr>
        </p:nvSpPr>
        <p:spPr>
          <a:xfrm>
            <a:off x="1374775" y="1336675"/>
            <a:ext cx="4810125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5" name="Google Shape;215;p18:notes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9:notes"/>
          <p:cNvSpPr txBox="1"/>
          <p:nvPr>
            <p:ph idx="12" type="sldNum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3" name="Google Shape;223;p19:notes"/>
          <p:cNvSpPr/>
          <p:nvPr>
            <p:ph idx="2" type="sldImg"/>
          </p:nvPr>
        </p:nvSpPr>
        <p:spPr>
          <a:xfrm>
            <a:off x="1374775" y="1336675"/>
            <a:ext cx="4810125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4" name="Google Shape;224;p19:notes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0:notes"/>
          <p:cNvSpPr txBox="1"/>
          <p:nvPr>
            <p:ph idx="12" type="sldNum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2" name="Google Shape;232;p20:notes"/>
          <p:cNvSpPr/>
          <p:nvPr>
            <p:ph idx="2" type="sldImg"/>
          </p:nvPr>
        </p:nvSpPr>
        <p:spPr>
          <a:xfrm>
            <a:off x="1374775" y="1336675"/>
            <a:ext cx="4810125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3" name="Google Shape;233;p20:notes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1:notes"/>
          <p:cNvSpPr txBox="1"/>
          <p:nvPr>
            <p:ph idx="12" type="sldNum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1" name="Google Shape;241;p21:notes"/>
          <p:cNvSpPr/>
          <p:nvPr>
            <p:ph idx="2" type="sldImg"/>
          </p:nvPr>
        </p:nvSpPr>
        <p:spPr>
          <a:xfrm>
            <a:off x="1374775" y="1336675"/>
            <a:ext cx="4810125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2" name="Google Shape;242;p21:notes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2:notes"/>
          <p:cNvSpPr txBox="1"/>
          <p:nvPr>
            <p:ph idx="12" type="sldNum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0" name="Google Shape;250;p22:notes"/>
          <p:cNvSpPr/>
          <p:nvPr>
            <p:ph idx="2" type="sldImg"/>
          </p:nvPr>
        </p:nvSpPr>
        <p:spPr>
          <a:xfrm>
            <a:off x="1374775" y="1336675"/>
            <a:ext cx="4810125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1" name="Google Shape;251;p22:notes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:notes"/>
          <p:cNvSpPr/>
          <p:nvPr>
            <p:ph idx="2" type="sldImg"/>
          </p:nvPr>
        </p:nvSpPr>
        <p:spPr>
          <a:xfrm>
            <a:off x="1374775" y="1336675"/>
            <a:ext cx="4810125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p4:notes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3:notes"/>
          <p:cNvSpPr txBox="1"/>
          <p:nvPr>
            <p:ph idx="12" type="sldNum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8" name="Google Shape;258;p23:notes"/>
          <p:cNvSpPr/>
          <p:nvPr>
            <p:ph idx="2" type="sldImg"/>
          </p:nvPr>
        </p:nvSpPr>
        <p:spPr>
          <a:xfrm>
            <a:off x="1374775" y="1336675"/>
            <a:ext cx="4810125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9" name="Google Shape;259;p23:notes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4:notes"/>
          <p:cNvSpPr txBox="1"/>
          <p:nvPr>
            <p:ph idx="12" type="sldNum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7" name="Google Shape;267;p24:notes"/>
          <p:cNvSpPr/>
          <p:nvPr>
            <p:ph idx="2" type="sldImg"/>
          </p:nvPr>
        </p:nvSpPr>
        <p:spPr>
          <a:xfrm>
            <a:off x="1374775" y="1336675"/>
            <a:ext cx="4810125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8" name="Google Shape;268;p24:notes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5:notes"/>
          <p:cNvSpPr txBox="1"/>
          <p:nvPr>
            <p:ph idx="12" type="sldNum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6" name="Google Shape;276;p25:notes"/>
          <p:cNvSpPr/>
          <p:nvPr>
            <p:ph idx="2" type="sldImg"/>
          </p:nvPr>
        </p:nvSpPr>
        <p:spPr>
          <a:xfrm>
            <a:off x="1374775" y="1336675"/>
            <a:ext cx="4810125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7" name="Google Shape;277;p25:notes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6:notes"/>
          <p:cNvSpPr txBox="1"/>
          <p:nvPr>
            <p:ph idx="12" type="sldNum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5" name="Google Shape;285;p26:notes"/>
          <p:cNvSpPr/>
          <p:nvPr>
            <p:ph idx="2" type="sldImg"/>
          </p:nvPr>
        </p:nvSpPr>
        <p:spPr>
          <a:xfrm>
            <a:off x="1374775" y="1336675"/>
            <a:ext cx="4810125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6" name="Google Shape;286;p26:notes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96:notes"/>
          <p:cNvSpPr txBox="1"/>
          <p:nvPr>
            <p:ph idx="12" type="sldNum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4" name="Google Shape;294;p96:notes"/>
          <p:cNvSpPr/>
          <p:nvPr>
            <p:ph idx="2" type="sldImg"/>
          </p:nvPr>
        </p:nvSpPr>
        <p:spPr>
          <a:xfrm>
            <a:off x="1374775" y="1336675"/>
            <a:ext cx="4810125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5" name="Google Shape;295;p96:notes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97:notes"/>
          <p:cNvSpPr txBox="1"/>
          <p:nvPr>
            <p:ph idx="12" type="sldNum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3" name="Google Shape;303;p97:notes"/>
          <p:cNvSpPr/>
          <p:nvPr>
            <p:ph idx="2" type="sldImg"/>
          </p:nvPr>
        </p:nvSpPr>
        <p:spPr>
          <a:xfrm>
            <a:off x="1374775" y="1336675"/>
            <a:ext cx="4810125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4" name="Google Shape;304;p97:notes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98:notes"/>
          <p:cNvSpPr txBox="1"/>
          <p:nvPr>
            <p:ph idx="12" type="sldNum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2" name="Google Shape;312;p98:notes"/>
          <p:cNvSpPr/>
          <p:nvPr>
            <p:ph idx="2" type="sldImg"/>
          </p:nvPr>
        </p:nvSpPr>
        <p:spPr>
          <a:xfrm>
            <a:off x="1374775" y="1336675"/>
            <a:ext cx="4810125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3" name="Google Shape;313;p98:notes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99:notes"/>
          <p:cNvSpPr txBox="1"/>
          <p:nvPr>
            <p:ph idx="12" type="sldNum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1" name="Google Shape;321;p99:notes"/>
          <p:cNvSpPr/>
          <p:nvPr>
            <p:ph idx="2" type="sldImg"/>
          </p:nvPr>
        </p:nvSpPr>
        <p:spPr>
          <a:xfrm>
            <a:off x="1374775" y="1336675"/>
            <a:ext cx="4810125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2" name="Google Shape;322;p99:notes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100:notes"/>
          <p:cNvSpPr txBox="1"/>
          <p:nvPr>
            <p:ph idx="12" type="sldNum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0" name="Google Shape;330;p100:notes"/>
          <p:cNvSpPr/>
          <p:nvPr>
            <p:ph idx="2" type="sldImg"/>
          </p:nvPr>
        </p:nvSpPr>
        <p:spPr>
          <a:xfrm>
            <a:off x="1374775" y="1336675"/>
            <a:ext cx="4810125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1" name="Google Shape;331;p100:notes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101:notes"/>
          <p:cNvSpPr txBox="1"/>
          <p:nvPr>
            <p:ph idx="12" type="sldNum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9" name="Google Shape;339;p101:notes"/>
          <p:cNvSpPr/>
          <p:nvPr>
            <p:ph idx="2" type="sldImg"/>
          </p:nvPr>
        </p:nvSpPr>
        <p:spPr>
          <a:xfrm>
            <a:off x="1374775" y="1336675"/>
            <a:ext cx="4810125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0" name="Google Shape;340;p101:notes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6:notes"/>
          <p:cNvSpPr txBox="1"/>
          <p:nvPr>
            <p:ph idx="12" type="sldNum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0" name="Google Shape;110;p6:notes"/>
          <p:cNvSpPr/>
          <p:nvPr>
            <p:ph idx="2" type="sldImg"/>
          </p:nvPr>
        </p:nvSpPr>
        <p:spPr>
          <a:xfrm>
            <a:off x="1374775" y="1336675"/>
            <a:ext cx="4810125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1" name="Google Shape;111;p6:notes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102:notes"/>
          <p:cNvSpPr txBox="1"/>
          <p:nvPr>
            <p:ph idx="12" type="sldNum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9" name="Google Shape;349;p102:notes"/>
          <p:cNvSpPr/>
          <p:nvPr>
            <p:ph idx="2" type="sldImg"/>
          </p:nvPr>
        </p:nvSpPr>
        <p:spPr>
          <a:xfrm>
            <a:off x="1374775" y="1336675"/>
            <a:ext cx="4810125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0" name="Google Shape;350;p102:notes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103:notes"/>
          <p:cNvSpPr txBox="1"/>
          <p:nvPr>
            <p:ph idx="12" type="sldNum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8" name="Google Shape;358;p103:notes"/>
          <p:cNvSpPr/>
          <p:nvPr>
            <p:ph idx="2" type="sldImg"/>
          </p:nvPr>
        </p:nvSpPr>
        <p:spPr>
          <a:xfrm>
            <a:off x="1374775" y="1336675"/>
            <a:ext cx="4810125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9" name="Google Shape;359;p103:notes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104:notes"/>
          <p:cNvSpPr txBox="1"/>
          <p:nvPr>
            <p:ph idx="12" type="sldNum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7" name="Google Shape;367;p104:notes"/>
          <p:cNvSpPr/>
          <p:nvPr>
            <p:ph idx="2" type="sldImg"/>
          </p:nvPr>
        </p:nvSpPr>
        <p:spPr>
          <a:xfrm>
            <a:off x="1374775" y="1336675"/>
            <a:ext cx="4810125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8" name="Google Shape;368;p104:notes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105:notes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105:notes"/>
          <p:cNvSpPr/>
          <p:nvPr>
            <p:ph idx="2" type="sldImg"/>
          </p:nvPr>
        </p:nvSpPr>
        <p:spPr>
          <a:xfrm>
            <a:off x="1374775" y="1336675"/>
            <a:ext cx="4810125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27:notes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3" name="Google Shape;383;p27:notes"/>
          <p:cNvSpPr/>
          <p:nvPr>
            <p:ph idx="2" type="sldImg"/>
          </p:nvPr>
        </p:nvSpPr>
        <p:spPr>
          <a:xfrm>
            <a:off x="1374775" y="1336675"/>
            <a:ext cx="4810125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7:notes"/>
          <p:cNvSpPr txBox="1"/>
          <p:nvPr>
            <p:ph idx="12" type="sldNum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7" name="Google Shape;117;p7:notes"/>
          <p:cNvSpPr/>
          <p:nvPr>
            <p:ph idx="2" type="sldImg"/>
          </p:nvPr>
        </p:nvSpPr>
        <p:spPr>
          <a:xfrm>
            <a:off x="1374775" y="1336675"/>
            <a:ext cx="4810125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8" name="Google Shape;118;p7:notes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8:notes"/>
          <p:cNvSpPr txBox="1"/>
          <p:nvPr>
            <p:ph idx="12" type="sldNum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5" name="Google Shape;125;p8:notes"/>
          <p:cNvSpPr/>
          <p:nvPr>
            <p:ph idx="2" type="sldImg"/>
          </p:nvPr>
        </p:nvSpPr>
        <p:spPr>
          <a:xfrm>
            <a:off x="1374775" y="1336675"/>
            <a:ext cx="4810125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6" name="Google Shape;126;p8:notes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9:notes"/>
          <p:cNvSpPr txBox="1"/>
          <p:nvPr>
            <p:ph idx="12" type="sldNum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4" name="Google Shape;134;p9:notes"/>
          <p:cNvSpPr/>
          <p:nvPr>
            <p:ph idx="2" type="sldImg"/>
          </p:nvPr>
        </p:nvSpPr>
        <p:spPr>
          <a:xfrm>
            <a:off x="1374775" y="1336675"/>
            <a:ext cx="4810125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5" name="Google Shape;135;p9:notes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0:notes"/>
          <p:cNvSpPr txBox="1"/>
          <p:nvPr>
            <p:ph idx="12" type="sldNum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3" name="Google Shape;143;p10:notes"/>
          <p:cNvSpPr/>
          <p:nvPr>
            <p:ph idx="2" type="sldImg"/>
          </p:nvPr>
        </p:nvSpPr>
        <p:spPr>
          <a:xfrm>
            <a:off x="1374775" y="1336675"/>
            <a:ext cx="4810125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4" name="Google Shape;144;p10:notes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1:notes"/>
          <p:cNvSpPr txBox="1"/>
          <p:nvPr>
            <p:ph idx="12" type="sldNum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3" name="Google Shape;153;p11:notes"/>
          <p:cNvSpPr/>
          <p:nvPr>
            <p:ph idx="2" type="sldImg"/>
          </p:nvPr>
        </p:nvSpPr>
        <p:spPr>
          <a:xfrm>
            <a:off x="1374775" y="1336675"/>
            <a:ext cx="4810125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4" name="Google Shape;154;p11:notes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2:notes"/>
          <p:cNvSpPr txBox="1"/>
          <p:nvPr>
            <p:ph idx="12" type="sldNum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1" name="Google Shape;161;p12:notes"/>
          <p:cNvSpPr/>
          <p:nvPr>
            <p:ph idx="2" type="sldImg"/>
          </p:nvPr>
        </p:nvSpPr>
        <p:spPr>
          <a:xfrm>
            <a:off x="1374775" y="1336675"/>
            <a:ext cx="4810125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2" name="Google Shape;162;p12:notes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>
  <p:cSld name="Blank Slide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9"/>
          <p:cNvSpPr txBox="1"/>
          <p:nvPr>
            <p:ph idx="11" type="ftr"/>
          </p:nvPr>
        </p:nvSpPr>
        <p:spPr>
          <a:xfrm>
            <a:off x="457559" y="6356520"/>
            <a:ext cx="8499154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070C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7"/>
          <p:cNvSpPr txBox="1"/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37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3" name="Google Shape;63;p37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4" name="Google Shape;64;p37"/>
          <p:cNvSpPr txBox="1"/>
          <p:nvPr>
            <p:ph idx="3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37"/>
          <p:cNvSpPr txBox="1"/>
          <p:nvPr>
            <p:ph idx="11" type="ftr"/>
          </p:nvPr>
        </p:nvSpPr>
        <p:spPr>
          <a:xfrm>
            <a:off x="374573" y="6356350"/>
            <a:ext cx="84829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8"/>
          <p:cNvSpPr txBox="1"/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38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9" name="Google Shape;69;p38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0" name="Google Shape;70;p38"/>
          <p:cNvSpPr txBox="1"/>
          <p:nvPr>
            <p:ph idx="3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38"/>
          <p:cNvSpPr txBox="1"/>
          <p:nvPr>
            <p:ph idx="11" type="ftr"/>
          </p:nvPr>
        </p:nvSpPr>
        <p:spPr>
          <a:xfrm>
            <a:off x="374573" y="6356350"/>
            <a:ext cx="84829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9"/>
          <p:cNvSpPr txBox="1"/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9"/>
          <p:cNvSpPr txBox="1"/>
          <p:nvPr>
            <p:ph idx="1"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39"/>
          <p:cNvSpPr txBox="1"/>
          <p:nvPr>
            <p:ph idx="2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p39"/>
          <p:cNvSpPr txBox="1"/>
          <p:nvPr>
            <p:ph idx="11" type="ftr"/>
          </p:nvPr>
        </p:nvSpPr>
        <p:spPr>
          <a:xfrm>
            <a:off x="374573" y="6356350"/>
            <a:ext cx="84829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0"/>
          <p:cNvSpPr txBox="1"/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40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0" name="Google Shape;80;p40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40"/>
          <p:cNvSpPr txBox="1"/>
          <p:nvPr>
            <p:ph idx="3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40"/>
          <p:cNvSpPr txBox="1"/>
          <p:nvPr>
            <p:ph idx="4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3" name="Google Shape;83;p40"/>
          <p:cNvSpPr txBox="1"/>
          <p:nvPr>
            <p:ph idx="11" type="ftr"/>
          </p:nvPr>
        </p:nvSpPr>
        <p:spPr>
          <a:xfrm>
            <a:off x="374573" y="6356350"/>
            <a:ext cx="84829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BLANK 2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1"/>
          <p:cNvSpPr txBox="1"/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41"/>
          <p:cNvSpPr txBox="1"/>
          <p:nvPr>
            <p:ph idx="1"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41"/>
          <p:cNvSpPr txBox="1"/>
          <p:nvPr>
            <p:ph idx="2"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8" name="Google Shape;88;p41"/>
          <p:cNvSpPr txBox="1"/>
          <p:nvPr>
            <p:ph idx="3"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41"/>
          <p:cNvSpPr txBox="1"/>
          <p:nvPr>
            <p:ph idx="4"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0" name="Google Shape;90;p41"/>
          <p:cNvSpPr txBox="1"/>
          <p:nvPr>
            <p:ph idx="5"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1" name="Google Shape;91;p41"/>
          <p:cNvSpPr txBox="1"/>
          <p:nvPr>
            <p:ph idx="6"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2" name="Google Shape;92;p41"/>
          <p:cNvSpPr txBox="1"/>
          <p:nvPr>
            <p:ph idx="11" type="ftr"/>
          </p:nvPr>
        </p:nvSpPr>
        <p:spPr>
          <a:xfrm>
            <a:off x="374573" y="6356350"/>
            <a:ext cx="84829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0"/>
          <p:cNvSpPr txBox="1"/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0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30"/>
          <p:cNvSpPr txBox="1"/>
          <p:nvPr>
            <p:ph idx="11" type="ftr"/>
          </p:nvPr>
        </p:nvSpPr>
        <p:spPr>
          <a:xfrm>
            <a:off x="352540" y="6356520"/>
            <a:ext cx="833390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6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12.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7"/>
          <p:cNvSpPr txBox="1"/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07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107"/>
          <p:cNvSpPr txBox="1"/>
          <p:nvPr>
            <p:ph idx="2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07"/>
          <p:cNvSpPr txBox="1"/>
          <p:nvPr>
            <p:ph idx="11" type="ftr"/>
          </p:nvPr>
        </p:nvSpPr>
        <p:spPr>
          <a:xfrm>
            <a:off x="533159" y="6356520"/>
            <a:ext cx="8269317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2"/>
          <p:cNvSpPr txBox="1"/>
          <p:nvPr>
            <p:ph type="title"/>
          </p:nvPr>
        </p:nvSpPr>
        <p:spPr>
          <a:xfrm>
            <a:off x="0" y="0"/>
            <a:ext cx="6476760" cy="837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32"/>
          <p:cNvSpPr txBox="1"/>
          <p:nvPr>
            <p:ph idx="11" type="ftr"/>
          </p:nvPr>
        </p:nvSpPr>
        <p:spPr>
          <a:xfrm>
            <a:off x="374573" y="6356350"/>
            <a:ext cx="84829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3"/>
          <p:cNvSpPr txBox="1"/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33"/>
          <p:cNvSpPr txBox="1"/>
          <p:nvPr>
            <p:ph idx="1"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33"/>
          <p:cNvSpPr txBox="1"/>
          <p:nvPr>
            <p:ph idx="11" type="ftr"/>
          </p:nvPr>
        </p:nvSpPr>
        <p:spPr>
          <a:xfrm>
            <a:off x="457199" y="6356520"/>
            <a:ext cx="8229239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4"/>
          <p:cNvSpPr txBox="1"/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34"/>
          <p:cNvSpPr txBox="1"/>
          <p:nvPr>
            <p:ph idx="11" type="ftr"/>
          </p:nvPr>
        </p:nvSpPr>
        <p:spPr>
          <a:xfrm>
            <a:off x="352540" y="6356520"/>
            <a:ext cx="8361802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>
  <p:cSld name="Centered 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5"/>
          <p:cNvSpPr txBox="1"/>
          <p:nvPr>
            <p:ph idx="1" type="subTitle"/>
          </p:nvPr>
        </p:nvSpPr>
        <p:spPr>
          <a:xfrm>
            <a:off x="0" y="0"/>
            <a:ext cx="5486040" cy="4238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35"/>
          <p:cNvSpPr txBox="1"/>
          <p:nvPr>
            <p:ph idx="11" type="ftr"/>
          </p:nvPr>
        </p:nvSpPr>
        <p:spPr>
          <a:xfrm>
            <a:off x="374573" y="6356350"/>
            <a:ext cx="84829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6"/>
          <p:cNvSpPr txBox="1"/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6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p36"/>
          <p:cNvSpPr txBox="1"/>
          <p:nvPr>
            <p:ph idx="2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36"/>
          <p:cNvSpPr txBox="1"/>
          <p:nvPr>
            <p:ph idx="3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36"/>
          <p:cNvSpPr txBox="1"/>
          <p:nvPr>
            <p:ph idx="11" type="ftr"/>
          </p:nvPr>
        </p:nvSpPr>
        <p:spPr>
          <a:xfrm>
            <a:off x="374573" y="6356350"/>
            <a:ext cx="84829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8.png"/><Relationship Id="rId2" Type="http://schemas.openxmlformats.org/officeDocument/2006/relationships/image" Target="../media/image3.jp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2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8"/>
          <p:cNvSpPr/>
          <p:nvPr/>
        </p:nvSpPr>
        <p:spPr>
          <a:xfrm>
            <a:off x="0" y="0"/>
            <a:ext cx="9143640" cy="837720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8"/>
          <p:cNvSpPr/>
          <p:nvPr/>
        </p:nvSpPr>
        <p:spPr>
          <a:xfrm flipH="1" rot="10800000">
            <a:off x="0" y="6704640"/>
            <a:ext cx="9143640" cy="19764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GO.gif" id="12" name="Google Shape;12;p28"/>
          <p:cNvPicPr preferRelativeResize="0"/>
          <p:nvPr/>
        </p:nvPicPr>
        <p:blipFill rotWithShape="1">
          <a:blip r:embed="rId1">
            <a:alphaModFix/>
          </a:blip>
          <a:srcRect b="10718" l="0" r="0" t="0"/>
          <a:stretch/>
        </p:blipFill>
        <p:spPr>
          <a:xfrm>
            <a:off x="6553080" y="228600"/>
            <a:ext cx="2057040" cy="6346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.gif" id="13" name="Google Shape;13;p28"/>
          <p:cNvPicPr preferRelativeResize="0"/>
          <p:nvPr/>
        </p:nvPicPr>
        <p:blipFill rotWithShape="1">
          <a:blip r:embed="rId1">
            <a:alphaModFix/>
          </a:blip>
          <a:srcRect b="10718" l="0" r="0" t="0"/>
          <a:stretch/>
        </p:blipFill>
        <p:spPr>
          <a:xfrm>
            <a:off x="6553080" y="228600"/>
            <a:ext cx="2057040" cy="63468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" name="Google Shape;14;p28"/>
          <p:cNvGrpSpPr/>
          <p:nvPr/>
        </p:nvGrpSpPr>
        <p:grpSpPr>
          <a:xfrm>
            <a:off x="6146640" y="0"/>
            <a:ext cx="2997000" cy="875880"/>
            <a:chOff x="6146640" y="0"/>
            <a:chExt cx="2997000" cy="875880"/>
          </a:xfrm>
        </p:grpSpPr>
        <p:sp>
          <p:nvSpPr>
            <p:cNvPr id="15" name="Google Shape;15;p28"/>
            <p:cNvSpPr/>
            <p:nvPr/>
          </p:nvSpPr>
          <p:spPr>
            <a:xfrm>
              <a:off x="6146640" y="0"/>
              <a:ext cx="2997000" cy="837720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LOGO.gif" id="16" name="Google Shape;16;p28"/>
            <p:cNvPicPr preferRelativeResize="0"/>
            <p:nvPr/>
          </p:nvPicPr>
          <p:blipFill rotWithShape="1">
            <a:blip r:embed="rId1">
              <a:alphaModFix/>
            </a:blip>
            <a:srcRect b="10718" l="0" r="0" t="0"/>
            <a:stretch/>
          </p:blipFill>
          <p:spPr>
            <a:xfrm>
              <a:off x="6553080" y="228600"/>
              <a:ext cx="2057040" cy="6346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" name="Google Shape;17;p28"/>
            <p:cNvSpPr/>
            <p:nvPr/>
          </p:nvSpPr>
          <p:spPr>
            <a:xfrm>
              <a:off x="6527880" y="190440"/>
              <a:ext cx="2076120" cy="68544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logo.jpg" id="18" name="Google Shape;18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553080" y="228600"/>
            <a:ext cx="1920600" cy="60912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.gif" id="19" name="Google Shape;19;p28"/>
          <p:cNvPicPr preferRelativeResize="0"/>
          <p:nvPr/>
        </p:nvPicPr>
        <p:blipFill rotWithShape="1">
          <a:blip r:embed="rId1">
            <a:alphaModFix/>
          </a:blip>
          <a:srcRect b="10718" l="0" r="0" t="0"/>
          <a:stretch/>
        </p:blipFill>
        <p:spPr>
          <a:xfrm>
            <a:off x="6553080" y="228600"/>
            <a:ext cx="2057040" cy="63468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" name="Google Shape;20;p28"/>
          <p:cNvGrpSpPr/>
          <p:nvPr/>
        </p:nvGrpSpPr>
        <p:grpSpPr>
          <a:xfrm>
            <a:off x="6146640" y="0"/>
            <a:ext cx="2997000" cy="875880"/>
            <a:chOff x="6146640" y="0"/>
            <a:chExt cx="2997000" cy="875880"/>
          </a:xfrm>
        </p:grpSpPr>
        <p:sp>
          <p:nvSpPr>
            <p:cNvPr id="21" name="Google Shape;21;p28"/>
            <p:cNvSpPr/>
            <p:nvPr/>
          </p:nvSpPr>
          <p:spPr>
            <a:xfrm>
              <a:off x="6146640" y="0"/>
              <a:ext cx="2997000" cy="837720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LOGO.gif" id="22" name="Google Shape;22;p28"/>
            <p:cNvPicPr preferRelativeResize="0"/>
            <p:nvPr/>
          </p:nvPicPr>
          <p:blipFill rotWithShape="1">
            <a:blip r:embed="rId1">
              <a:alphaModFix/>
            </a:blip>
            <a:srcRect b="10718" l="0" r="0" t="0"/>
            <a:stretch/>
          </p:blipFill>
          <p:spPr>
            <a:xfrm>
              <a:off x="6553080" y="228600"/>
              <a:ext cx="2057040" cy="6346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" name="Google Shape;23;p28"/>
            <p:cNvSpPr/>
            <p:nvPr/>
          </p:nvSpPr>
          <p:spPr>
            <a:xfrm>
              <a:off x="6527880" y="190440"/>
              <a:ext cx="2076120" cy="68544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logo.jpg" id="24" name="Google Shape;24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553080" y="228600"/>
            <a:ext cx="1920600" cy="609120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28"/>
          <p:cNvSpPr txBox="1"/>
          <p:nvPr>
            <p:ph type="title"/>
          </p:nvPr>
        </p:nvSpPr>
        <p:spPr>
          <a:xfrm>
            <a:off x="0" y="0"/>
            <a:ext cx="6476760" cy="837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Google Shape;26;p28"/>
          <p:cNvSpPr txBox="1"/>
          <p:nvPr>
            <p:ph idx="1" type="body"/>
          </p:nvPr>
        </p:nvSpPr>
        <p:spPr>
          <a:xfrm>
            <a:off x="457200" y="13716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02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21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28"/>
          <p:cNvSpPr txBox="1"/>
          <p:nvPr>
            <p:ph idx="11" type="ftr"/>
          </p:nvPr>
        </p:nvSpPr>
        <p:spPr>
          <a:xfrm>
            <a:off x="374573" y="6356350"/>
            <a:ext cx="84829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9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8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pinoybix.org/2017/07/mcq-in-network-layer-internet-protocol-forouzan.html" TargetMode="External"/><Relationship Id="rId4" Type="http://schemas.openxmlformats.org/officeDocument/2006/relationships/hyperlink" Target="https://edurev.in/course/quiz/attempt/-1_Test-Ipv4--IP-Packet/0decdb37-7206-4824-afdd-d47013a5c4cd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"/>
          <p:cNvSpPr txBox="1"/>
          <p:nvPr/>
        </p:nvSpPr>
        <p:spPr>
          <a:xfrm>
            <a:off x="1240016" y="821110"/>
            <a:ext cx="6663965" cy="26583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1" i="0" lang="en-US" sz="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 to Computer Networks 22CS008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Multiple Access Protocols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1" i="0" sz="3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600" u="none" cap="none" strike="noStrik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Lecture12-14 (Theory)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3600" u="none" cap="none" strike="noStrike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Dr. Htet Ne Oo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Computer Science and Engineering,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Chitkara University, Punjab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"/>
          <p:cNvSpPr txBox="1"/>
          <p:nvPr>
            <p:ph idx="11" type="ftr"/>
          </p:nvPr>
        </p:nvSpPr>
        <p:spPr>
          <a:xfrm>
            <a:off x="368134" y="6393454"/>
            <a:ext cx="840773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Times New Roman"/>
                <a:ea typeface="Times New Roman"/>
                <a:cs typeface="Times New Roman"/>
                <a:sym typeface="Times New Roman"/>
              </a:rPr>
              <a:t>Computer Networks</a:t>
            </a:r>
            <a:endParaRPr b="0" sz="1400" strike="noStrike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3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3" name="Google Shape;173;p13"/>
          <p:cNvSpPr txBox="1"/>
          <p:nvPr/>
        </p:nvSpPr>
        <p:spPr>
          <a:xfrm>
            <a:off x="2350416" y="6253162"/>
            <a:ext cx="452239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5  </a:t>
            </a:r>
            <a:r>
              <a:rPr b="0" i="0" lang="en-US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Vulnerable time for pure ALOHA protocol</a:t>
            </a:r>
            <a:endParaRPr/>
          </a:p>
        </p:txBody>
      </p:sp>
      <p:pic>
        <p:nvPicPr>
          <p:cNvPr id="174" name="Google Shape;17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8063" y="1376363"/>
            <a:ext cx="6992937" cy="4491037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13"/>
          <p:cNvSpPr txBox="1"/>
          <p:nvPr/>
        </p:nvSpPr>
        <p:spPr>
          <a:xfrm>
            <a:off x="-1" y="271311"/>
            <a:ext cx="7647709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Vulnerable time - pure ALOHA protocol</a:t>
            </a:r>
            <a:endParaRPr b="1" i="0" sz="3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4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2" name="Google Shape;182;p14"/>
          <p:cNvSpPr/>
          <p:nvPr/>
        </p:nvSpPr>
        <p:spPr>
          <a:xfrm>
            <a:off x="228600" y="1143000"/>
            <a:ext cx="8686800" cy="104714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pure ALOHA network transmits 200-bit frames on a shared channel of 200 kbps. What is the requirement to make this frame collision-free?</a:t>
            </a:r>
            <a:endParaRPr/>
          </a:p>
        </p:txBody>
      </p:sp>
      <p:sp>
        <p:nvSpPr>
          <p:cNvPr id="183" name="Google Shape;183;p14"/>
          <p:cNvSpPr txBox="1"/>
          <p:nvPr/>
        </p:nvSpPr>
        <p:spPr>
          <a:xfrm>
            <a:off x="228600" y="256736"/>
            <a:ext cx="1951175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 2</a:t>
            </a:r>
            <a:endParaRPr/>
          </a:p>
        </p:txBody>
      </p:sp>
      <p:sp>
        <p:nvSpPr>
          <p:cNvPr id="184" name="Google Shape;184;p14"/>
          <p:cNvSpPr/>
          <p:nvPr/>
        </p:nvSpPr>
        <p:spPr>
          <a:xfrm>
            <a:off x="152400" y="2819400"/>
            <a:ext cx="8839200" cy="257064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Solution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Average frame transmission time T</a:t>
            </a:r>
            <a:r>
              <a:rPr b="0" baseline="-2500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</a:t>
            </a:r>
            <a: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200 bits/200 kbps or 1 ms. The vulnerable time is  2 × 1 ms = 2 ms. This means no station should send later than 1 ms before this station starts transmission and no station should start sending during the one 1-ms period that this station is sending.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5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91" name="Google Shape;191;p15"/>
          <p:cNvCxnSpPr/>
          <p:nvPr/>
        </p:nvCxnSpPr>
        <p:spPr>
          <a:xfrm>
            <a:off x="457200" y="2667000"/>
            <a:ext cx="8153400" cy="0"/>
          </a:xfrm>
          <a:prstGeom prst="straightConnector1">
            <a:avLst/>
          </a:prstGeom>
          <a:noFill/>
          <a:ln cap="flat" cmpd="sng" w="76200">
            <a:solidFill>
              <a:srgbClr val="0099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2" name="Google Shape;192;p15"/>
          <p:cNvCxnSpPr/>
          <p:nvPr/>
        </p:nvCxnSpPr>
        <p:spPr>
          <a:xfrm>
            <a:off x="458788" y="4953000"/>
            <a:ext cx="8153400" cy="0"/>
          </a:xfrm>
          <a:prstGeom prst="straightConnector1">
            <a:avLst/>
          </a:prstGeom>
          <a:noFill/>
          <a:ln cap="flat" cmpd="sng" w="76200">
            <a:solidFill>
              <a:srgbClr val="0099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3" name="Google Shape;193;p15"/>
          <p:cNvSpPr/>
          <p:nvPr/>
        </p:nvSpPr>
        <p:spPr>
          <a:xfrm>
            <a:off x="495300" y="2759075"/>
            <a:ext cx="8077200" cy="2041525"/>
          </a:xfrm>
          <a:prstGeom prst="rect">
            <a:avLst/>
          </a:prstGeom>
          <a:solidFill>
            <a:srgbClr val="99FF33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throughput for pure ALOHA is </a:t>
            </a:r>
            <a:b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2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S = G × e </a:t>
            </a:r>
            <a:r>
              <a:rPr b="0" baseline="30000" i="0" lang="en-US" sz="32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−2G  </a:t>
            </a: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maximum throughput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0" baseline="-25000" i="0" lang="en-US" sz="32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max</a:t>
            </a:r>
            <a:r>
              <a:rPr b="0" i="0" lang="en-US" sz="32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 = 0.184 </a:t>
            </a: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when G= (1/2).</a:t>
            </a:r>
            <a:endParaRPr/>
          </a:p>
        </p:txBody>
      </p:sp>
      <p:sp>
        <p:nvSpPr>
          <p:cNvPr id="194" name="Google Shape;194;p15"/>
          <p:cNvSpPr txBox="1"/>
          <p:nvPr/>
        </p:nvSpPr>
        <p:spPr>
          <a:xfrm>
            <a:off x="1257300" y="5803900"/>
            <a:ext cx="59055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 is number of transmission attempts per frame time.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6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1" name="Google Shape;201;p16"/>
          <p:cNvSpPr/>
          <p:nvPr/>
        </p:nvSpPr>
        <p:spPr>
          <a:xfrm>
            <a:off x="228600" y="1328717"/>
            <a:ext cx="8686800" cy="178510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pure ALOHA network transmits 200-bit frames on a shared channel of 200 kbps. What is the throughput if the system (all stations together) produces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a.</a:t>
            </a:r>
            <a: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1000 frames per second    </a:t>
            </a:r>
            <a:r>
              <a:rPr b="0" i="0" lang="en-US" sz="2200" u="none" cap="none" strike="noStrik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b.</a:t>
            </a:r>
            <a: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500 frames per second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c.</a:t>
            </a:r>
            <a: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250 frames per second.</a:t>
            </a:r>
            <a:endParaRPr/>
          </a:p>
        </p:txBody>
      </p:sp>
      <p:sp>
        <p:nvSpPr>
          <p:cNvPr id="202" name="Google Shape;202;p16"/>
          <p:cNvSpPr txBox="1"/>
          <p:nvPr/>
        </p:nvSpPr>
        <p:spPr>
          <a:xfrm>
            <a:off x="1416377" y="282277"/>
            <a:ext cx="2042547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 3</a:t>
            </a:r>
            <a:endParaRPr/>
          </a:p>
        </p:txBody>
      </p:sp>
      <p:sp>
        <p:nvSpPr>
          <p:cNvPr id="203" name="Google Shape;203;p16"/>
          <p:cNvSpPr/>
          <p:nvPr/>
        </p:nvSpPr>
        <p:spPr>
          <a:xfrm>
            <a:off x="228600" y="3429000"/>
            <a:ext cx="8686800" cy="280076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Solution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frame transmission time is 200/200 kbps or 1 ms.</a:t>
            </a:r>
            <a:endParaRPr b="0" i="0" sz="2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AutoNum type="alphaLcPeriod"/>
            </a:pPr>
            <a: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the system creates 1000 frames per second, this is 1</a:t>
            </a:r>
            <a:b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frame per millisecond. The load is 1. In this case </a:t>
            </a:r>
            <a:b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S = G× e</a:t>
            </a:r>
            <a:r>
              <a:rPr b="0" baseline="3000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−2 G</a:t>
            </a:r>
            <a: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1 x e </a:t>
            </a:r>
            <a:r>
              <a:rPr b="0" baseline="3000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(-2x1)   </a:t>
            </a:r>
            <a: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0.135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S </a:t>
            </a:r>
            <a: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0.135 (13.5 percent). 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means that the throughput is 1000 × 0.135 = 135 frames. 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Only</a:t>
            </a:r>
            <a: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135 frames out of 1000 will probably survive.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7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0" name="Google Shape;210;p17"/>
          <p:cNvSpPr txBox="1"/>
          <p:nvPr/>
        </p:nvSpPr>
        <p:spPr>
          <a:xfrm>
            <a:off x="1180707" y="179109"/>
            <a:ext cx="4148893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 3 (continued)</a:t>
            </a:r>
            <a:endParaRPr/>
          </a:p>
        </p:txBody>
      </p:sp>
      <p:sp>
        <p:nvSpPr>
          <p:cNvPr id="211" name="Google Shape;211;p17"/>
          <p:cNvSpPr/>
          <p:nvPr/>
        </p:nvSpPr>
        <p:spPr>
          <a:xfrm>
            <a:off x="228600" y="1290686"/>
            <a:ext cx="8686800" cy="483209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b.</a:t>
            </a:r>
            <a: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If the system creates 500 frames per second, this is</a:t>
            </a:r>
            <a:b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(1/2) frame per millisecond. The load is (1/2). In this</a:t>
            </a:r>
            <a:b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case S = G × e </a:t>
            </a:r>
            <a:r>
              <a:rPr b="0" baseline="3000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−2G</a:t>
            </a:r>
            <a: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or S = 0.184 (18.4 percent). This</a:t>
            </a:r>
            <a:b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means that the throughput is 500 × 0.184 = 92 and that</a:t>
            </a:r>
            <a:b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only 92 frames out of 500 will probably survive. Note</a:t>
            </a:r>
            <a:b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that this is the maximum throughput case,</a:t>
            </a:r>
            <a:b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percentagewise.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c.</a:t>
            </a:r>
            <a: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If the system creates 250 frames per second, this is (1/4)</a:t>
            </a:r>
            <a:b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frame per millisecond. The load is (1/4). In this case </a:t>
            </a:r>
            <a:b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S = G × e −</a:t>
            </a:r>
            <a:r>
              <a:rPr b="0" baseline="3000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2G</a:t>
            </a:r>
            <a: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or S = 0.152 (15.2 percent). This means</a:t>
            </a:r>
            <a:b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that the throughput is 250 × 0.152 = 38. Only 38</a:t>
            </a:r>
            <a:b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frames out of 250 will probably survive</a:t>
            </a: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8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8" name="Google Shape;218;p18"/>
          <p:cNvSpPr txBox="1"/>
          <p:nvPr/>
        </p:nvSpPr>
        <p:spPr>
          <a:xfrm>
            <a:off x="2490120" y="5713511"/>
            <a:ext cx="403027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6  </a:t>
            </a:r>
            <a:r>
              <a:rPr b="0" i="0" lang="en-US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Frames in a slotted ALOHA network</a:t>
            </a:r>
            <a:endParaRPr/>
          </a:p>
        </p:txBody>
      </p:sp>
      <p:pic>
        <p:nvPicPr>
          <p:cNvPr id="219" name="Google Shape;219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1938" y="1433513"/>
            <a:ext cx="8501062" cy="3976687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18"/>
          <p:cNvSpPr txBox="1"/>
          <p:nvPr/>
        </p:nvSpPr>
        <p:spPr>
          <a:xfrm>
            <a:off x="-95003" y="331291"/>
            <a:ext cx="6768935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Frames in a slotted ALOHA network</a:t>
            </a:r>
            <a:endParaRPr b="1" i="0" sz="3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9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27" name="Google Shape;227;p19"/>
          <p:cNvCxnSpPr/>
          <p:nvPr/>
        </p:nvCxnSpPr>
        <p:spPr>
          <a:xfrm>
            <a:off x="457200" y="2667000"/>
            <a:ext cx="8153400" cy="0"/>
          </a:xfrm>
          <a:prstGeom prst="straightConnector1">
            <a:avLst/>
          </a:prstGeom>
          <a:noFill/>
          <a:ln cap="flat" cmpd="sng" w="76200">
            <a:solidFill>
              <a:srgbClr val="0099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8" name="Google Shape;228;p19"/>
          <p:cNvCxnSpPr/>
          <p:nvPr/>
        </p:nvCxnSpPr>
        <p:spPr>
          <a:xfrm>
            <a:off x="458788" y="4876800"/>
            <a:ext cx="8153400" cy="0"/>
          </a:xfrm>
          <a:prstGeom prst="straightConnector1">
            <a:avLst/>
          </a:prstGeom>
          <a:noFill/>
          <a:ln cap="flat" cmpd="sng" w="76200">
            <a:solidFill>
              <a:srgbClr val="0099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9" name="Google Shape;229;p19"/>
          <p:cNvSpPr/>
          <p:nvPr/>
        </p:nvSpPr>
        <p:spPr>
          <a:xfrm>
            <a:off x="495300" y="2759075"/>
            <a:ext cx="8077200" cy="2041525"/>
          </a:xfrm>
          <a:prstGeom prst="rect">
            <a:avLst/>
          </a:prstGeom>
          <a:solidFill>
            <a:srgbClr val="99FF33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throughput for slotted ALOHA is </a:t>
            </a:r>
            <a:b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2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S = G × e</a:t>
            </a:r>
            <a:r>
              <a:rPr b="0" baseline="30000" i="0" lang="en-US" sz="32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−G</a:t>
            </a: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.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maximum throughput </a:t>
            </a:r>
            <a:b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2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0" baseline="-25000" i="0" lang="en-US" sz="32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max</a:t>
            </a:r>
            <a:r>
              <a:rPr b="0" i="0" lang="en-US" sz="32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 = 0.368</a:t>
            </a: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when G = 1.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0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6" name="Google Shape;236;p20"/>
          <p:cNvSpPr txBox="1"/>
          <p:nvPr/>
        </p:nvSpPr>
        <p:spPr>
          <a:xfrm>
            <a:off x="1339850" y="6002337"/>
            <a:ext cx="497443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Figure 7  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Vulnerable time for slotted ALOHA protocol</a:t>
            </a:r>
            <a:endParaRPr/>
          </a:p>
        </p:txBody>
      </p:sp>
      <p:pic>
        <p:nvPicPr>
          <p:cNvPr id="237" name="Google Shape;237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0700" y="1430338"/>
            <a:ext cx="7632700" cy="4360862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20"/>
          <p:cNvSpPr txBox="1"/>
          <p:nvPr/>
        </p:nvSpPr>
        <p:spPr>
          <a:xfrm>
            <a:off x="-95003" y="216783"/>
            <a:ext cx="7042067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Vulnerable time for slotted ALOHA protocol</a:t>
            </a:r>
            <a:endParaRPr b="1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1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5" name="Google Shape;245;p21"/>
          <p:cNvSpPr/>
          <p:nvPr/>
        </p:nvSpPr>
        <p:spPr>
          <a:xfrm>
            <a:off x="228600" y="1281260"/>
            <a:ext cx="8686800" cy="178510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slotted ALOHA  network transmits 200-bit frames on a shared channel of 200 kbps. What is the throughput if the system (all stations together) produces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a.</a:t>
            </a:r>
            <a: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1000 frames per second    </a:t>
            </a:r>
            <a:r>
              <a:rPr b="0" i="0" lang="en-US" sz="2200" u="none" cap="none" strike="noStrik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b.</a:t>
            </a:r>
            <a: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500 frames per second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c.</a:t>
            </a:r>
            <a: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250 frames per second.</a:t>
            </a:r>
            <a:endParaRPr/>
          </a:p>
        </p:txBody>
      </p:sp>
      <p:sp>
        <p:nvSpPr>
          <p:cNvPr id="246" name="Google Shape;246;p21"/>
          <p:cNvSpPr txBox="1"/>
          <p:nvPr/>
        </p:nvSpPr>
        <p:spPr>
          <a:xfrm>
            <a:off x="1143000" y="0"/>
            <a:ext cx="2042547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 4</a:t>
            </a:r>
            <a:endParaRPr/>
          </a:p>
        </p:txBody>
      </p:sp>
      <p:sp>
        <p:nvSpPr>
          <p:cNvPr id="247" name="Google Shape;247;p21"/>
          <p:cNvSpPr/>
          <p:nvPr/>
        </p:nvSpPr>
        <p:spPr>
          <a:xfrm>
            <a:off x="228600" y="3200400"/>
            <a:ext cx="8686800" cy="246221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Solution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frame transmission time is 200/200 kbps or 1 ms.</a:t>
            </a:r>
            <a:endParaRPr b="0" i="0" sz="2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a.</a:t>
            </a:r>
            <a: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If the system creates 1000 frames per second, this is 1</a:t>
            </a:r>
            <a:b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frame per millisecond. The load is 1. In this case </a:t>
            </a:r>
            <a:b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S = G× e</a:t>
            </a:r>
            <a:r>
              <a:rPr b="0" baseline="3000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−G</a:t>
            </a:r>
            <a: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or S = 0.368 (36.8 percent). This means</a:t>
            </a:r>
            <a:b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that the throughput is 1000 × 0.0368 = 368 frames.</a:t>
            </a:r>
            <a:b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Only 386 frames out of 1000 will probably survive.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2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4" name="Google Shape;254;p22"/>
          <p:cNvSpPr txBox="1"/>
          <p:nvPr/>
        </p:nvSpPr>
        <p:spPr>
          <a:xfrm>
            <a:off x="1274975" y="253425"/>
            <a:ext cx="4148893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 4 (continued)</a:t>
            </a:r>
            <a:endParaRPr/>
          </a:p>
        </p:txBody>
      </p:sp>
      <p:sp>
        <p:nvSpPr>
          <p:cNvPr id="255" name="Google Shape;255;p22"/>
          <p:cNvSpPr/>
          <p:nvPr/>
        </p:nvSpPr>
        <p:spPr>
          <a:xfrm>
            <a:off x="228600" y="1564064"/>
            <a:ext cx="8686800" cy="483209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b.</a:t>
            </a:r>
            <a: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If the system creates 500 frames per second, this is</a:t>
            </a:r>
            <a:b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(1/2) frame per millisecond. The load is (1/2). In this</a:t>
            </a:r>
            <a:b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case S = G × e</a:t>
            </a:r>
            <a:r>
              <a:rPr b="0" baseline="3000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−G</a:t>
            </a:r>
            <a: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or S = 0.303 (30.3 percent). This</a:t>
            </a:r>
            <a:b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means that the throughput is 500 × 0.0303 = 151. </a:t>
            </a:r>
            <a:b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Only 151 frames out of 500 will probably survive.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c.</a:t>
            </a:r>
            <a: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If the system creates 250 frames per second, this is (1/4)</a:t>
            </a:r>
            <a:b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frame per millisecond. The load is (1/4). In this case </a:t>
            </a:r>
            <a:b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S = G × e </a:t>
            </a:r>
            <a:r>
              <a:rPr b="0" baseline="3000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−G</a:t>
            </a:r>
            <a: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or S = 0.195 (19.5 percent). This means</a:t>
            </a:r>
            <a:b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that the throughput is 250 × 0.195 = 49. Only 49</a:t>
            </a:r>
            <a:b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frames out of 250 will probably survive.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"/>
          <p:cNvSpPr txBox="1"/>
          <p:nvPr/>
        </p:nvSpPr>
        <p:spPr>
          <a:xfrm>
            <a:off x="338447" y="0"/>
            <a:ext cx="6019560" cy="837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US" sz="3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Index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4"/>
          <p:cNvSpPr txBox="1"/>
          <p:nvPr/>
        </p:nvSpPr>
        <p:spPr>
          <a:xfrm>
            <a:off x="168990" y="963516"/>
            <a:ext cx="8838720" cy="49459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225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4"/>
          <p:cNvSpPr txBox="1"/>
          <p:nvPr>
            <p:ph idx="1" type="body"/>
          </p:nvPr>
        </p:nvSpPr>
        <p:spPr>
          <a:xfrm>
            <a:off x="860438" y="1719618"/>
            <a:ext cx="7826002" cy="40397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AutoNum type="alphaLcParenR"/>
            </a:pP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Concept Multiple Access Resolution</a:t>
            </a:r>
            <a:endParaRPr b="1" sz="1800"/>
          </a:p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AutoNum type="alphaLcParenR"/>
            </a:pPr>
            <a:r>
              <a:rPr b="1" lang="en-US" sz="1800">
                <a:latin typeface="Times New Roman"/>
                <a:ea typeface="Times New Roman"/>
                <a:cs typeface="Times New Roman"/>
                <a:sym typeface="Times New Roman"/>
              </a:rPr>
              <a:t> Random Access Control</a:t>
            </a:r>
            <a:endParaRPr/>
          </a:p>
          <a:p>
            <a:pPr indent="-1651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t/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651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t/>
            </a:r>
            <a:endParaRPr/>
          </a:p>
        </p:txBody>
      </p:sp>
      <p:sp>
        <p:nvSpPr>
          <p:cNvPr id="106" name="Google Shape;106;p4"/>
          <p:cNvSpPr txBox="1"/>
          <p:nvPr>
            <p:ph idx="11" type="ftr"/>
          </p:nvPr>
        </p:nvSpPr>
        <p:spPr>
          <a:xfrm>
            <a:off x="0" y="6429080"/>
            <a:ext cx="840773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Times New Roman"/>
                <a:ea typeface="Times New Roman"/>
                <a:cs typeface="Times New Roman"/>
                <a:sym typeface="Times New Roman"/>
              </a:rPr>
              <a:t>Computer Networks               </a:t>
            </a:r>
            <a:endParaRPr b="0" sz="1400" strike="noStrike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7" name="Google Shape;107;p4"/>
          <p:cNvSpPr/>
          <p:nvPr/>
        </p:nvSpPr>
        <p:spPr>
          <a:xfrm>
            <a:off x="1082910" y="3320002"/>
            <a:ext cx="7924800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2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0033CC"/>
                </a:solidFill>
                <a:latin typeface="Arial"/>
                <a:ea typeface="Arial"/>
                <a:cs typeface="Arial"/>
                <a:sym typeface="Arial"/>
              </a:rPr>
              <a:t>ALOHA(Pure and Slotted ALOHA)</a:t>
            </a:r>
            <a:endParaRPr b="0" i="0" sz="1600" u="none" cap="none" strike="noStrike">
              <a:solidFill>
                <a:srgbClr val="0033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2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0033CC"/>
                </a:solidFill>
                <a:latin typeface="Arial"/>
                <a:ea typeface="Arial"/>
                <a:cs typeface="Arial"/>
                <a:sym typeface="Arial"/>
              </a:rPr>
              <a:t>Carrier Sense Multiple Access</a:t>
            </a:r>
            <a:endParaRPr/>
          </a:p>
          <a:p>
            <a:pPr indent="-34290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2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0033CC"/>
                </a:solidFill>
                <a:latin typeface="Arial"/>
                <a:ea typeface="Arial"/>
                <a:cs typeface="Arial"/>
                <a:sym typeface="Arial"/>
              </a:rPr>
              <a:t>Carrier Sense Multiple Access with Collision Detection</a:t>
            </a:r>
            <a:endParaRPr/>
          </a:p>
          <a:p>
            <a:pPr indent="-34290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2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0033CC"/>
                </a:solidFill>
                <a:latin typeface="Arial"/>
                <a:ea typeface="Arial"/>
                <a:cs typeface="Arial"/>
                <a:sym typeface="Arial"/>
              </a:rPr>
              <a:t>Carrier Sense Multiple Access with Collision Avoidance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3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2" name="Google Shape;262;p23"/>
          <p:cNvSpPr txBox="1"/>
          <p:nvPr/>
        </p:nvSpPr>
        <p:spPr>
          <a:xfrm>
            <a:off x="1633979" y="6145213"/>
            <a:ext cx="4589718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8  </a:t>
            </a:r>
            <a:r>
              <a:rPr b="0" i="0" lang="en-US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Space/time model of the collision in CSMA</a:t>
            </a:r>
            <a:endParaRPr/>
          </a:p>
        </p:txBody>
      </p:sp>
      <p:pic>
        <p:nvPicPr>
          <p:cNvPr id="263" name="Google Shape;263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6850" y="1066800"/>
            <a:ext cx="7880350" cy="5078413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23"/>
          <p:cNvSpPr txBox="1"/>
          <p:nvPr/>
        </p:nvSpPr>
        <p:spPr>
          <a:xfrm>
            <a:off x="196850" y="129136"/>
            <a:ext cx="6467901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Space/time model of the collision in CSMA</a:t>
            </a:r>
            <a:endParaRPr b="1" i="0" sz="3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4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1" name="Google Shape;271;p24"/>
          <p:cNvSpPr txBox="1"/>
          <p:nvPr/>
        </p:nvSpPr>
        <p:spPr>
          <a:xfrm>
            <a:off x="644165" y="234976"/>
            <a:ext cx="477727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Vulnerable time in CSMA</a:t>
            </a:r>
            <a:endParaRPr/>
          </a:p>
        </p:txBody>
      </p:sp>
      <p:pic>
        <p:nvPicPr>
          <p:cNvPr id="272" name="Google Shape;272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2035175"/>
            <a:ext cx="8839200" cy="3298825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24"/>
          <p:cNvSpPr txBox="1"/>
          <p:nvPr/>
        </p:nvSpPr>
        <p:spPr>
          <a:xfrm>
            <a:off x="2125744" y="5868971"/>
            <a:ext cx="3153427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9  </a:t>
            </a:r>
            <a:r>
              <a:rPr b="0" i="0" lang="en-US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Vulnerable time in CSMA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5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0" name="Google Shape;280;p25"/>
          <p:cNvSpPr txBox="1"/>
          <p:nvPr/>
        </p:nvSpPr>
        <p:spPr>
          <a:xfrm>
            <a:off x="1799889" y="6335713"/>
            <a:ext cx="467948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Figure 10  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Behavior of three persistence methods</a:t>
            </a:r>
            <a:endParaRPr/>
          </a:p>
        </p:txBody>
      </p:sp>
      <p:pic>
        <p:nvPicPr>
          <p:cNvPr id="281" name="Google Shape;281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57350" y="914400"/>
            <a:ext cx="5100638" cy="5421313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25"/>
          <p:cNvSpPr txBox="1"/>
          <p:nvPr/>
        </p:nvSpPr>
        <p:spPr>
          <a:xfrm>
            <a:off x="-106878" y="286025"/>
            <a:ext cx="686486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Behavior of three persistence methods</a:t>
            </a:r>
            <a:endParaRPr b="1" i="0" sz="3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6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9" name="Google Shape;289;p26"/>
          <p:cNvSpPr txBox="1"/>
          <p:nvPr/>
        </p:nvSpPr>
        <p:spPr>
          <a:xfrm>
            <a:off x="2366700" y="6130565"/>
            <a:ext cx="469872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11  </a:t>
            </a:r>
            <a:r>
              <a:rPr b="0" i="0" lang="en-US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Flow diagram for three persistence methods</a:t>
            </a:r>
            <a:endParaRPr/>
          </a:p>
        </p:txBody>
      </p:sp>
      <p:pic>
        <p:nvPicPr>
          <p:cNvPr id="290" name="Google Shape;290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70075" y="1173163"/>
            <a:ext cx="5064125" cy="4922837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26"/>
          <p:cNvSpPr txBox="1"/>
          <p:nvPr/>
        </p:nvSpPr>
        <p:spPr>
          <a:xfrm>
            <a:off x="-60489" y="95945"/>
            <a:ext cx="6425663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Flow diagram for three persistence methods</a:t>
            </a:r>
            <a:endParaRPr b="1" i="0" sz="3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96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8" name="Google Shape;298;p96"/>
          <p:cNvSpPr txBox="1"/>
          <p:nvPr/>
        </p:nvSpPr>
        <p:spPr>
          <a:xfrm>
            <a:off x="2227867" y="5264084"/>
            <a:ext cx="439094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Figure 12  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Collision of the first bit in CSMA/CD</a:t>
            </a:r>
            <a:endParaRPr/>
          </a:p>
        </p:txBody>
      </p:sp>
      <p:pic>
        <p:nvPicPr>
          <p:cNvPr id="299" name="Google Shape;299;p9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25" y="2033588"/>
            <a:ext cx="9058275" cy="2614612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96"/>
          <p:cNvSpPr txBox="1"/>
          <p:nvPr/>
        </p:nvSpPr>
        <p:spPr>
          <a:xfrm>
            <a:off x="0" y="257777"/>
            <a:ext cx="7298311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Collision of the first bit in CSMA/CD</a:t>
            </a:r>
            <a:endParaRPr b="1" i="0" sz="3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97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7" name="Google Shape;307;p97"/>
          <p:cNvSpPr txBox="1"/>
          <p:nvPr/>
        </p:nvSpPr>
        <p:spPr>
          <a:xfrm>
            <a:off x="1717674" y="5738812"/>
            <a:ext cx="4054315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13 Collision and abortion in CSMA/CD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8" name="Google Shape;308;p9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025" y="2081213"/>
            <a:ext cx="8994775" cy="2947987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97"/>
          <p:cNvSpPr txBox="1"/>
          <p:nvPr/>
        </p:nvSpPr>
        <p:spPr>
          <a:xfrm>
            <a:off x="0" y="294383"/>
            <a:ext cx="6665607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3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Collision and abortion in CSMA/CD</a:t>
            </a:r>
            <a:endParaRPr b="1" baseline="-25000" i="0" sz="3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98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6" name="Google Shape;316;p98"/>
          <p:cNvSpPr/>
          <p:nvPr/>
        </p:nvSpPr>
        <p:spPr>
          <a:xfrm>
            <a:off x="228600" y="973138"/>
            <a:ext cx="8686800" cy="14465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network using CSMA/CD has a bandwidth of 10 Mbps. If the maximum propagation time (including the delays in the devices and ignoring the time needed to send a jamming signal, as we see later) is 25.6 μs, what is the minimum size of the frame?</a:t>
            </a:r>
            <a:endParaRPr/>
          </a:p>
        </p:txBody>
      </p:sp>
      <p:sp>
        <p:nvSpPr>
          <p:cNvPr id="317" name="Google Shape;317;p98"/>
          <p:cNvSpPr txBox="1"/>
          <p:nvPr/>
        </p:nvSpPr>
        <p:spPr>
          <a:xfrm>
            <a:off x="1340963" y="131975"/>
            <a:ext cx="2042547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 5</a:t>
            </a:r>
            <a:endParaRPr/>
          </a:p>
        </p:txBody>
      </p:sp>
      <p:sp>
        <p:nvSpPr>
          <p:cNvPr id="318" name="Google Shape;318;p98"/>
          <p:cNvSpPr/>
          <p:nvPr/>
        </p:nvSpPr>
        <p:spPr>
          <a:xfrm>
            <a:off x="152400" y="3276600"/>
            <a:ext cx="8686800" cy="246221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Solution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frame transmission time is T</a:t>
            </a:r>
            <a:r>
              <a:rPr b="0" baseline="-2500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</a:t>
            </a:r>
            <a: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2 × T</a:t>
            </a:r>
            <a:r>
              <a:rPr b="0" baseline="-2500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51.2 μs. 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means, in the worst case, a station needs to transmit for a period of 51.2 μs to detect the collision. 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minimum size of the frame is 10 Mbps × 51.2 μs = 512 bits or 64 bytes. 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is actually the minimum size of the frame for Standard Ethernet</a:t>
            </a: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99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5" name="Google Shape;325;p99"/>
          <p:cNvSpPr txBox="1"/>
          <p:nvPr/>
        </p:nvSpPr>
        <p:spPr>
          <a:xfrm>
            <a:off x="0" y="281375"/>
            <a:ext cx="592822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Flow diagram for the CSMA/CD</a:t>
            </a:r>
            <a:endParaRPr/>
          </a:p>
        </p:txBody>
      </p:sp>
      <p:pic>
        <p:nvPicPr>
          <p:cNvPr id="326" name="Google Shape;326;p9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66813" y="1012825"/>
            <a:ext cx="6297612" cy="5083175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99"/>
          <p:cNvSpPr txBox="1"/>
          <p:nvPr/>
        </p:nvSpPr>
        <p:spPr>
          <a:xfrm>
            <a:off x="1456441" y="6270625"/>
            <a:ext cx="379623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14  Flow diagram for the CSMA/CD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00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4" name="Google Shape;334;p100"/>
          <p:cNvSpPr txBox="1"/>
          <p:nvPr/>
        </p:nvSpPr>
        <p:spPr>
          <a:xfrm>
            <a:off x="172825" y="154757"/>
            <a:ext cx="6124280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Energy level during transmission, idleness, or collision</a:t>
            </a:r>
            <a:endParaRPr/>
          </a:p>
        </p:txBody>
      </p:sp>
      <p:pic>
        <p:nvPicPr>
          <p:cNvPr id="335" name="Google Shape;335;p10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1388" y="2378075"/>
            <a:ext cx="7212012" cy="2270125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100"/>
          <p:cNvSpPr txBox="1"/>
          <p:nvPr/>
        </p:nvSpPr>
        <p:spPr>
          <a:xfrm>
            <a:off x="726281" y="5730875"/>
            <a:ext cx="5609228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15  Energy level during transmission, idleness, or collision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01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3" name="Google Shape;343;p101"/>
          <p:cNvSpPr txBox="1"/>
          <p:nvPr/>
        </p:nvSpPr>
        <p:spPr>
          <a:xfrm>
            <a:off x="0" y="208556"/>
            <a:ext cx="4148893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Timing in CSMA/CA</a:t>
            </a:r>
            <a:endParaRPr/>
          </a:p>
        </p:txBody>
      </p:sp>
      <p:pic>
        <p:nvPicPr>
          <p:cNvPr id="344" name="Google Shape;344;p10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2413" y="2438400"/>
            <a:ext cx="8510587" cy="1944688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101"/>
          <p:cNvSpPr txBox="1"/>
          <p:nvPr/>
        </p:nvSpPr>
        <p:spPr>
          <a:xfrm>
            <a:off x="2069184" y="5868971"/>
            <a:ext cx="287129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16  Timing in CSMA/CA</a:t>
            </a:r>
            <a:endParaRPr/>
          </a:p>
        </p:txBody>
      </p:sp>
      <p:sp>
        <p:nvSpPr>
          <p:cNvPr id="346" name="Google Shape;346;p101"/>
          <p:cNvSpPr txBox="1"/>
          <p:nvPr/>
        </p:nvSpPr>
        <p:spPr>
          <a:xfrm>
            <a:off x="6197600" y="5410200"/>
            <a:ext cx="22860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IFS = Inter Frame Space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</a:t>
            </a:r>
            <a:endParaRPr/>
          </a:p>
        </p:txBody>
      </p:sp>
      <p:pic>
        <p:nvPicPr>
          <p:cNvPr id="114" name="Google Shape;114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35125" y="2038350"/>
            <a:ext cx="5375275" cy="253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102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53" name="Google Shape;353;p102"/>
          <p:cNvCxnSpPr/>
          <p:nvPr/>
        </p:nvCxnSpPr>
        <p:spPr>
          <a:xfrm>
            <a:off x="457200" y="2667000"/>
            <a:ext cx="8153400" cy="0"/>
          </a:xfrm>
          <a:prstGeom prst="straightConnector1">
            <a:avLst/>
          </a:prstGeom>
          <a:noFill/>
          <a:ln cap="flat" cmpd="sng" w="76200">
            <a:solidFill>
              <a:srgbClr val="0099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4" name="Google Shape;354;p102"/>
          <p:cNvCxnSpPr/>
          <p:nvPr/>
        </p:nvCxnSpPr>
        <p:spPr>
          <a:xfrm>
            <a:off x="458788" y="3886200"/>
            <a:ext cx="8153400" cy="0"/>
          </a:xfrm>
          <a:prstGeom prst="straightConnector1">
            <a:avLst/>
          </a:prstGeom>
          <a:noFill/>
          <a:ln cap="flat" cmpd="sng" w="76200">
            <a:solidFill>
              <a:srgbClr val="0099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5" name="Google Shape;355;p102"/>
          <p:cNvSpPr/>
          <p:nvPr/>
        </p:nvSpPr>
        <p:spPr>
          <a:xfrm>
            <a:off x="495300" y="2759075"/>
            <a:ext cx="8077200" cy="1066800"/>
          </a:xfrm>
          <a:prstGeom prst="rect">
            <a:avLst/>
          </a:prstGeom>
          <a:solidFill>
            <a:srgbClr val="99FF33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CSMA/CA, the IFS can also be used to define the priority of a station or a frame.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103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62" name="Google Shape;362;p103"/>
          <p:cNvCxnSpPr/>
          <p:nvPr/>
        </p:nvCxnSpPr>
        <p:spPr>
          <a:xfrm>
            <a:off x="457200" y="2667000"/>
            <a:ext cx="8153400" cy="0"/>
          </a:xfrm>
          <a:prstGeom prst="straightConnector1">
            <a:avLst/>
          </a:prstGeom>
          <a:noFill/>
          <a:ln cap="flat" cmpd="sng" w="76200">
            <a:solidFill>
              <a:srgbClr val="0099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3" name="Google Shape;363;p103"/>
          <p:cNvCxnSpPr/>
          <p:nvPr/>
        </p:nvCxnSpPr>
        <p:spPr>
          <a:xfrm>
            <a:off x="458788" y="5410200"/>
            <a:ext cx="8153400" cy="0"/>
          </a:xfrm>
          <a:prstGeom prst="straightConnector1">
            <a:avLst/>
          </a:prstGeom>
          <a:noFill/>
          <a:ln cap="flat" cmpd="sng" w="76200">
            <a:solidFill>
              <a:srgbClr val="0099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4" name="Google Shape;364;p103"/>
          <p:cNvSpPr/>
          <p:nvPr/>
        </p:nvSpPr>
        <p:spPr>
          <a:xfrm>
            <a:off x="495300" y="2759075"/>
            <a:ext cx="8077200" cy="2528888"/>
          </a:xfrm>
          <a:prstGeom prst="rect">
            <a:avLst/>
          </a:prstGeom>
          <a:solidFill>
            <a:srgbClr val="99FF33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CSMA/CA, if the station finds the channel busy, it does not restart the timer of the contention window;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 stops the timer and restarts it when the channel becomes idle.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104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71" name="Google Shape;371;p104"/>
          <p:cNvSpPr txBox="1"/>
          <p:nvPr/>
        </p:nvSpPr>
        <p:spPr>
          <a:xfrm>
            <a:off x="831442" y="233344"/>
            <a:ext cx="5279009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Flow diagram for CSMA/CA</a:t>
            </a:r>
            <a:endParaRPr/>
          </a:p>
        </p:txBody>
      </p:sp>
      <p:pic>
        <p:nvPicPr>
          <p:cNvPr id="372" name="Google Shape;372;p10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62200" y="1092200"/>
            <a:ext cx="3025775" cy="4851400"/>
          </a:xfrm>
          <a:prstGeom prst="rect">
            <a:avLst/>
          </a:prstGeom>
          <a:noFill/>
          <a:ln>
            <a:noFill/>
          </a:ln>
        </p:spPr>
      </p:pic>
      <p:sp>
        <p:nvSpPr>
          <p:cNvPr id="373" name="Google Shape;373;p104"/>
          <p:cNvSpPr txBox="1"/>
          <p:nvPr/>
        </p:nvSpPr>
        <p:spPr>
          <a:xfrm>
            <a:off x="2238866" y="6197600"/>
            <a:ext cx="349326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17  </a:t>
            </a:r>
            <a:r>
              <a:rPr b="0" i="0" lang="en-US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Flow diagram for CSMA/CA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105"/>
          <p:cNvSpPr txBox="1"/>
          <p:nvPr>
            <p:ph type="title"/>
          </p:nvPr>
        </p:nvSpPr>
        <p:spPr>
          <a:xfrm>
            <a:off x="148380" y="83127"/>
            <a:ext cx="4411384" cy="914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Practice Questions</a:t>
            </a:r>
            <a:endParaRPr b="1"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9" name="Google Shape;379;p105"/>
          <p:cNvSpPr txBox="1"/>
          <p:nvPr>
            <p:ph idx="1" type="body"/>
          </p:nvPr>
        </p:nvSpPr>
        <p:spPr>
          <a:xfrm>
            <a:off x="533159" y="2365200"/>
            <a:ext cx="7687559" cy="27537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https://pinoybix.org/2017/07/mcq-in-network-layer-internet-protocol-forouzan.html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u="sng">
                <a:solidFill>
                  <a:schemeClr val="hlink"/>
                </a:solidFill>
                <a:hlinkClick r:id="rId4"/>
              </a:rPr>
              <a:t>https://edurev.in/course/quiz/attempt/-1_Test-Ipv4--IP-Packet/0decdb37-7206-4824-afdd-d47013a5c4cd</a:t>
            </a:r>
            <a:endParaRPr/>
          </a:p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</p:txBody>
      </p:sp>
      <p:sp>
        <p:nvSpPr>
          <p:cNvPr id="380" name="Google Shape;380;p105"/>
          <p:cNvSpPr txBox="1"/>
          <p:nvPr>
            <p:ph idx="11" type="ftr"/>
          </p:nvPr>
        </p:nvSpPr>
        <p:spPr>
          <a:xfrm>
            <a:off x="533159" y="6356520"/>
            <a:ext cx="8269317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Computer Networks               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27"/>
          <p:cNvSpPr txBox="1"/>
          <p:nvPr>
            <p:ph type="title"/>
          </p:nvPr>
        </p:nvSpPr>
        <p:spPr>
          <a:xfrm>
            <a:off x="3200400" y="2730500"/>
            <a:ext cx="5486040" cy="914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4400"/>
              <a:t>Thank you</a:t>
            </a:r>
            <a:endParaRPr sz="4400"/>
          </a:p>
        </p:txBody>
      </p:sp>
      <p:sp>
        <p:nvSpPr>
          <p:cNvPr id="386" name="Google Shape;386;p27"/>
          <p:cNvSpPr txBox="1"/>
          <p:nvPr>
            <p:ph idx="11" type="ftr"/>
          </p:nvPr>
        </p:nvSpPr>
        <p:spPr>
          <a:xfrm>
            <a:off x="352540" y="6356520"/>
            <a:ext cx="833390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Computer Networks              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7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</a:t>
            </a:r>
            <a:endParaRPr/>
          </a:p>
        </p:txBody>
      </p:sp>
      <p:pic>
        <p:nvPicPr>
          <p:cNvPr id="121" name="Google Shape;121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0600" y="1973263"/>
            <a:ext cx="6554787" cy="3284536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7"/>
          <p:cNvSpPr/>
          <p:nvPr/>
        </p:nvSpPr>
        <p:spPr>
          <a:xfrm>
            <a:off x="171863" y="191969"/>
            <a:ext cx="462017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Multiple-access protocols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8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</a:t>
            </a:r>
            <a:endParaRPr/>
          </a:p>
        </p:txBody>
      </p:sp>
      <p:sp>
        <p:nvSpPr>
          <p:cNvPr id="129" name="Google Shape;129;p8"/>
          <p:cNvSpPr txBox="1"/>
          <p:nvPr/>
        </p:nvSpPr>
        <p:spPr>
          <a:xfrm>
            <a:off x="304800" y="162307"/>
            <a:ext cx="3264035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  </a:t>
            </a:r>
            <a:r>
              <a:rPr b="1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Random Access</a:t>
            </a:r>
            <a:endParaRPr/>
          </a:p>
        </p:txBody>
      </p:sp>
      <p:sp>
        <p:nvSpPr>
          <p:cNvPr id="130" name="Google Shape;130;p8"/>
          <p:cNvSpPr txBox="1"/>
          <p:nvPr/>
        </p:nvSpPr>
        <p:spPr>
          <a:xfrm>
            <a:off x="8229600" y="6400800"/>
            <a:ext cx="1841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8"/>
          <p:cNvSpPr/>
          <p:nvPr/>
        </p:nvSpPr>
        <p:spPr>
          <a:xfrm>
            <a:off x="304800" y="1144433"/>
            <a:ext cx="8229600" cy="30784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-342900" lvl="0" marL="3429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</a:t>
            </a:r>
            <a:r>
              <a:rPr b="0" i="0" lang="en-US" sz="2200" u="none" cap="none" strike="noStrik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b="0" i="0" lang="en-US" sz="2200" u="none" cap="none" strike="noStrik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andom access</a:t>
            </a:r>
            <a: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or </a:t>
            </a:r>
            <a:r>
              <a:rPr b="0" i="0" lang="en-US" sz="2200" u="none" cap="none" strike="noStrik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b="0" i="0" lang="en-US" sz="2200" u="none" cap="none" strike="noStrik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ontention</a:t>
            </a:r>
            <a: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methods, no station is superior to another station and none is assigned the control over another. </a:t>
            </a:r>
            <a:endParaRPr/>
          </a:p>
          <a:p>
            <a:pPr indent="-342900" lvl="0" marL="3429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 station permits, or does not permit, another station to send. </a:t>
            </a:r>
            <a:endParaRPr/>
          </a:p>
          <a:p>
            <a:pPr indent="-342900" lvl="0" marL="3429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 each instance, a station that has data to send uses a procedure defined by the protocol to make a decision on whether or not to send.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9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38" name="Google Shape;138;p9"/>
          <p:cNvCxnSpPr/>
          <p:nvPr/>
        </p:nvCxnSpPr>
        <p:spPr>
          <a:xfrm>
            <a:off x="152400" y="990600"/>
            <a:ext cx="8763000" cy="0"/>
          </a:xfrm>
          <a:prstGeom prst="straightConnector1">
            <a:avLst/>
          </a:prstGeom>
          <a:noFill/>
          <a:ln cap="flat" cmpd="sng" w="19050">
            <a:solidFill>
              <a:schemeClr val="hlink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9" name="Google Shape;139;p9"/>
          <p:cNvSpPr txBox="1"/>
          <p:nvPr/>
        </p:nvSpPr>
        <p:spPr>
          <a:xfrm>
            <a:off x="219075" y="219174"/>
            <a:ext cx="6351419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Frames in a pure ALOHA network</a:t>
            </a:r>
            <a:endParaRPr/>
          </a:p>
        </p:txBody>
      </p:sp>
      <p:pic>
        <p:nvPicPr>
          <p:cNvPr id="140" name="Google Shape;140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9075" y="1600200"/>
            <a:ext cx="8620125" cy="406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0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47" name="Google Shape;147;p10"/>
          <p:cNvCxnSpPr/>
          <p:nvPr/>
        </p:nvCxnSpPr>
        <p:spPr>
          <a:xfrm>
            <a:off x="152400" y="990600"/>
            <a:ext cx="8763000" cy="0"/>
          </a:xfrm>
          <a:prstGeom prst="straightConnector1">
            <a:avLst/>
          </a:prstGeom>
          <a:noFill/>
          <a:ln cap="flat" cmpd="sng" w="19050">
            <a:solidFill>
              <a:schemeClr val="hlink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8" name="Google Shape;148;p10"/>
          <p:cNvSpPr txBox="1"/>
          <p:nvPr/>
        </p:nvSpPr>
        <p:spPr>
          <a:xfrm>
            <a:off x="1907357" y="6159499"/>
            <a:ext cx="4023858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folHlink"/>
                </a:solidFill>
                <a:latin typeface="Times"/>
                <a:ea typeface="Times"/>
                <a:cs typeface="Times"/>
                <a:sym typeface="Times"/>
              </a:rPr>
              <a:t>Figure 4  </a:t>
            </a:r>
            <a:r>
              <a:rPr b="0" i="0" lang="en-US" sz="16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Procedure for pure ALOHA protocol</a:t>
            </a:r>
            <a:endParaRPr b="0" i="0" sz="1600" u="none" cap="none" strike="noStrike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149" name="Google Shape;149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50938" y="1206500"/>
            <a:ext cx="6088062" cy="47371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0"/>
          <p:cNvSpPr txBox="1"/>
          <p:nvPr/>
        </p:nvSpPr>
        <p:spPr>
          <a:xfrm>
            <a:off x="-43509" y="150829"/>
            <a:ext cx="7175634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Procedure for pure ALOHA protocol</a:t>
            </a:r>
            <a:endParaRPr b="1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1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7" name="Google Shape;157;p11"/>
          <p:cNvSpPr/>
          <p:nvPr/>
        </p:nvSpPr>
        <p:spPr>
          <a:xfrm>
            <a:off x="228600" y="1444657"/>
            <a:ext cx="8686800" cy="477130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stations on a wireless ALOHA network are a maximum of 600 km apart. If we assume that signals propagate at 3 × 10</a:t>
            </a:r>
            <a:r>
              <a:rPr b="0" baseline="3000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  <a: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m/s,  we find 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</a:t>
            </a:r>
            <a:r>
              <a:rPr b="0" i="0" lang="en-US" sz="2200" u="none" cap="none" strike="noStrik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b="0" i="0" lang="en-US" sz="2200" u="none" cap="none" strike="noStrik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 </a:t>
            </a:r>
            <a:r>
              <a:rPr b="0" i="0" lang="en-US" sz="2200" u="none" cap="none" strike="noStrik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(600 × 10</a:t>
            </a:r>
            <a:r>
              <a:rPr b="0" baseline="30000" i="0" lang="en-US" sz="2200" u="none" cap="none" strike="noStrik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b="0" i="0" lang="en-US" sz="2200" u="none" cap="none" strike="noStrik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) / (3 × 10</a:t>
            </a:r>
            <a:r>
              <a:rPr b="0" baseline="30000" i="0" lang="en-US" sz="2200" u="none" cap="none" strike="noStrik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  <a:r>
              <a:rPr b="0" i="0" lang="en-US" sz="2200" u="none" cap="none" strike="noStrik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) = 2 ms.</a:t>
            </a:r>
            <a: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Now we can find the value of T</a:t>
            </a:r>
            <a:r>
              <a:rPr b="0" baseline="-25000" i="0" lang="en-US" sz="22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B</a:t>
            </a:r>
            <a:r>
              <a:rPr b="0" i="0" lang="en-US" sz="22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 for different values of K 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4572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AutoNum type="alphaLcPeriod"/>
            </a:pPr>
            <a: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K = 1, the range is {0, 1}. 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station needs to</a:t>
            </a:r>
            <a: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generate a random number with a value of 0 or 1. </a:t>
            </a:r>
            <a:endParaRPr b="0" i="0" sz="2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</a:t>
            </a:r>
            <a: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means that T</a:t>
            </a:r>
            <a:r>
              <a:rPr b="0" baseline="-2500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either 0 ms (0 × 2) or 2 ms (1 × 2),</a:t>
            </a:r>
            <a: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based on the outcome of the random variable.</a:t>
            </a:r>
            <a:endParaRPr/>
          </a:p>
        </p:txBody>
      </p:sp>
      <p:sp>
        <p:nvSpPr>
          <p:cNvPr id="158" name="Google Shape;158;p11"/>
          <p:cNvSpPr txBox="1"/>
          <p:nvPr/>
        </p:nvSpPr>
        <p:spPr>
          <a:xfrm>
            <a:off x="228600" y="248523"/>
            <a:ext cx="2042547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 1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2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5" name="Google Shape;165;p12"/>
          <p:cNvSpPr/>
          <p:nvPr/>
        </p:nvSpPr>
        <p:spPr>
          <a:xfrm>
            <a:off x="228600" y="1633194"/>
            <a:ext cx="8686800" cy="415498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b.</a:t>
            </a:r>
            <a: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For K = 2, the range is {0, 1, 2, 3}. 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This means that T</a:t>
            </a:r>
            <a:r>
              <a:rPr b="0" baseline="-2500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   </a:t>
            </a:r>
            <a: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 be 0, 2, 4, or 6 ms, based on the outcome of the</a:t>
            </a:r>
            <a:b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random variable.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c.</a:t>
            </a:r>
            <a: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For K = 3, the range is {0, 1, 2, 3, 4, 5, 6, 7}. </a:t>
            </a:r>
            <a:endParaRPr b="0" i="0" sz="2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This</a:t>
            </a:r>
            <a: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means that T</a:t>
            </a:r>
            <a:r>
              <a:rPr b="0" baseline="-2500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can be 0, 2, 4, . . . , 14 ms, based on the</a:t>
            </a:r>
            <a: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outcome of    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random variable.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d.</a:t>
            </a:r>
            <a: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We need to mention that if K &gt; 10, it is normally set to</a:t>
            </a:r>
            <a:b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10.</a:t>
            </a:r>
            <a:endParaRPr/>
          </a:p>
        </p:txBody>
      </p:sp>
      <p:sp>
        <p:nvSpPr>
          <p:cNvPr id="166" name="Google Shape;166;p12"/>
          <p:cNvSpPr txBox="1"/>
          <p:nvPr/>
        </p:nvSpPr>
        <p:spPr>
          <a:xfrm>
            <a:off x="1001598" y="141402"/>
            <a:ext cx="4148893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 1 (continued)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2010-04-09T07:36:15Z</dcterms:created>
  <dc:creator>ABC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CCC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On-screen Show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37</vt:i4>
  </property>
</Properties>
</file>