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ZOI5PgE5DGWpmlOee05slXV2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11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1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11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0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0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0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0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0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0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kseries.com/data-communication-and-computer-networks/osi-model-and-tcp/multiple-choice-questions-and-answers-on-osi-model-and-tcp-ip-4" TargetMode="External"/><Relationship Id="rId4" Type="http://schemas.openxmlformats.org/officeDocument/2006/relationships/hyperlink" Target="https://byjus.com/free-ias-prep/difference-between-tcp-ip-and-osi-model/" TargetMode="External"/><Relationship Id="rId5" Type="http://schemas.openxmlformats.org/officeDocument/2006/relationships/hyperlink" Target="https://www.studocu.com/in/document/lovely-professional-university/internet-working-essentials/questions-on-osi-and-tcp-models/696825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01600" y="77470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CS156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5-6 (Theory)</a:t>
            </a:r>
            <a:endParaRPr b="1" i="0" sz="3200" u="none" cap="none" strike="noStrike">
              <a:solidFill>
                <a:srgbClr val="3A30F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-US" sz="3200" u="none" cap="none" strike="noStrike">
                <a:solidFill>
                  <a:srgbClr val="3A30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Model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524000" y="4414411"/>
            <a:ext cx="6172200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Htet Ne Oo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/>
              <a:t>TCP/IP model is developed by Department of Defence, whereas OSI model was developed by ISO.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/>
              <a:t>Four layers in TCP/IP whereas seven layers in OSI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________________________________________________________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Questions 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https://www.gkseries.com/data-communication-and-computer-networks/osi-model-and-tcp/multiple-choice-questions-and-answers-on-osi-model-and-tcp-ip-4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https://byjus.com/free-ias-prep/difference-between-tcp-ip-and-osi-model/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❖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https://www.studocu.com/in/document/lovely-professional-university/internet-working-essentials/questions-on-osi-and-tcp-models/6968256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ctrTitle"/>
          </p:nvPr>
        </p:nvSpPr>
        <p:spPr>
          <a:xfrm>
            <a:off x="1704407" y="2699266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600"/>
              <a:t>Thank you </a:t>
            </a:r>
            <a:endParaRPr sz="6600"/>
          </a:p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  </a:t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TCP/IP PROTOCOL SUITE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The layers in the </a:t>
            </a:r>
            <a:r>
              <a:rPr lang="en-US" sz="2400">
                <a:solidFill>
                  <a:schemeClr val="hlink"/>
                </a:solidFill>
              </a:rPr>
              <a:t>TCP/IP protocol suite</a:t>
            </a:r>
            <a:r>
              <a:rPr lang="en-US" sz="2400"/>
              <a:t> do not exactly match those in the OSI model.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The original TCP/IP protocol suite was defined as having four layers: </a:t>
            </a:r>
            <a:r>
              <a:rPr lang="en-US" sz="2400">
                <a:solidFill>
                  <a:schemeClr val="folHlink"/>
                </a:solidFill>
              </a:rPr>
              <a:t>host-to-network</a:t>
            </a:r>
            <a:r>
              <a:rPr lang="en-US" sz="2400"/>
              <a:t>, </a:t>
            </a:r>
            <a:r>
              <a:rPr lang="en-US" sz="2400">
                <a:solidFill>
                  <a:schemeClr val="folHlink"/>
                </a:solidFill>
              </a:rPr>
              <a:t>internet</a:t>
            </a:r>
            <a:r>
              <a:rPr lang="en-US" sz="2400"/>
              <a:t>, </a:t>
            </a:r>
            <a:r>
              <a:rPr lang="en-US" sz="2400">
                <a:solidFill>
                  <a:schemeClr val="folHlink"/>
                </a:solidFill>
              </a:rPr>
              <a:t>transport</a:t>
            </a:r>
            <a:r>
              <a:rPr lang="en-US" sz="2400"/>
              <a:t>, and </a:t>
            </a:r>
            <a:r>
              <a:rPr lang="en-US" sz="2400">
                <a:solidFill>
                  <a:schemeClr val="folHlink"/>
                </a:solidFill>
              </a:rPr>
              <a:t>application</a:t>
            </a:r>
            <a:r>
              <a:rPr lang="en-US" sz="2400"/>
              <a:t>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However, when TCP/IP is compared to OSI, we can say that the TCP/IP protocol suite is made of five layers: </a:t>
            </a:r>
            <a:r>
              <a:rPr lang="en-US" sz="2400">
                <a:solidFill>
                  <a:schemeClr val="folHlink"/>
                </a:solidFill>
              </a:rPr>
              <a:t>physical</a:t>
            </a:r>
            <a:r>
              <a:rPr lang="en-US" sz="2400"/>
              <a:t>, </a:t>
            </a:r>
            <a:r>
              <a:rPr lang="en-US" sz="2400">
                <a:solidFill>
                  <a:schemeClr val="folHlink"/>
                </a:solidFill>
              </a:rPr>
              <a:t>data link</a:t>
            </a:r>
            <a:r>
              <a:rPr lang="en-US" sz="2400"/>
              <a:t>, </a:t>
            </a:r>
            <a:r>
              <a:rPr lang="en-US" sz="2400">
                <a:solidFill>
                  <a:schemeClr val="folHlink"/>
                </a:solidFill>
              </a:rPr>
              <a:t>network</a:t>
            </a:r>
            <a:r>
              <a:rPr lang="en-US" sz="2400"/>
              <a:t>, </a:t>
            </a:r>
            <a:r>
              <a:rPr lang="en-US" sz="2400">
                <a:solidFill>
                  <a:schemeClr val="folHlink"/>
                </a:solidFill>
              </a:rPr>
              <a:t>transport</a:t>
            </a:r>
            <a:r>
              <a:rPr lang="en-US" sz="2400"/>
              <a:t>, and </a:t>
            </a:r>
            <a:r>
              <a:rPr lang="en-US" sz="2400">
                <a:solidFill>
                  <a:schemeClr val="folHlink"/>
                </a:solidFill>
              </a:rPr>
              <a:t>application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TCP/IP model</a:t>
            </a:r>
            <a:endParaRPr/>
          </a:p>
        </p:txBody>
      </p:sp>
      <p:sp>
        <p:nvSpPr>
          <p:cNvPr id="62" name="Google Shape;6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772" y="1371600"/>
            <a:ext cx="681645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/>
              <a:t>TCP/IP model</a:t>
            </a:r>
            <a:endParaRPr b="1" i="1"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Addresses in the TCP/IP protocol suite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3" y="2286000"/>
            <a:ext cx="8428036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228600" y="152400"/>
            <a:ext cx="6324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457199" y="114300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/>
              <a:t>One of the major difference is that </a:t>
            </a:r>
            <a:r>
              <a:rPr lang="en-US" sz="2000">
                <a:solidFill>
                  <a:srgbClr val="00B050"/>
                </a:solidFill>
              </a:rPr>
              <a:t>OSI</a:t>
            </a:r>
            <a:r>
              <a:rPr lang="en-US" sz="2000"/>
              <a:t> is a conceptual model which is </a:t>
            </a:r>
            <a:r>
              <a:rPr lang="en-US" sz="2000">
                <a:solidFill>
                  <a:srgbClr val="00B050"/>
                </a:solidFill>
              </a:rPr>
              <a:t>not practically used for communication</a:t>
            </a:r>
            <a:r>
              <a:rPr lang="en-US" sz="2000"/>
              <a:t>, whereas, </a:t>
            </a:r>
            <a:r>
              <a:rPr lang="en-US" sz="2000">
                <a:solidFill>
                  <a:srgbClr val="00B050"/>
                </a:solidFill>
              </a:rPr>
              <a:t>TCP/IP is used for establishing a connection and communicating through the network</a:t>
            </a:r>
            <a:r>
              <a:rPr lang="en-US" sz="2000"/>
              <a:t>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/>
              <a:t>The </a:t>
            </a:r>
            <a:r>
              <a:rPr lang="en-US" sz="2000">
                <a:solidFill>
                  <a:srgbClr val="00B050"/>
                </a:solidFill>
              </a:rPr>
              <a:t>OSI</a:t>
            </a:r>
            <a:r>
              <a:rPr lang="en-US" sz="2000"/>
              <a:t> model mainly emphasis on the </a:t>
            </a:r>
            <a:r>
              <a:rPr lang="en-US" sz="2000">
                <a:solidFill>
                  <a:srgbClr val="00B050"/>
                </a:solidFill>
              </a:rPr>
              <a:t>services</a:t>
            </a:r>
            <a:r>
              <a:rPr lang="en-US" sz="2000"/>
              <a:t>, </a:t>
            </a:r>
            <a:r>
              <a:rPr lang="en-US" sz="2000">
                <a:solidFill>
                  <a:srgbClr val="00B050"/>
                </a:solidFill>
              </a:rPr>
              <a:t>interfaces and protocols</a:t>
            </a:r>
            <a:r>
              <a:rPr lang="en-US" sz="2000"/>
              <a:t>; make a clear distinction between these concepts.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/>
              <a:t>Conversely, the </a:t>
            </a:r>
            <a:r>
              <a:rPr lang="en-US" sz="2000">
                <a:solidFill>
                  <a:srgbClr val="00B050"/>
                </a:solidFill>
              </a:rPr>
              <a:t>TCP</a:t>
            </a:r>
            <a:r>
              <a:rPr lang="en-US" sz="2000"/>
              <a:t> model is </a:t>
            </a:r>
            <a:r>
              <a:rPr lang="en-US" sz="2000">
                <a:solidFill>
                  <a:srgbClr val="00B050"/>
                </a:solidFill>
              </a:rPr>
              <a:t>not able to distinctly describe </a:t>
            </a:r>
            <a:r>
              <a:rPr lang="en-US" sz="2000"/>
              <a:t>these concepts. </a:t>
            </a:r>
            <a:endParaRPr/>
          </a:p>
          <a:p>
            <a:pPr indent="-215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032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idx="10" type="dt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28600" y="1524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55252" y="1025525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/>
              <a:t>Furthermore, the </a:t>
            </a:r>
            <a:r>
              <a:rPr lang="en-US" sz="2000">
                <a:solidFill>
                  <a:srgbClr val="00B050"/>
                </a:solidFill>
              </a:rPr>
              <a:t>TCP/IP </a:t>
            </a:r>
            <a:r>
              <a:rPr lang="en-US" sz="2000"/>
              <a:t>enables only </a:t>
            </a:r>
            <a:r>
              <a:rPr lang="en-US" sz="2000">
                <a:solidFill>
                  <a:srgbClr val="00B050"/>
                </a:solidFill>
              </a:rPr>
              <a:t>connectionless</a:t>
            </a:r>
            <a:r>
              <a:rPr lang="en-US" sz="2000"/>
              <a:t> communication mode in the </a:t>
            </a:r>
            <a:r>
              <a:rPr lang="en-US" sz="2000">
                <a:solidFill>
                  <a:srgbClr val="00B050"/>
                </a:solidFill>
              </a:rPr>
              <a:t>network</a:t>
            </a:r>
            <a:r>
              <a:rPr lang="en-US" sz="2000"/>
              <a:t> layer but </a:t>
            </a:r>
            <a:r>
              <a:rPr lang="en-US" sz="2000">
                <a:solidFill>
                  <a:srgbClr val="00B050"/>
                </a:solidFill>
              </a:rPr>
              <a:t>both modes (Connectionless and connection-oriented) in the transport layer</a:t>
            </a:r>
            <a:r>
              <a:rPr lang="en-US" sz="2000"/>
              <a:t>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/>
              <a:t>When it comes to the </a:t>
            </a:r>
            <a:r>
              <a:rPr lang="en-US" sz="2000">
                <a:solidFill>
                  <a:srgbClr val="00B050"/>
                </a:solidFill>
              </a:rPr>
              <a:t>OSI</a:t>
            </a:r>
            <a:r>
              <a:rPr lang="en-US" sz="2000"/>
              <a:t> model, it supports </a:t>
            </a:r>
            <a:r>
              <a:rPr lang="en-US" sz="2000">
                <a:solidFill>
                  <a:srgbClr val="00B050"/>
                </a:solidFill>
              </a:rPr>
              <a:t>connectionless and connection-oriented communication over the network layer</a:t>
            </a:r>
            <a:r>
              <a:rPr lang="en-US" sz="2000"/>
              <a:t> but in the </a:t>
            </a:r>
            <a:r>
              <a:rPr lang="en-US" sz="2000">
                <a:solidFill>
                  <a:srgbClr val="00B050"/>
                </a:solidFill>
              </a:rPr>
              <a:t>transport layer, connection-oriented communication is merely allowed</a:t>
            </a:r>
            <a:r>
              <a:rPr lang="en-US" sz="2000"/>
              <a:t>. </a:t>
            </a:r>
            <a:endParaRPr/>
          </a:p>
          <a:p>
            <a:pPr indent="-2032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152400" y="228599"/>
            <a:ext cx="6400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(Open System Interconnection) model was introduced by ISO (International Standard Organization).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OSI (Open System Interconnection) model is just a reference model.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that, there are no real working implementations of OSI Model on any of latest network infrastructure devices or Operating Systems.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(Open System Interconnection) model is used these days only as a reference model for teaching computer networking concepts and for understanding how computer networks operate.  </a:t>
            </a:r>
            <a:endParaRPr/>
          </a:p>
          <a:p>
            <a:pPr indent="-215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>
            <p:ph idx="10" type="dt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152400" y="228599"/>
            <a:ext cx="6400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br>
              <a:rPr lang="en-US"/>
            </a:br>
            <a:endParaRPr/>
          </a:p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roots of TCP/IP (Transmission Control Protocol Internet Protocol) are with US Department of Defense (DoD).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TCP/IP (Transmission Control Protocol/Internet Protocol) model had only four layers, and later an updated model evolved with five layers.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protocol suite and thus TCP/IP model got wider acceptance than OSI model, because world’s largest network internet started operating using TCP/IP protocol suite.</a:t>
            </a:r>
            <a:endParaRPr/>
          </a:p>
          <a:p>
            <a:pPr indent="-215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457201" y="64611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 OF OSI AND TCP/IP MODEL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079326" y="1288722"/>
            <a:ext cx="7010400" cy="5035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CP/IP vs OSI Model: What&amp;#39;s the Difference?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99" y="1226800"/>
            <a:ext cx="7086601" cy="515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2022-01-19T09:23:04Z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