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567">
          <p15:clr>
            <a:srgbClr val="A4A3A4"/>
          </p15:clr>
        </p15:guide>
      </p15:sldGuideLst>
    </p:ext>
    <p:ext uri="GoogleSlidesCustomDataVersion2">
      <go:slidesCustomData xmlns:go="http://customooxmlschemas.google.com/" r:id="rId57" roundtripDataSignature="AMtx7mg6/rHIjjR7cKiZuMLy5Zd/82sj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AD835A-BA06-4B36-88DE-E3FCC24D477A}">
  <a:tblStyle styleId="{E0AD835A-BA06-4B36-88DE-E3FCC24D477A}"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dk1">
              <a:alpha val="20000"/>
            </a:schemeClr>
          </a:solidFill>
        </a:fill>
      </a:tcStyle>
    </a:band1H>
    <a:band2H>
      <a:tcTxStyle b="off" i="off"/>
    </a:band2H>
    <a:band1V>
      <a:tcTxStyle b="off" i="off"/>
      <a:tcStyle>
        <a:fill>
          <a:solidFill>
            <a:schemeClr val="dk1">
              <a:alpha val="20000"/>
            </a:schemeClr>
          </a:solidFill>
        </a:fill>
      </a:tcStyle>
    </a:band1V>
    <a:band2V>
      <a:tcTxStyle b="off" i="off"/>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56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ae0c5daae_0_0: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ae0c5daae_0_0:notes"/>
          <p:cNvSpPr txBox="1"/>
          <p:nvPr>
            <p:ph idx="1" type="body"/>
          </p:nvPr>
        </p:nvSpPr>
        <p:spPr>
          <a:xfrm>
            <a:off x="755650" y="5145088"/>
            <a:ext cx="6048300" cy="421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25ae0c5daae_0_0:notes"/>
          <p:cNvSpPr txBox="1"/>
          <p:nvPr>
            <p:ph idx="12" type="sldNum"/>
          </p:nvPr>
        </p:nvSpPr>
        <p:spPr>
          <a:xfrm>
            <a:off x="4281488" y="10155238"/>
            <a:ext cx="32766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ae0c5daae_0_4: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ae0c5daae_0_4:notes"/>
          <p:cNvSpPr txBox="1"/>
          <p:nvPr>
            <p:ph idx="1" type="body"/>
          </p:nvPr>
        </p:nvSpPr>
        <p:spPr>
          <a:xfrm>
            <a:off x="755650" y="5145088"/>
            <a:ext cx="6048300" cy="421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5ae0c5daae_0_4:notes"/>
          <p:cNvSpPr txBox="1"/>
          <p:nvPr>
            <p:ph idx="12" type="sldNum"/>
          </p:nvPr>
        </p:nvSpPr>
        <p:spPr>
          <a:xfrm>
            <a:off x="4281488" y="10155238"/>
            <a:ext cx="32766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2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3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3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3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3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3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3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3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3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3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3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4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4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4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4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4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4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4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50"/>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5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59"/>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59"/>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5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6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0"/>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60"/>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6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6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1"/>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61"/>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61"/>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1"/>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82" name="Shape 82"/>
        <p:cNvGrpSpPr/>
        <p:nvPr/>
      </p:nvGrpSpPr>
      <p:grpSpPr>
        <a:xfrm>
          <a:off x="0" y="0"/>
          <a:ext cx="0" cy="0"/>
          <a:chOff x="0" y="0"/>
          <a:chExt cx="0" cy="0"/>
        </a:xfrm>
      </p:grpSpPr>
      <p:sp>
        <p:nvSpPr>
          <p:cNvPr id="83" name="Google Shape;83;p6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2"/>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62"/>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62"/>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62"/>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62"/>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62"/>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6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5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 name="Shape 34"/>
        <p:cNvGrpSpPr/>
        <p:nvPr/>
      </p:nvGrpSpPr>
      <p:grpSpPr>
        <a:xfrm>
          <a:off x="0" y="0"/>
          <a:ext cx="0" cy="0"/>
          <a:chOff x="0" y="0"/>
          <a:chExt cx="0" cy="0"/>
        </a:xfrm>
      </p:grpSpPr>
      <p:sp>
        <p:nvSpPr>
          <p:cNvPr id="35" name="Google Shape;35;p5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2"/>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2"/>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2"/>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9" name="Shape 39"/>
        <p:cNvGrpSpPr/>
        <p:nvPr/>
      </p:nvGrpSpPr>
      <p:grpSpPr>
        <a:xfrm>
          <a:off x="0" y="0"/>
          <a:ext cx="0" cy="0"/>
          <a:chOff x="0" y="0"/>
          <a:chExt cx="0" cy="0"/>
        </a:xfrm>
      </p:grpSpPr>
      <p:sp>
        <p:nvSpPr>
          <p:cNvPr id="40" name="Google Shape;40;p53"/>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3"/>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2" name="Shape 42"/>
        <p:cNvGrpSpPr/>
        <p:nvPr/>
      </p:nvGrpSpPr>
      <p:grpSpPr>
        <a:xfrm>
          <a:off x="0" y="0"/>
          <a:ext cx="0" cy="0"/>
          <a:chOff x="0" y="0"/>
          <a:chExt cx="0" cy="0"/>
        </a:xfrm>
      </p:grpSpPr>
      <p:sp>
        <p:nvSpPr>
          <p:cNvPr id="43" name="Google Shape;43;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4"/>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54"/>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5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5"/>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9" name="Shape 49"/>
        <p:cNvGrpSpPr/>
        <p:nvPr/>
      </p:nvGrpSpPr>
      <p:grpSpPr>
        <a:xfrm>
          <a:off x="0" y="0"/>
          <a:ext cx="0" cy="0"/>
          <a:chOff x="0" y="0"/>
          <a:chExt cx="0" cy="0"/>
        </a:xfrm>
      </p:grpSpPr>
      <p:sp>
        <p:nvSpPr>
          <p:cNvPr id="50" name="Google Shape;50;p56"/>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1" name="Google Shape;51;p5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2" name="Shape 52"/>
        <p:cNvGrpSpPr/>
        <p:nvPr/>
      </p:nvGrpSpPr>
      <p:grpSpPr>
        <a:xfrm>
          <a:off x="0" y="0"/>
          <a:ext cx="0" cy="0"/>
          <a:chOff x="0" y="0"/>
          <a:chExt cx="0" cy="0"/>
        </a:xfrm>
      </p:grpSpPr>
      <p:sp>
        <p:nvSpPr>
          <p:cNvPr id="53" name="Google Shape;53;p5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7"/>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7"/>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7"/>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8" name="Shape 58"/>
        <p:cNvGrpSpPr/>
        <p:nvPr/>
      </p:nvGrpSpPr>
      <p:grpSpPr>
        <a:xfrm>
          <a:off x="0" y="0"/>
          <a:ext cx="0" cy="0"/>
          <a:chOff x="0" y="0"/>
          <a:chExt cx="0" cy="0"/>
        </a:xfrm>
      </p:grpSpPr>
      <p:sp>
        <p:nvSpPr>
          <p:cNvPr id="59" name="Google Shape;59;p5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8"/>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5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58"/>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5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49"/>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9"/>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4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4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49"/>
          <p:cNvGrpSpPr/>
          <p:nvPr/>
        </p:nvGrpSpPr>
        <p:grpSpPr>
          <a:xfrm>
            <a:off x="6146640" y="0"/>
            <a:ext cx="2997000" cy="875880"/>
            <a:chOff x="6146640" y="0"/>
            <a:chExt cx="2997000" cy="875880"/>
          </a:xfrm>
        </p:grpSpPr>
        <p:sp>
          <p:nvSpPr>
            <p:cNvPr id="15" name="Google Shape;15;p49"/>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4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49"/>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49"/>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4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49"/>
          <p:cNvGrpSpPr/>
          <p:nvPr/>
        </p:nvGrpSpPr>
        <p:grpSpPr>
          <a:xfrm>
            <a:off x="6146640" y="0"/>
            <a:ext cx="2997000" cy="875880"/>
            <a:chOff x="6146640" y="0"/>
            <a:chExt cx="2997000" cy="875880"/>
          </a:xfrm>
        </p:grpSpPr>
        <p:sp>
          <p:nvSpPr>
            <p:cNvPr id="21" name="Google Shape;21;p49"/>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4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49"/>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49"/>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49"/>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9"/>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0" y="1145431"/>
            <a:ext cx="9144000" cy="558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Introduction to Computer Networks 22CS008</a:t>
            </a:r>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Physical Layer</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Lecture – 7-9 (Theory)</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Dr. Htet Ne Oo</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Department of Computer Science and Engineering,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Chitkara University, Punjab</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6" name="Google Shape;96;p1"/>
          <p:cNvSpPr txBox="1"/>
          <p:nvPr>
            <p:ph idx="11" type="ftr"/>
          </p:nvPr>
        </p:nvSpPr>
        <p:spPr>
          <a:xfrm>
            <a:off x="457559" y="6356520"/>
            <a:ext cx="8499300" cy="585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1" y="0"/>
            <a:ext cx="6503437"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2800"/>
              <a:buNone/>
            </a:pPr>
            <a:br>
              <a:rPr b="1" lang="en-US">
                <a:solidFill>
                  <a:srgbClr val="273239"/>
                </a:solidFill>
                <a:latin typeface="Times New Roman"/>
                <a:ea typeface="Times New Roman"/>
                <a:cs typeface="Times New Roman"/>
                <a:sym typeface="Times New Roman"/>
              </a:rPr>
            </a:br>
            <a:r>
              <a:rPr b="1" lang="en-US">
                <a:solidFill>
                  <a:srgbClr val="273239"/>
                </a:solidFill>
                <a:latin typeface="Times New Roman"/>
                <a:ea typeface="Times New Roman"/>
                <a:cs typeface="Times New Roman"/>
                <a:sym typeface="Times New Roman"/>
              </a:rPr>
              <a:t>UNSHIELDED TWISTED PAIR (UTP) AND SHIELDED TWISTED PAIR(STP)</a:t>
            </a:r>
            <a:br>
              <a:rPr b="1" lang="en-US">
                <a:solidFill>
                  <a:srgbClr val="273239"/>
                </a:solidFill>
                <a:latin typeface="Times New Roman"/>
                <a:ea typeface="Times New Roman"/>
                <a:cs typeface="Times New Roman"/>
                <a:sym typeface="Times New Roman"/>
              </a:rPr>
            </a:br>
            <a:endParaRPr/>
          </a:p>
        </p:txBody>
      </p:sp>
      <p:sp>
        <p:nvSpPr>
          <p:cNvPr id="158" name="Google Shape;158;p8"/>
          <p:cNvSpPr txBox="1"/>
          <p:nvPr>
            <p:ph idx="1" type="body"/>
          </p:nvPr>
        </p:nvSpPr>
        <p:spPr>
          <a:xfrm>
            <a:off x="457199" y="1308100"/>
            <a:ext cx="8192279" cy="439166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Unshielded Twisted Pair (UTP)</a:t>
            </a:r>
            <a:endParaRPr b="1" sz="2000">
              <a:solidFill>
                <a:srgbClr val="273239"/>
              </a:solidFill>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UTP consists of two insulated copper wires twisted around one another. </a:t>
            </a:r>
            <a:endParaRPr sz="2000"/>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This type of cable can block interference and does not depend on a physical shield for this purpose. </a:t>
            </a:r>
            <a:endParaRPr sz="2000"/>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It is used for telephonic applications.</a:t>
            </a:r>
            <a:endParaRPr sz="2000"/>
          </a:p>
          <a:p>
            <a:pPr indent="0" lvl="0" marL="114300" rtl="0" algn="l">
              <a:lnSpc>
                <a:spcPct val="90000"/>
              </a:lnSpc>
              <a:spcBef>
                <a:spcPts val="1000"/>
              </a:spcBef>
              <a:spcAft>
                <a:spcPts val="0"/>
              </a:spcAft>
              <a:buSzPts val="1800"/>
              <a:buNone/>
            </a:pPr>
            <a:r>
              <a:rPr b="1" i="0" lang="en-US" sz="2000">
                <a:solidFill>
                  <a:srgbClr val="273239"/>
                </a:solidFill>
                <a:latin typeface="Arial"/>
                <a:ea typeface="Arial"/>
                <a:cs typeface="Arial"/>
                <a:sym typeface="Arial"/>
              </a:rPr>
              <a:t>Advantages: </a:t>
            </a:r>
            <a:endParaRPr b="0" i="0" sz="2000">
              <a:solidFill>
                <a:srgbClr val="273239"/>
              </a:solidFill>
              <a:latin typeface="Arial"/>
              <a:ea typeface="Arial"/>
              <a:cs typeface="Arial"/>
              <a:sym typeface="Arial"/>
            </a:endParaRPr>
          </a:p>
          <a:p>
            <a:pPr indent="-342900" lvl="0" marL="457200" rtl="0" algn="l">
              <a:lnSpc>
                <a:spcPct val="90000"/>
              </a:lnSpc>
              <a:spcBef>
                <a:spcPts val="1000"/>
              </a:spcBef>
              <a:spcAft>
                <a:spcPts val="0"/>
              </a:spcAft>
              <a:buSzPts val="1800"/>
              <a:buFont typeface="Arial"/>
              <a:buChar char="•"/>
            </a:pPr>
            <a:r>
              <a:rPr b="0" i="0" lang="en-US" sz="2000">
                <a:solidFill>
                  <a:srgbClr val="273239"/>
                </a:solidFill>
                <a:latin typeface="Arial"/>
                <a:ea typeface="Arial"/>
                <a:cs typeface="Arial"/>
                <a:sym typeface="Arial"/>
              </a:rPr>
              <a:t> </a:t>
            </a:r>
            <a:r>
              <a:rPr lang="en-US" sz="2000">
                <a:solidFill>
                  <a:srgbClr val="273239"/>
                </a:solidFill>
                <a:latin typeface="Times New Roman"/>
                <a:ea typeface="Times New Roman"/>
                <a:cs typeface="Times New Roman"/>
                <a:sym typeface="Times New Roman"/>
              </a:rPr>
              <a:t>Least expensive</a:t>
            </a:r>
            <a:endParaRPr sz="2000"/>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 Easy to install</a:t>
            </a:r>
            <a:endParaRPr sz="2000"/>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 High-speed capacity</a:t>
            </a:r>
            <a:endParaRPr sz="2000"/>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Susceptible to external interference</a:t>
            </a:r>
            <a:endParaRPr sz="2000"/>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 Lower capacity and performance in comparison to STP</a:t>
            </a:r>
            <a:endParaRPr sz="2000"/>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Short distance transmission due to attenuation</a:t>
            </a:r>
            <a:endParaRPr sz="2000"/>
          </a:p>
          <a:p>
            <a:pPr indent="0" lvl="0" marL="1143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p:txBody>
      </p:sp>
      <p:sp>
        <p:nvSpPr>
          <p:cNvPr id="159" name="Google Shape;159;p8"/>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descr="What Is Unshielded-Twisted-Pair (UTP) Cable – Fosco Connect" id="165" name="Google Shape;165;p9"/>
          <p:cNvPicPr preferRelativeResize="0"/>
          <p:nvPr/>
        </p:nvPicPr>
        <p:blipFill rotWithShape="1">
          <a:blip r:embed="rId3">
            <a:alphaModFix/>
          </a:blip>
          <a:srcRect b="0" l="0" r="0" t="0"/>
          <a:stretch/>
        </p:blipFill>
        <p:spPr>
          <a:xfrm>
            <a:off x="84841" y="914040"/>
            <a:ext cx="5401559" cy="5442480"/>
          </a:xfrm>
          <a:prstGeom prst="rect">
            <a:avLst/>
          </a:prstGeom>
          <a:noFill/>
          <a:ln>
            <a:noFill/>
          </a:ln>
        </p:spPr>
      </p:pic>
      <p:sp>
        <p:nvSpPr>
          <p:cNvPr id="166" name="Google Shape;166;p9"/>
          <p:cNvSpPr txBox="1"/>
          <p:nvPr>
            <p:ph type="title"/>
          </p:nvPr>
        </p:nvSpPr>
        <p:spPr>
          <a:xfrm>
            <a:off x="-1" y="0"/>
            <a:ext cx="6503437"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2800"/>
              <a:buNone/>
            </a:pPr>
            <a:br>
              <a:rPr b="1" lang="en-US">
                <a:solidFill>
                  <a:srgbClr val="273239"/>
                </a:solidFill>
                <a:latin typeface="Times New Roman"/>
                <a:ea typeface="Times New Roman"/>
                <a:cs typeface="Times New Roman"/>
                <a:sym typeface="Times New Roman"/>
              </a:rPr>
            </a:br>
            <a:r>
              <a:rPr b="1" lang="en-US">
                <a:solidFill>
                  <a:srgbClr val="273239"/>
                </a:solidFill>
                <a:latin typeface="Times New Roman"/>
                <a:ea typeface="Times New Roman"/>
                <a:cs typeface="Times New Roman"/>
                <a:sym typeface="Times New Roman"/>
              </a:rPr>
              <a:t>UNSHIELDED TWISTED PAIR (UTP) </a:t>
            </a:r>
            <a:br>
              <a:rPr b="1" lang="en-US">
                <a:solidFill>
                  <a:srgbClr val="273239"/>
                </a:solidFill>
                <a:latin typeface="Times New Roman"/>
                <a:ea typeface="Times New Roman"/>
                <a:cs typeface="Times New Roman"/>
                <a:sym typeface="Times New Roman"/>
              </a:rPr>
            </a:br>
            <a:endParaRPr/>
          </a:p>
        </p:txBody>
      </p:sp>
      <p:pic>
        <p:nvPicPr>
          <p:cNvPr descr="Unshielded Twisted Pair (UTP) | Cables - Cables.ph" id="167" name="Google Shape;167;p9"/>
          <p:cNvPicPr preferRelativeResize="0"/>
          <p:nvPr/>
        </p:nvPicPr>
        <p:blipFill rotWithShape="1">
          <a:blip r:embed="rId4">
            <a:alphaModFix/>
          </a:blip>
          <a:srcRect b="0" l="0" r="0" t="0"/>
          <a:stretch/>
        </p:blipFill>
        <p:spPr>
          <a:xfrm>
            <a:off x="5486400" y="3495333"/>
            <a:ext cx="3572759" cy="27357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1" y="0"/>
            <a:ext cx="6606073"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br>
              <a:rPr b="1" lang="en-US">
                <a:solidFill>
                  <a:srgbClr val="273239"/>
                </a:solidFill>
                <a:latin typeface="Times New Roman"/>
                <a:ea typeface="Times New Roman"/>
                <a:cs typeface="Times New Roman"/>
                <a:sym typeface="Times New Roman"/>
              </a:rPr>
            </a:br>
            <a:r>
              <a:rPr b="1" lang="en-US">
                <a:solidFill>
                  <a:srgbClr val="273239"/>
                </a:solidFill>
                <a:latin typeface="Times New Roman"/>
                <a:ea typeface="Times New Roman"/>
                <a:cs typeface="Times New Roman"/>
                <a:sym typeface="Times New Roman"/>
              </a:rPr>
              <a:t> SHIELDED TWISTED PAIR(STP)</a:t>
            </a:r>
            <a:br>
              <a:rPr b="1" lang="en-US">
                <a:solidFill>
                  <a:srgbClr val="273239"/>
                </a:solidFill>
                <a:latin typeface="Times New Roman"/>
                <a:ea typeface="Times New Roman"/>
                <a:cs typeface="Times New Roman"/>
                <a:sym typeface="Times New Roman"/>
              </a:rPr>
            </a:br>
            <a:endParaRPr/>
          </a:p>
        </p:txBody>
      </p:sp>
      <p:sp>
        <p:nvSpPr>
          <p:cNvPr id="173" name="Google Shape;173;p10"/>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74" name="Google Shape;174;p10"/>
          <p:cNvPicPr preferRelativeResize="0"/>
          <p:nvPr/>
        </p:nvPicPr>
        <p:blipFill rotWithShape="1">
          <a:blip r:embed="rId3">
            <a:alphaModFix/>
          </a:blip>
          <a:srcRect b="0" l="0" r="0" t="0"/>
          <a:stretch/>
        </p:blipFill>
        <p:spPr>
          <a:xfrm>
            <a:off x="417286" y="4623711"/>
            <a:ext cx="8501062" cy="1915149"/>
          </a:xfrm>
          <a:prstGeom prst="rect">
            <a:avLst/>
          </a:prstGeom>
          <a:noFill/>
          <a:ln>
            <a:noFill/>
          </a:ln>
        </p:spPr>
      </p:pic>
      <p:sp>
        <p:nvSpPr>
          <p:cNvPr id="175" name="Google Shape;175;p10"/>
          <p:cNvSpPr txBox="1"/>
          <p:nvPr/>
        </p:nvSpPr>
        <p:spPr>
          <a:xfrm>
            <a:off x="0" y="914040"/>
            <a:ext cx="9055100" cy="3988744"/>
          </a:xfrm>
          <a:prstGeom prst="rect">
            <a:avLst/>
          </a:prstGeom>
          <a:noFill/>
          <a:ln>
            <a:noFill/>
          </a:ln>
        </p:spPr>
        <p:txBody>
          <a:bodyPr anchorCtr="0" anchor="t" bIns="45700" lIns="91425" spcFirstLastPara="1" rIns="91425" wrap="square" tIns="45700">
            <a:spAutoFit/>
          </a:bodyPr>
          <a:lstStyle/>
          <a:p>
            <a:pPr indent="0" lvl="0" marL="114300" marR="0" rtl="0" algn="just">
              <a:lnSpc>
                <a:spcPct val="90000"/>
              </a:lnSpc>
              <a:spcBef>
                <a:spcPts val="0"/>
              </a:spcBef>
              <a:spcAft>
                <a:spcPts val="0"/>
              </a:spcAft>
              <a:buClr>
                <a:srgbClr val="000000"/>
              </a:buClr>
              <a:buSzPts val="1600"/>
              <a:buFont typeface="Arial"/>
              <a:buNone/>
            </a:pPr>
            <a:r>
              <a:rPr b="1" i="0" lang="en-US" sz="1800" u="none" cap="none" strike="noStrike">
                <a:solidFill>
                  <a:srgbClr val="273239"/>
                </a:solidFill>
                <a:latin typeface="Times New Roman"/>
                <a:ea typeface="Times New Roman"/>
                <a:cs typeface="Times New Roman"/>
                <a:sym typeface="Times New Roman"/>
              </a:rPr>
              <a:t>Shielded Twisted Pair (STP): </a:t>
            </a:r>
            <a:endParaRPr b="0" i="0" sz="1800" u="none" cap="none" strike="noStrike">
              <a:solidFill>
                <a:srgbClr val="000000"/>
              </a:solidFill>
              <a:latin typeface="Times New Roman"/>
              <a:ea typeface="Times New Roman"/>
              <a:cs typeface="Times New Roman"/>
              <a:sym typeface="Times New Roman"/>
            </a:endParaRPr>
          </a:p>
          <a:p>
            <a:pPr indent="-285750" lvl="0" marL="400050" marR="0" rtl="0" algn="just">
              <a:lnSpc>
                <a:spcPct val="90000"/>
              </a:lnSpc>
              <a:spcBef>
                <a:spcPts val="1000"/>
              </a:spcBef>
              <a:spcAft>
                <a:spcPts val="0"/>
              </a:spcAft>
              <a:buClr>
                <a:schemeClr val="dk1"/>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This type of cable consists of a special jacket (a copper braid covering or a foil shield) to block external interference.</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It is used in fast-data-rate Ethernet and in voice and data channels of telephone lines.</a:t>
            </a:r>
            <a:endParaRPr b="0" i="0" sz="1800" u="none" cap="none" strike="noStrike">
              <a:solidFill>
                <a:srgbClr val="000000"/>
              </a:solidFill>
              <a:latin typeface="Times New Roman"/>
              <a:ea typeface="Times New Roman"/>
              <a:cs typeface="Times New Roman"/>
              <a:sym typeface="Times New Roman"/>
            </a:endParaRPr>
          </a:p>
          <a:p>
            <a:pPr indent="0" lvl="0" marL="114300" marR="0" rtl="0" algn="just">
              <a:lnSpc>
                <a:spcPct val="90000"/>
              </a:lnSpc>
              <a:spcBef>
                <a:spcPts val="1000"/>
              </a:spcBef>
              <a:spcAft>
                <a:spcPts val="0"/>
              </a:spcAft>
              <a:buClr>
                <a:srgbClr val="000000"/>
              </a:buClr>
              <a:buSzPts val="1800"/>
              <a:buFont typeface="Arial"/>
              <a:buNone/>
            </a:pPr>
            <a:r>
              <a:rPr b="1" i="0" lang="en-US" sz="1800" u="none" cap="none" strike="noStrike">
                <a:solidFill>
                  <a:srgbClr val="273239"/>
                </a:solidFill>
                <a:latin typeface="Times New Roman"/>
                <a:ea typeface="Times New Roman"/>
                <a:cs typeface="Times New Roman"/>
                <a:sym typeface="Times New Roman"/>
              </a:rPr>
              <a:t>Advantages: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1" i="0" lang="en-US" sz="1800" u="none" cap="none" strike="noStrike">
                <a:solidFill>
                  <a:srgbClr val="273239"/>
                </a:solidFill>
                <a:latin typeface="Times New Roman"/>
                <a:ea typeface="Times New Roman"/>
                <a:cs typeface="Times New Roman"/>
                <a:sym typeface="Times New Roman"/>
              </a:rPr>
              <a:t> </a:t>
            </a:r>
            <a:r>
              <a:rPr b="0" i="0" lang="en-US" sz="1800" u="none" cap="none" strike="noStrike">
                <a:solidFill>
                  <a:srgbClr val="273239"/>
                </a:solidFill>
                <a:latin typeface="Times New Roman"/>
                <a:ea typeface="Times New Roman"/>
                <a:cs typeface="Times New Roman"/>
                <a:sym typeface="Times New Roman"/>
              </a:rPr>
              <a:t>Better performance at a higher data rate in comparison to UTP</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 Eliminates crosstalk</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Comparatively faster</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Comparatively difficult to install and manufacture</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 More expensive</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 Bulky</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COAXIAL CABLE</a:t>
            </a:r>
            <a:endParaRPr/>
          </a:p>
        </p:txBody>
      </p:sp>
      <p:sp>
        <p:nvSpPr>
          <p:cNvPr id="181" name="Google Shape;181;p11"/>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182" name="Google Shape;182;p11"/>
          <p:cNvSpPr txBox="1"/>
          <p:nvPr>
            <p:ph idx="1" type="body"/>
          </p:nvPr>
        </p:nvSpPr>
        <p:spPr>
          <a:xfrm>
            <a:off x="351999" y="617062"/>
            <a:ext cx="8586728" cy="3098244"/>
          </a:xfrm>
          <a:prstGeom prst="rect">
            <a:avLst/>
          </a:prstGeom>
          <a:noFill/>
          <a:ln>
            <a:noFill/>
          </a:ln>
        </p:spPr>
        <p:txBody>
          <a:bodyPr anchorCtr="0" anchor="ctr" bIns="45700" lIns="91425" spcFirstLastPara="1" rIns="91425" wrap="square" tIns="45700">
            <a:spAutoFit/>
          </a:bodyPr>
          <a:lstStyle/>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It has an outer plastic covering containing an insulation layer made of PVC or Teflon and 2 parallel conductors each having a separate insulated protection cover.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 coaxial cable transmits information in two modes: Baseband mode(dedicated cable bandwidth) and Broadband mode(cable bandwidth is split into separate ranges).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Cable TVs and analog television networks widely use Coaxial cables. </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br>
              <a:rPr lang="en-US" sz="2000">
                <a:latin typeface="Times New Roman"/>
                <a:ea typeface="Times New Roman"/>
                <a:cs typeface="Times New Roman"/>
                <a:sym typeface="Times New Roman"/>
              </a:rPr>
            </a:br>
            <a:endParaRPr b="0" i="0" sz="2000" u="none" cap="none" strike="noStrike">
              <a:solidFill>
                <a:schemeClr val="dk1"/>
              </a:solidFill>
              <a:latin typeface="Times New Roman"/>
              <a:ea typeface="Times New Roman"/>
              <a:cs typeface="Times New Roman"/>
              <a:sym typeface="Times New Roman"/>
            </a:endParaRPr>
          </a:p>
        </p:txBody>
      </p:sp>
      <p:pic>
        <p:nvPicPr>
          <p:cNvPr id="183" name="Google Shape;183;p11"/>
          <p:cNvPicPr preferRelativeResize="0"/>
          <p:nvPr/>
        </p:nvPicPr>
        <p:blipFill rotWithShape="1">
          <a:blip r:embed="rId3">
            <a:alphaModFix/>
          </a:blip>
          <a:srcRect b="0" l="0" r="0" t="0"/>
          <a:stretch/>
        </p:blipFill>
        <p:spPr>
          <a:xfrm>
            <a:off x="572632" y="3009848"/>
            <a:ext cx="8145462" cy="35290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0" y="0"/>
            <a:ext cx="6578082"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ADVANTAGES AND DISADVANTAGES OF COAXIAL CABLES</a:t>
            </a:r>
            <a:endParaRPr/>
          </a:p>
        </p:txBody>
      </p:sp>
      <p:sp>
        <p:nvSpPr>
          <p:cNvPr id="189" name="Google Shape;189;p12"/>
          <p:cNvSpPr txBox="1"/>
          <p:nvPr>
            <p:ph idx="1" type="body"/>
          </p:nvPr>
        </p:nvSpPr>
        <p:spPr>
          <a:xfrm>
            <a:off x="203200" y="986971"/>
            <a:ext cx="8621486" cy="3575698"/>
          </a:xfrm>
          <a:prstGeom prst="rect">
            <a:avLst/>
          </a:prstGeom>
          <a:noFill/>
          <a:ln>
            <a:noFill/>
          </a:ln>
        </p:spPr>
        <p:txBody>
          <a:bodyPr anchorCtr="0" anchor="ctr" bIns="0" lIns="0" spcFirstLastPara="1" rIns="0" wrap="square" tIns="0">
            <a:normAutofit/>
          </a:bodyPr>
          <a:lstStyle/>
          <a:p>
            <a:pPr indent="0" lvl="0" marL="114300" rtl="0" algn="l">
              <a:lnSpc>
                <a:spcPct val="90000"/>
              </a:lnSpc>
              <a:spcBef>
                <a:spcPts val="1000"/>
              </a:spcBef>
              <a:spcAft>
                <a:spcPts val="0"/>
              </a:spcAft>
              <a:buSzPts val="1800"/>
              <a:buNone/>
            </a:pPr>
            <a:r>
              <a:rPr b="1" i="0" lang="en-US" sz="2000">
                <a:solidFill>
                  <a:srgbClr val="273239"/>
                </a:solidFill>
                <a:latin typeface="Times New Roman"/>
                <a:ea typeface="Times New Roman"/>
                <a:cs typeface="Times New Roman"/>
                <a:sym typeface="Times New Roman"/>
              </a:rPr>
              <a:t>Advantages: </a:t>
            </a:r>
            <a:endParaRPr sz="2000">
              <a:latin typeface="Times New Roman"/>
              <a:ea typeface="Times New Roman"/>
              <a:cs typeface="Times New Roman"/>
              <a:sym typeface="Times New Roman"/>
            </a:endParaRPr>
          </a:p>
          <a:p>
            <a:pPr indent="-342900" lvl="1" marL="9144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High Bandwidth</a:t>
            </a:r>
            <a:endParaRPr sz="2000">
              <a:latin typeface="Times New Roman"/>
              <a:ea typeface="Times New Roman"/>
              <a:cs typeface="Times New Roman"/>
              <a:sym typeface="Times New Roman"/>
            </a:endParaRPr>
          </a:p>
          <a:p>
            <a:pPr indent="-342900" lvl="1" marL="9144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Better noise Immunity</a:t>
            </a:r>
            <a:endParaRPr sz="2000">
              <a:latin typeface="Times New Roman"/>
              <a:ea typeface="Times New Roman"/>
              <a:cs typeface="Times New Roman"/>
              <a:sym typeface="Times New Roman"/>
            </a:endParaRPr>
          </a:p>
          <a:p>
            <a:pPr indent="-342900" lvl="1" marL="9144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Easy to install and expand</a:t>
            </a:r>
            <a:endParaRPr sz="2000">
              <a:latin typeface="Times New Roman"/>
              <a:ea typeface="Times New Roman"/>
              <a:cs typeface="Times New Roman"/>
              <a:sym typeface="Times New Roman"/>
            </a:endParaRPr>
          </a:p>
          <a:p>
            <a:pPr indent="-342900" lvl="1" marL="9144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Inexpensive</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Disadvantages:  </a:t>
            </a:r>
            <a:endParaRPr sz="2000">
              <a:latin typeface="Times New Roman"/>
              <a:ea typeface="Times New Roman"/>
              <a:cs typeface="Times New Roman"/>
              <a:sym typeface="Times New Roman"/>
            </a:endParaRPr>
          </a:p>
          <a:p>
            <a:pPr indent="-342900" lvl="1" marL="914400" rtl="0" algn="l">
              <a:lnSpc>
                <a:spcPct val="10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Single cable failure can disrupt the entire network.</a:t>
            </a:r>
            <a:endParaRPr sz="2000">
              <a:latin typeface="Times New Roman"/>
              <a:ea typeface="Times New Roman"/>
              <a:cs typeface="Times New Roman"/>
              <a:sym typeface="Times New Roman"/>
            </a:endParaRPr>
          </a:p>
        </p:txBody>
      </p:sp>
      <p:sp>
        <p:nvSpPr>
          <p:cNvPr id="190" name="Google Shape;190;p1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400"/>
              <a:buFont typeface="Times New Roman"/>
              <a:buNone/>
            </a:pPr>
            <a:r>
              <a:rPr b="1" lang="en-US"/>
              <a:t>OPTICAL FIBER CABLE</a:t>
            </a:r>
            <a:endParaRPr/>
          </a:p>
        </p:txBody>
      </p:sp>
      <p:sp>
        <p:nvSpPr>
          <p:cNvPr id="196" name="Google Shape;196;p13"/>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197" name="Google Shape;197;p13"/>
          <p:cNvSpPr txBox="1"/>
          <p:nvPr>
            <p:ph idx="1" type="body"/>
          </p:nvPr>
        </p:nvSpPr>
        <p:spPr>
          <a:xfrm>
            <a:off x="457200" y="1046602"/>
            <a:ext cx="8269316" cy="2382398"/>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It uses the concept of reflection of light through a core made up of glass or plastic.</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 core is surrounded by a less dense glass or plastic covering called the cladding.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It is used for the transmission of large volumes of data.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 cable can be unidirectional or bidirectional.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 WDM (Wavelength Division Multiplexer) supports two modes, namely unidirectional and bidirectional mode.</a:t>
            </a:r>
            <a:endParaRPr sz="20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000"/>
              <a:buFont typeface="Times New Roman"/>
              <a:buNone/>
            </a:pPr>
            <a:r>
              <a:t/>
            </a:r>
            <a:endParaRPr sz="2000">
              <a:latin typeface="Times New Roman"/>
              <a:ea typeface="Times New Roman"/>
              <a:cs typeface="Times New Roman"/>
              <a:sym typeface="Times New Roman"/>
            </a:endParaRPr>
          </a:p>
        </p:txBody>
      </p:sp>
      <p:pic>
        <p:nvPicPr>
          <p:cNvPr descr="Lightbox" id="198" name="Google Shape;198;p13"/>
          <p:cNvPicPr preferRelativeResize="0"/>
          <p:nvPr/>
        </p:nvPicPr>
        <p:blipFill rotWithShape="1">
          <a:blip r:embed="rId3">
            <a:alphaModFix/>
          </a:blip>
          <a:srcRect b="0" l="0" r="0" t="0"/>
          <a:stretch/>
        </p:blipFill>
        <p:spPr>
          <a:xfrm>
            <a:off x="1473979" y="4187760"/>
            <a:ext cx="5728994" cy="186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OPTICAL FIBER CABLE</a:t>
            </a:r>
            <a:endParaRPr/>
          </a:p>
        </p:txBody>
      </p:sp>
      <p:sp>
        <p:nvSpPr>
          <p:cNvPr id="204" name="Google Shape;204;p14"/>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05" name="Google Shape;205;p14"/>
          <p:cNvPicPr preferRelativeResize="0"/>
          <p:nvPr/>
        </p:nvPicPr>
        <p:blipFill rotWithShape="1">
          <a:blip r:embed="rId3">
            <a:alphaModFix/>
          </a:blip>
          <a:srcRect b="0" l="0" r="0" t="0"/>
          <a:stretch/>
        </p:blipFill>
        <p:spPr>
          <a:xfrm>
            <a:off x="65315" y="1350479"/>
            <a:ext cx="8308975" cy="1584325"/>
          </a:xfrm>
          <a:prstGeom prst="rect">
            <a:avLst/>
          </a:prstGeom>
          <a:noFill/>
          <a:ln>
            <a:noFill/>
          </a:ln>
        </p:spPr>
      </p:pic>
      <p:sp>
        <p:nvSpPr>
          <p:cNvPr id="206" name="Google Shape;206;p14"/>
          <p:cNvSpPr txBox="1"/>
          <p:nvPr/>
        </p:nvSpPr>
        <p:spPr>
          <a:xfrm>
            <a:off x="533159" y="3013788"/>
            <a:ext cx="7743094" cy="3334206"/>
          </a:xfrm>
          <a:prstGeom prst="rect">
            <a:avLst/>
          </a:prstGeom>
          <a:noFill/>
          <a:ln>
            <a:noFill/>
          </a:ln>
        </p:spPr>
        <p:txBody>
          <a:bodyPr anchorCtr="0" anchor="t" bIns="45700" lIns="91425" spcFirstLastPara="1" rIns="91425" wrap="square" tIns="45700">
            <a:spAutoFit/>
          </a:bodyPr>
          <a:lstStyle/>
          <a:p>
            <a:pPr indent="0" lvl="0" marL="114300" marR="0" rtl="0" algn="l">
              <a:lnSpc>
                <a:spcPct val="90000"/>
              </a:lnSpc>
              <a:spcBef>
                <a:spcPts val="100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Advantages: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Greater capacity</a:t>
            </a:r>
            <a:endParaRPr b="0" i="0" sz="2000" u="none" cap="none" strike="noStrike">
              <a:solidFill>
                <a:srgbClr val="000000"/>
              </a:solidFill>
              <a:latin typeface="Times New Roman"/>
              <a:ea typeface="Times New Roman"/>
              <a:cs typeface="Times New Roman"/>
              <a:sym typeface="Times New Roman"/>
            </a:endParaRPr>
          </a:p>
          <a:p>
            <a:pPr indent="-342900" lvl="1"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Data rates of hundreds of Gbps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Smaller size &amp; weight</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Lower attenuation</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Electromagnetic isolation</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Greater repeater spacing</a:t>
            </a:r>
            <a:endParaRPr b="0" i="0" sz="2000" u="none" cap="none" strike="noStrike">
              <a:solidFill>
                <a:srgbClr val="000000"/>
              </a:solidFill>
              <a:latin typeface="Times New Roman"/>
              <a:ea typeface="Times New Roman"/>
              <a:cs typeface="Times New Roman"/>
              <a:sym typeface="Times New Roman"/>
            </a:endParaRPr>
          </a:p>
          <a:p>
            <a:pPr indent="-342900" lvl="1"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10s of km at least</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OPTICAL FIBER CABLE</a:t>
            </a:r>
            <a:endParaRPr/>
          </a:p>
        </p:txBody>
      </p:sp>
      <p:sp>
        <p:nvSpPr>
          <p:cNvPr id="212" name="Google Shape;212;p15"/>
          <p:cNvSpPr txBox="1"/>
          <p:nvPr>
            <p:ph idx="1" type="body"/>
          </p:nvPr>
        </p:nvSpPr>
        <p:spPr>
          <a:xfrm>
            <a:off x="792281" y="1440360"/>
            <a:ext cx="8010195" cy="397728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800"/>
              <a:buFont typeface="Times New Roman"/>
              <a:buNone/>
            </a:pPr>
            <a:r>
              <a:rPr b="1" i="0" lang="en-US" sz="2400" u="none" cap="none" strike="noStrike">
                <a:solidFill>
                  <a:schemeClr val="dk1"/>
                </a:solidFill>
                <a:latin typeface="Times New Roman"/>
                <a:ea typeface="Times New Roman"/>
                <a:cs typeface="Times New Roman"/>
                <a:sym typeface="Times New Roman"/>
              </a:rPr>
              <a:t>Applications:</a:t>
            </a:r>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Long-haul trunks</a:t>
            </a:r>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Metropolitan trunks</a:t>
            </a:r>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Rural exchange trunks</a:t>
            </a:r>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Subscriber loops</a:t>
            </a:r>
            <a:endParaRPr/>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LANs</a:t>
            </a:r>
            <a:endParaRPr/>
          </a:p>
          <a:p>
            <a:pPr indent="0" lvl="0" marL="0" marR="0" rtl="0" algn="l">
              <a:lnSpc>
                <a:spcPct val="90000"/>
              </a:lnSpc>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13" name="Google Shape;213;p15"/>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19" name="Google Shape;219;p16"/>
          <p:cNvSpPr txBox="1"/>
          <p:nvPr>
            <p:ph idx="4294967295" type="title"/>
          </p:nvPr>
        </p:nvSpPr>
        <p:spPr>
          <a:xfrm>
            <a:off x="0" y="0"/>
            <a:ext cx="5486400" cy="914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73239"/>
              </a:buClr>
              <a:buSzPts val="2800"/>
              <a:buFont typeface="Arial"/>
              <a:buNone/>
            </a:pPr>
            <a:r>
              <a:rPr b="1" lang="en-US"/>
              <a:t>UNGUIDED MEDIA</a:t>
            </a:r>
            <a:endParaRPr/>
          </a:p>
        </p:txBody>
      </p:sp>
      <p:sp>
        <p:nvSpPr>
          <p:cNvPr id="220" name="Google Shape;220;p16"/>
          <p:cNvSpPr txBox="1"/>
          <p:nvPr/>
        </p:nvSpPr>
        <p:spPr>
          <a:xfrm>
            <a:off x="361196" y="914400"/>
            <a:ext cx="7980371" cy="3205965"/>
          </a:xfrm>
          <a:prstGeom prst="rect">
            <a:avLst/>
          </a:prstGeom>
          <a:noFill/>
          <a:ln>
            <a:noFill/>
          </a:ln>
        </p:spPr>
        <p:txBody>
          <a:bodyPr anchorCtr="0" anchor="t" bIns="45700" lIns="91425" spcFirstLastPara="1" rIns="91425" wrap="square" tIns="45700">
            <a:spAutoFit/>
          </a:bodyPr>
          <a:lstStyle/>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It is also referred to as Wireless or Unbounded transmission media.</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No physical medium is required for the transmission of electromagnetic signals. </a:t>
            </a:r>
            <a:endParaRPr b="0" i="0" sz="2000" u="none" cap="none" strike="noStrike">
              <a:solidFill>
                <a:srgbClr val="000000"/>
              </a:solidFill>
              <a:latin typeface="Times New Roman"/>
              <a:ea typeface="Times New Roman"/>
              <a:cs typeface="Times New Roman"/>
              <a:sym typeface="Times New Roman"/>
            </a:endParaRPr>
          </a:p>
          <a:p>
            <a:pPr indent="0" lvl="0" marL="114300" marR="0" rtl="0" algn="l">
              <a:lnSpc>
                <a:spcPct val="90000"/>
              </a:lnSpc>
              <a:spcBef>
                <a:spcPts val="100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Features of Unguided Media:  </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The signal is broadcasted through air</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Less Secure</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Used for larger distances</a:t>
            </a:r>
            <a:endParaRPr b="0" i="0" sz="2000" u="none" cap="none" strike="noStrike">
              <a:solidFill>
                <a:srgbClr val="000000"/>
              </a:solidFill>
              <a:latin typeface="Times New Roman"/>
              <a:ea typeface="Times New Roman"/>
              <a:cs typeface="Times New Roman"/>
              <a:sym typeface="Times New Roman"/>
            </a:endParaRPr>
          </a:p>
          <a:p>
            <a:pPr indent="0" lvl="0" marL="114300" marR="0" rtl="0" algn="l">
              <a:lnSpc>
                <a:spcPct val="90000"/>
              </a:lnSpc>
              <a:spcBef>
                <a:spcPts val="1000"/>
              </a:spcBef>
              <a:spcAft>
                <a:spcPts val="0"/>
              </a:spcAft>
              <a:buClr>
                <a:srgbClr val="000000"/>
              </a:buClr>
              <a:buSzPts val="1600"/>
              <a:buFont typeface="Arial"/>
              <a:buNone/>
            </a:pPr>
            <a:r>
              <a:rPr b="1" i="0" lang="en-US" sz="2000" u="none" cap="none" strike="noStrike">
                <a:solidFill>
                  <a:srgbClr val="273239"/>
                </a:solidFill>
                <a:latin typeface="Times New Roman"/>
                <a:ea typeface="Times New Roman"/>
                <a:cs typeface="Times New Roman"/>
                <a:sym typeface="Times New Roman"/>
              </a:rPr>
              <a:t>Electromagnetic spectrum of Unguided media shown below:</a:t>
            </a:r>
            <a:endParaRPr b="0" i="0" sz="2000" u="none" cap="none" strike="noStrike">
              <a:solidFill>
                <a:srgbClr val="000000"/>
              </a:solidFill>
              <a:latin typeface="Times New Roman"/>
              <a:ea typeface="Times New Roman"/>
              <a:cs typeface="Times New Roman"/>
              <a:sym typeface="Times New Roman"/>
            </a:endParaRPr>
          </a:p>
        </p:txBody>
      </p:sp>
      <p:pic>
        <p:nvPicPr>
          <p:cNvPr id="221" name="Google Shape;221;p16"/>
          <p:cNvPicPr preferRelativeResize="0"/>
          <p:nvPr/>
        </p:nvPicPr>
        <p:blipFill rotWithShape="1">
          <a:blip r:embed="rId3">
            <a:alphaModFix/>
          </a:blip>
          <a:srcRect b="0" l="0" r="0" t="0"/>
          <a:stretch/>
        </p:blipFill>
        <p:spPr>
          <a:xfrm>
            <a:off x="236023" y="3620278"/>
            <a:ext cx="8720690" cy="23233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27" name="Google Shape;227;p17"/>
          <p:cNvSpPr txBox="1"/>
          <p:nvPr/>
        </p:nvSpPr>
        <p:spPr>
          <a:xfrm>
            <a:off x="380081" y="991750"/>
            <a:ext cx="7709559" cy="1734794"/>
          </a:xfrm>
          <a:prstGeom prst="rect">
            <a:avLst/>
          </a:prstGeom>
          <a:noFill/>
          <a:ln>
            <a:noFill/>
          </a:ln>
        </p:spPr>
        <p:txBody>
          <a:bodyPr anchorCtr="0" anchor="t" bIns="45700" lIns="91425" spcFirstLastPara="1" rIns="91425" wrap="square" tIns="45700">
            <a:spAutoFit/>
          </a:bodyPr>
          <a:lstStyle/>
          <a:p>
            <a:pPr indent="0" lvl="0" marL="114300" marR="0" rtl="0" algn="l">
              <a:lnSpc>
                <a:spcPct val="90000"/>
              </a:lnSpc>
              <a:spcBef>
                <a:spcPts val="1000"/>
              </a:spcBef>
              <a:spcAft>
                <a:spcPts val="0"/>
              </a:spcAft>
              <a:buClr>
                <a:srgbClr val="000000"/>
              </a:buClr>
              <a:buSzPts val="1600"/>
              <a:buFont typeface="Arial"/>
              <a:buNone/>
            </a:pPr>
            <a:r>
              <a:rPr b="1" i="0" lang="en-US" sz="1600" u="none" cap="none" strike="noStrike">
                <a:solidFill>
                  <a:srgbClr val="273239"/>
                </a:solidFill>
                <a:latin typeface="Times New Roman"/>
                <a:ea typeface="Times New Roman"/>
                <a:cs typeface="Times New Roman"/>
                <a:sym typeface="Times New Roman"/>
              </a:rPr>
              <a:t>There are 3 types of Signals transmitted through unguided media: </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1000"/>
              </a:spcBef>
              <a:spcAft>
                <a:spcPts val="0"/>
              </a:spcAft>
              <a:buClr>
                <a:srgbClr val="000000"/>
              </a:buClr>
              <a:buSzPts val="1600"/>
              <a:buFont typeface="Arial"/>
              <a:buNone/>
            </a:pPr>
            <a:r>
              <a:rPr b="1" i="0" lang="en-US" sz="1600" u="none" cap="none" strike="noStrike">
                <a:solidFill>
                  <a:srgbClr val="273239"/>
                </a:solidFill>
                <a:latin typeface="Times New Roman"/>
                <a:ea typeface="Times New Roman"/>
                <a:cs typeface="Times New Roman"/>
                <a:sym typeface="Times New Roman"/>
              </a:rPr>
              <a:t>             (i)   Radio waves </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1000"/>
              </a:spcBef>
              <a:spcAft>
                <a:spcPts val="0"/>
              </a:spcAft>
              <a:buClr>
                <a:srgbClr val="000000"/>
              </a:buClr>
              <a:buSzPts val="1600"/>
              <a:buFont typeface="Arial"/>
              <a:buNone/>
            </a:pPr>
            <a:r>
              <a:rPr b="1" i="0" lang="en-US" sz="1600" u="none" cap="none" strike="noStrike">
                <a:solidFill>
                  <a:srgbClr val="273239"/>
                </a:solidFill>
                <a:latin typeface="Times New Roman"/>
                <a:ea typeface="Times New Roman"/>
                <a:cs typeface="Times New Roman"/>
                <a:sym typeface="Times New Roman"/>
              </a:rPr>
              <a:t>            (ii)   Microwaves</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1000"/>
              </a:spcBef>
              <a:spcAft>
                <a:spcPts val="0"/>
              </a:spcAft>
              <a:buClr>
                <a:srgbClr val="000000"/>
              </a:buClr>
              <a:buSzPts val="1600"/>
              <a:buFont typeface="Arial"/>
              <a:buNone/>
            </a:pPr>
            <a:r>
              <a:rPr b="1" i="0" lang="en-US" sz="1600" u="none" cap="none" strike="noStrike">
                <a:solidFill>
                  <a:srgbClr val="273239"/>
                </a:solidFill>
                <a:latin typeface="Times New Roman"/>
                <a:ea typeface="Times New Roman"/>
                <a:cs typeface="Times New Roman"/>
                <a:sym typeface="Times New Roman"/>
              </a:rPr>
              <a:t>            (iii)  Infrared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 name="Google Shape;228;p17"/>
          <p:cNvPicPr preferRelativeResize="0"/>
          <p:nvPr/>
        </p:nvPicPr>
        <p:blipFill rotWithShape="1">
          <a:blip r:embed="rId3">
            <a:alphaModFix/>
          </a:blip>
          <a:srcRect b="0" l="0" r="0" t="0"/>
          <a:stretch/>
        </p:blipFill>
        <p:spPr>
          <a:xfrm>
            <a:off x="457559" y="2726544"/>
            <a:ext cx="8239125" cy="2771775"/>
          </a:xfrm>
          <a:prstGeom prst="rect">
            <a:avLst/>
          </a:prstGeom>
          <a:noFill/>
          <a:ln>
            <a:noFill/>
          </a:ln>
        </p:spPr>
      </p:pic>
      <p:sp>
        <p:nvSpPr>
          <p:cNvPr id="229" name="Google Shape;229;p17"/>
          <p:cNvSpPr txBox="1"/>
          <p:nvPr/>
        </p:nvSpPr>
        <p:spPr>
          <a:xfrm>
            <a:off x="279918" y="254872"/>
            <a:ext cx="4870580"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UNGUIDED MEDIA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INFRARED</a:t>
            </a:r>
            <a:endParaRPr b="1"/>
          </a:p>
        </p:txBody>
      </p:sp>
      <p:sp>
        <p:nvSpPr>
          <p:cNvPr id="235" name="Google Shape;235;p18"/>
          <p:cNvSpPr txBox="1"/>
          <p:nvPr>
            <p:ph idx="1" type="body"/>
          </p:nvPr>
        </p:nvSpPr>
        <p:spPr>
          <a:xfrm>
            <a:off x="457200" y="1056640"/>
            <a:ext cx="8333900" cy="4952274"/>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Infrared is used for short-range communication like TV remotes, mobile phones, personal computers etc. </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 science, the Infrared is part of a spectrum that is not visible to the human eye. </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 limitation of infrared rays is that they cannot penetrate any obstacles and can only use for short-range. </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Also, Infrared is used in night vision cameras as it has thermal properties. The frequency range of infrared rays 300GHz – 400THz.</a:t>
            </a:r>
            <a:endParaRPr sz="2000"/>
          </a:p>
          <a:p>
            <a:pPr indent="0" lvl="0" marL="114300" rtl="0" algn="just">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Advantage and Disadvantage:</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Infrared is one of the secure wireless communication mediums as it is used for short-range. Also, unlike other wireless mediums, infrared is quite inexpensive, and this is some reason it is used in many electronic devices.</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Disadvantage part of Infrared waves is that they can only be used in short-range communication. Also, they cannot penetrate any obstacles like walls or any building.</a:t>
            </a:r>
            <a:endParaRPr sz="2000"/>
          </a:p>
        </p:txBody>
      </p:sp>
      <p:sp>
        <p:nvSpPr>
          <p:cNvPr id="236" name="Google Shape;236;p1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lang="en-US"/>
              <a:t> </a:t>
            </a:r>
            <a:r>
              <a:rPr b="1" lang="en-US"/>
              <a:t>INFRARED</a:t>
            </a:r>
            <a:endParaRPr/>
          </a:p>
        </p:txBody>
      </p:sp>
      <p:sp>
        <p:nvSpPr>
          <p:cNvPr id="242" name="Google Shape;242;p1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
        <p:nvSpPr>
          <p:cNvPr id="243" name="Google Shape;243;p19"/>
          <p:cNvSpPr txBox="1"/>
          <p:nvPr>
            <p:ph idx="1" type="body"/>
          </p:nvPr>
        </p:nvSpPr>
        <p:spPr>
          <a:xfrm>
            <a:off x="457200" y="1604963"/>
            <a:ext cx="8229600" cy="1236236"/>
          </a:xfrm>
          <a:prstGeom prst="rect">
            <a:avLst/>
          </a:prstGeom>
          <a:solidFill>
            <a:srgbClr val="99FF33"/>
          </a:solidFill>
          <a:ln>
            <a:noFill/>
          </a:ln>
        </p:spPr>
        <p:txBody>
          <a:bodyPr anchorCtr="0" anchor="t" bIns="0" lIns="0" spcFirstLastPara="1" rIns="0" wrap="square" tIns="0">
            <a:spAutoFit/>
          </a:bodyPr>
          <a:lstStyle/>
          <a:p>
            <a:pPr indent="0" lvl="0" marL="114300" marR="0" rtl="0" algn="ctr">
              <a:lnSpc>
                <a:spcPct val="150000"/>
              </a:lnSpc>
              <a:spcBef>
                <a:spcPts val="1000"/>
              </a:spcBef>
              <a:spcAft>
                <a:spcPts val="0"/>
              </a:spcAft>
              <a:buClr>
                <a:schemeClr val="dk1"/>
              </a:buClr>
              <a:buSzPts val="1800"/>
              <a:buFont typeface="Arial"/>
              <a:buNone/>
            </a:pPr>
            <a:br>
              <a:rPr b="1" i="0" lang="en-US" u="none" cap="none" strike="noStrike">
                <a:solidFill>
                  <a:schemeClr val="dk1"/>
                </a:solidFill>
                <a:latin typeface="Times"/>
                <a:ea typeface="Times"/>
                <a:cs typeface="Times"/>
                <a:sym typeface="Times"/>
              </a:rPr>
            </a:br>
            <a:r>
              <a:rPr b="1" i="0" lang="en-US" u="none" cap="none" strike="noStrike">
                <a:solidFill>
                  <a:schemeClr val="dk1"/>
                </a:solidFill>
                <a:latin typeface="Times"/>
                <a:ea typeface="Times"/>
                <a:cs typeface="Times"/>
                <a:sym typeface="Times"/>
              </a:rPr>
              <a:t>INFRARED SIGNALS CAN BE USED FOR SHORT-RANGE COMMUNICATION IN A CLOSED AREA USING LINE-OF-SIGHT PROPAGATION.</a:t>
            </a:r>
            <a:endParaRPr>
              <a:latin typeface="Times"/>
              <a:ea typeface="Times"/>
              <a:cs typeface="Times"/>
              <a:sym typeface="Time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000"/>
              <a:buFont typeface="Times New Roman"/>
              <a:buNone/>
            </a:pPr>
            <a:r>
              <a:rPr b="1" lang="en-US"/>
              <a:t>RADIO WAVES</a:t>
            </a:r>
            <a:endParaRPr/>
          </a:p>
        </p:txBody>
      </p:sp>
      <p:sp>
        <p:nvSpPr>
          <p:cNvPr id="249" name="Google Shape;249;p2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50" name="Google Shape;250;p20"/>
          <p:cNvSpPr txBox="1"/>
          <p:nvPr/>
        </p:nvSpPr>
        <p:spPr>
          <a:xfrm>
            <a:off x="352540" y="1013216"/>
            <a:ext cx="8399700" cy="2267247"/>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To overcome the limitation of Infrared ,we are using Radio waves.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They can travel large distances as well as can penetrate through buildings.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The requirement of radio waves is antennas, sending antennas where one can transmit its message and the other is receiving antennas.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Frequency Range:3KHz – 1GHz. </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AM and FM radios and cordless phones use Radio waves for transmission. </a:t>
            </a:r>
            <a:endParaRPr b="0" i="0" sz="2000" u="none" cap="none" strike="noStrike">
              <a:solidFill>
                <a:srgbClr val="273239"/>
              </a:solidFill>
              <a:latin typeface="Times New Roman"/>
              <a:ea typeface="Times New Roman"/>
              <a:cs typeface="Times New Roman"/>
              <a:sym typeface="Times New Roman"/>
            </a:endParaRPr>
          </a:p>
        </p:txBody>
      </p:sp>
      <p:pic>
        <p:nvPicPr>
          <p:cNvPr descr="Lightbox" id="251" name="Google Shape;251;p20"/>
          <p:cNvPicPr preferRelativeResize="0"/>
          <p:nvPr/>
        </p:nvPicPr>
        <p:blipFill rotWithShape="1">
          <a:blip r:embed="rId3">
            <a:alphaModFix/>
          </a:blip>
          <a:srcRect b="0" l="0" r="0" t="0"/>
          <a:stretch/>
        </p:blipFill>
        <p:spPr>
          <a:xfrm>
            <a:off x="591302" y="3566666"/>
            <a:ext cx="7856376" cy="27898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lang="en-US"/>
              <a:t> </a:t>
            </a:r>
            <a:r>
              <a:rPr b="1" lang="en-US"/>
              <a:t>RADIO WAVES</a:t>
            </a:r>
            <a:endParaRPr/>
          </a:p>
        </p:txBody>
      </p:sp>
      <p:sp>
        <p:nvSpPr>
          <p:cNvPr id="257" name="Google Shape;257;p2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58" name="Google Shape;258;p21"/>
          <p:cNvSpPr/>
          <p:nvPr/>
        </p:nvSpPr>
        <p:spPr>
          <a:xfrm>
            <a:off x="569166" y="4198775"/>
            <a:ext cx="7848709" cy="156966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Radio waves are used for multicast communications, such as radio and television, and paging systems.</a:t>
            </a:r>
            <a:endParaRPr b="0" i="0" sz="1400" u="none" cap="none" strike="noStrike">
              <a:solidFill>
                <a:srgbClr val="000000"/>
              </a:solidFill>
              <a:latin typeface="Arial"/>
              <a:ea typeface="Arial"/>
              <a:cs typeface="Arial"/>
              <a:sym typeface="Arial"/>
            </a:endParaRPr>
          </a:p>
        </p:txBody>
      </p:sp>
      <p:sp>
        <p:nvSpPr>
          <p:cNvPr id="259" name="Google Shape;259;p21"/>
          <p:cNvSpPr txBox="1"/>
          <p:nvPr/>
        </p:nvSpPr>
        <p:spPr>
          <a:xfrm>
            <a:off x="569166" y="1268963"/>
            <a:ext cx="8206533" cy="2693005"/>
          </a:xfrm>
          <a:prstGeom prst="rect">
            <a:avLst/>
          </a:prstGeom>
          <a:noFill/>
          <a:ln>
            <a:noFill/>
          </a:ln>
        </p:spPr>
        <p:txBody>
          <a:bodyPr anchorCtr="0" anchor="t" bIns="45700" lIns="91425" spcFirstLastPara="1" rIns="91425" wrap="square" tIns="45700">
            <a:spAutoFit/>
          </a:bodyPr>
          <a:lstStyle/>
          <a:p>
            <a:pPr indent="0" lvl="0" marL="114300" marR="0" rtl="0" algn="just">
              <a:lnSpc>
                <a:spcPct val="9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Advantage and Disadvantage:</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Radio waves have some advantages like they can travel long distances in all directions and can pass through any obstacles, </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Since they are wireless communication mediums so there is no need of digging and spreading wires.</a:t>
            </a:r>
            <a:endParaRPr b="0" i="0" sz="2000" u="none" cap="none" strike="noStrike">
              <a:solidFill>
                <a:srgbClr val="000000"/>
              </a:solidFill>
              <a:latin typeface="Times New Roman"/>
              <a:ea typeface="Times New Roman"/>
              <a:cs typeface="Times New Roman"/>
              <a:sym typeface="Times New Roman"/>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Radio waves have some disadvantages too like radio waves are not effective in bad weather conditions, and they are less secure as they can travel large distances.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 MICROWAVES</a:t>
            </a:r>
            <a:endParaRPr/>
          </a:p>
        </p:txBody>
      </p:sp>
      <p:sp>
        <p:nvSpPr>
          <p:cNvPr id="265" name="Google Shape;265;p2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66" name="Google Shape;266;p22"/>
          <p:cNvSpPr txBox="1"/>
          <p:nvPr/>
        </p:nvSpPr>
        <p:spPr>
          <a:xfrm>
            <a:off x="127000" y="943688"/>
            <a:ext cx="8709091" cy="3247002"/>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Microwaves are a line of sight transmission, meaning both the antennas sending and receiving should be properly aligned. Also, the distance covered by the signal is directly proportional to the height of the antenna.</a:t>
            </a:r>
            <a:endParaRPr b="0" i="0" sz="2000" u="none" cap="none" strike="noStrike">
              <a:solidFill>
                <a:srgbClr val="000000"/>
              </a:solidFill>
              <a:latin typeface="Arial"/>
              <a:ea typeface="Arial"/>
              <a:cs typeface="Arial"/>
              <a:sym typeface="Arial"/>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 Microwaves have a frequency Range between 1GHz – 300GHz. Basically, we used Microwaves in mobile phones communication and television distribution.</a:t>
            </a:r>
            <a:endParaRPr b="0" i="0" sz="2000" u="none" cap="none" strike="noStrike">
              <a:solidFill>
                <a:srgbClr val="000000"/>
              </a:solidFill>
              <a:latin typeface="Arial"/>
              <a:ea typeface="Arial"/>
              <a:cs typeface="Arial"/>
              <a:sym typeface="Arial"/>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Unlike radio waves, they are unidirectional, as they can move in only one direction, and therefore it is used in point-to-point communication or unicast communication such as radar and satellite.</a:t>
            </a:r>
            <a:endParaRPr b="0" i="0" sz="2000" u="none" cap="none" strike="noStrike">
              <a:solidFill>
                <a:srgbClr val="000000"/>
              </a:solidFill>
              <a:latin typeface="Arial"/>
              <a:ea typeface="Arial"/>
              <a:cs typeface="Arial"/>
              <a:sym typeface="Arial"/>
            </a:endParaRPr>
          </a:p>
          <a:p>
            <a:pPr indent="-342900" lvl="0" marL="457200" marR="0" rtl="0" algn="just">
              <a:lnSpc>
                <a:spcPct val="90000"/>
              </a:lnSpc>
              <a:spcBef>
                <a:spcPts val="1000"/>
              </a:spcBef>
              <a:spcAft>
                <a:spcPts val="0"/>
              </a:spcAft>
              <a:buClr>
                <a:schemeClr val="dk1"/>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Microwaves are used in mobile phones communication and television distribution.</a:t>
            </a:r>
            <a:endParaRPr b="0" i="0" sz="2000" u="none" cap="none" strike="noStrike">
              <a:solidFill>
                <a:srgbClr val="000000"/>
              </a:solidFill>
              <a:latin typeface="Arial"/>
              <a:ea typeface="Arial"/>
              <a:cs typeface="Arial"/>
              <a:sym typeface="Arial"/>
            </a:endParaRPr>
          </a:p>
        </p:txBody>
      </p:sp>
      <p:sp>
        <p:nvSpPr>
          <p:cNvPr id="267" name="Google Shape;267;p22"/>
          <p:cNvSpPr/>
          <p:nvPr/>
        </p:nvSpPr>
        <p:spPr>
          <a:xfrm>
            <a:off x="900128" y="4713328"/>
            <a:ext cx="7651200" cy="206220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Microwaves are used for unicast communication such as cellular telephones, satellite networks,</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and wireless LANs.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MICROWAVES</a:t>
            </a:r>
            <a:endParaRPr/>
          </a:p>
        </p:txBody>
      </p:sp>
      <p:sp>
        <p:nvSpPr>
          <p:cNvPr id="273" name="Google Shape;273;p23"/>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74" name="Google Shape;274;p23"/>
          <p:cNvSpPr txBox="1"/>
          <p:nvPr/>
        </p:nvSpPr>
        <p:spPr>
          <a:xfrm>
            <a:off x="352540" y="1757842"/>
            <a:ext cx="7884367" cy="40933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Advantage and Disadvantage:</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273239"/>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1" i="0" sz="2000" u="none" cap="none" strike="noStrike">
              <a:solidFill>
                <a:srgbClr val="273239"/>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Microwaves have advantages that it is a very fast way of communication, that can carry 25000 voice channels at the same time.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Also, it is a wireless communication medium so there is no need of digging and spreading wires.</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Microwave have disadvantages that of their installation and maintenance are very expensive. that turns this into a very expensive mode of communication.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2000" u="none" cap="none" strike="noStrike">
                <a:solidFill>
                  <a:srgbClr val="273239"/>
                </a:solidFill>
                <a:latin typeface="Times New Roman"/>
                <a:ea typeface="Times New Roman"/>
                <a:cs typeface="Times New Roman"/>
                <a:sym typeface="Times New Roman"/>
              </a:rPr>
              <a:t>Moreover, Microwaves are also not very effective in bad weather conditions.</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1" i="0" sz="2000" u="none" cap="none" strike="noStrike">
              <a:solidFill>
                <a:srgbClr val="273239"/>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0" y="0"/>
            <a:ext cx="645678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2000"/>
              <a:buNone/>
            </a:pPr>
            <a:br>
              <a:rPr b="1" lang="en-US"/>
            </a:br>
            <a:r>
              <a:rPr b="1" lang="en-US"/>
              <a:t>COMPARISON OF  INFRARED, RADIO WAVES, MICROWAVES</a:t>
            </a:r>
            <a:br>
              <a:rPr b="1" i="0" lang="en-US">
                <a:solidFill>
                  <a:srgbClr val="273239"/>
                </a:solidFill>
                <a:latin typeface="Arial"/>
                <a:ea typeface="Arial"/>
                <a:cs typeface="Arial"/>
                <a:sym typeface="Arial"/>
              </a:rPr>
            </a:br>
            <a:r>
              <a:rPr b="1" lang="en-US"/>
              <a:t> </a:t>
            </a:r>
            <a:endParaRPr/>
          </a:p>
        </p:txBody>
      </p:sp>
      <p:sp>
        <p:nvSpPr>
          <p:cNvPr id="280" name="Google Shape;280;p2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graphicFrame>
        <p:nvGraphicFramePr>
          <p:cNvPr id="281" name="Google Shape;281;p24"/>
          <p:cNvGraphicFramePr/>
          <p:nvPr/>
        </p:nvGraphicFramePr>
        <p:xfrm>
          <a:off x="426720" y="1198880"/>
          <a:ext cx="3000000" cy="3000000"/>
        </p:xfrm>
        <a:graphic>
          <a:graphicData uri="http://schemas.openxmlformats.org/drawingml/2006/table">
            <a:tbl>
              <a:tblPr bandRow="1" firstRow="1">
                <a:noFill/>
                <a:tableStyleId>{E0AD835A-BA06-4B36-88DE-E3FCC24D477A}</a:tableStyleId>
              </a:tblPr>
              <a:tblGrid>
                <a:gridCol w="2783150"/>
                <a:gridCol w="2850425"/>
                <a:gridCol w="2850425"/>
              </a:tblGrid>
              <a:tr h="54992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73239"/>
                          </a:solidFill>
                        </a:rPr>
                        <a:t>Infrared</a:t>
                      </a:r>
                      <a:endParaRPr sz="1400" u="none" cap="none" strike="noStrike"/>
                    </a:p>
                  </a:txBody>
                  <a:tcPr marT="76200" marB="76200" marR="76200" marL="76200"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73239"/>
                          </a:solidFill>
                        </a:rPr>
                        <a:t>Radio Waves</a:t>
                      </a:r>
                      <a:endParaRPr sz="1400" u="none" cap="none" strike="noStrike"/>
                    </a:p>
                  </a:txBody>
                  <a:tcPr marT="76200" marB="76200" marR="76200" marL="76200"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73239"/>
                          </a:solidFill>
                        </a:rPr>
                        <a:t>Microwaves</a:t>
                      </a:r>
                      <a:endParaRPr sz="1400" u="none" cap="none" strike="noStrike"/>
                    </a:p>
                  </a:txBody>
                  <a:tcPr marT="76200" marB="76200" marR="76200" marL="76200" anchor="ctr"/>
                </a:tc>
              </a:tr>
              <a:tr h="974325">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Infrared is used for short-range communication like TV remotes, mobile phones, personal computers, etc. </a:t>
                      </a:r>
                      <a:endParaRPr sz="1400" u="none" cap="none" strike="noStrike"/>
                    </a:p>
                  </a:txBody>
                  <a:tcPr marT="106675" marB="106675" marR="76200" marL="76200" anchor="ctr"/>
                </a:tc>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Radio waves are the  type of wireless communication that can travel large distances as well as can penetrate any wall</a:t>
                      </a:r>
                      <a:endParaRPr sz="1400" u="none" cap="none" strike="noStrike"/>
                    </a:p>
                  </a:txBody>
                  <a:tcPr marT="106675" marB="106675" marR="76200" marL="76200" anchor="ctr"/>
                </a:tc>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Microwaves are a line of sight transmission, meaning both the antennas sending and receiving should be properly aligned. </a:t>
                      </a:r>
                      <a:endParaRPr sz="1400" u="none" cap="none" strike="noStrike"/>
                    </a:p>
                  </a:txBody>
                  <a:tcPr marT="106675" marB="106675" marR="76200" marL="76200" anchor="ctr"/>
                </a:tc>
              </a:tr>
              <a:tr h="593725">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The frequency range of infrared rays 300GHz – 400THz</a:t>
                      </a:r>
                      <a:endParaRPr sz="1400" u="none" cap="none" strike="noStrike"/>
                    </a:p>
                  </a:txBody>
                  <a:tcPr marT="106675" marB="106675" marR="76200" marL="76200" anchor="ctr"/>
                </a:tc>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The frequency range of radio waves: 3KHz – 1GHz. </a:t>
                      </a:r>
                      <a:endParaRPr sz="1400" u="none" cap="none" strike="noStrike"/>
                    </a:p>
                  </a:txBody>
                  <a:tcPr marT="106675" marB="106675" marR="76200" marL="76200" anchor="ctr"/>
                </a:tc>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Microwaves have a frequency Range between 1GHz – 300GHz. </a:t>
                      </a:r>
                      <a:endParaRPr sz="1400" u="none" cap="none" strike="noStrike"/>
                    </a:p>
                  </a:txBody>
                  <a:tcPr marT="106675" marB="106675" marR="76200" marL="76200" anchor="ctr"/>
                </a:tc>
              </a:tr>
              <a:tr h="784025">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The limitation of infrared rays is that they cannot penetrate any obstacles and can only use for short-range. </a:t>
                      </a:r>
                      <a:endParaRPr sz="1400" u="none" cap="none" strike="noStrike"/>
                    </a:p>
                  </a:txBody>
                  <a:tcPr marT="106675" marB="106675" marR="76200" marL="76200" anchor="ctr"/>
                </a:tc>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It can travel large distances as well as can penetrate any wall. </a:t>
                      </a:r>
                      <a:endParaRPr sz="1400" u="none" cap="none" strike="noStrike"/>
                    </a:p>
                  </a:txBody>
                  <a:tcPr marT="106675" marB="106675" marR="76200" marL="76200" anchor="ctr"/>
                </a:tc>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They are unidirectional, as they can move in only one direction, such as radar and satellite.</a:t>
                      </a:r>
                      <a:endParaRPr sz="1400" u="none" cap="none" strike="noStrike"/>
                    </a:p>
                  </a:txBody>
                  <a:tcPr marT="106675" marB="106675" marR="76200" marL="76200" anchor="ctr"/>
                </a:tc>
              </a:tr>
              <a:tr h="1460125">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Infrared waves are used in TV remotes, mobile phones, personal computers </a:t>
                      </a:r>
                      <a:endParaRPr sz="1400" u="none" cap="none" strike="noStrike"/>
                    </a:p>
                  </a:txBody>
                  <a:tcPr marT="106675" marB="106675" marR="76200" marL="76200" anchor="ctr"/>
                </a:tc>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Radio waves are used in AM and FM radios, and cordless phones.</a:t>
                      </a:r>
                      <a:endParaRPr sz="1400" u="none" cap="none" strike="noStrike"/>
                    </a:p>
                  </a:txBody>
                  <a:tcPr marT="106675" marB="106675" marR="76200" marL="76200" anchor="ctr"/>
                </a:tc>
                <a:tc>
                  <a:txBody>
                    <a:bodyPr/>
                    <a:lstStyle/>
                    <a:p>
                      <a:pPr indent="0" lvl="0" marL="0" marR="0" rtl="0" algn="ctr">
                        <a:lnSpc>
                          <a:spcPct val="100000"/>
                        </a:lnSpc>
                        <a:spcBef>
                          <a:spcPts val="0"/>
                        </a:spcBef>
                        <a:spcAft>
                          <a:spcPts val="0"/>
                        </a:spcAft>
                        <a:buClr>
                          <a:srgbClr val="000000"/>
                        </a:buClr>
                        <a:buSzPts val="1250"/>
                        <a:buFont typeface="Arial"/>
                        <a:buNone/>
                      </a:pPr>
                      <a:r>
                        <a:rPr b="0" lang="en-US" sz="1250" u="none" cap="none" strike="noStrike"/>
                        <a:t>Microwaves are used in mobile phones communication and television distribution.</a:t>
                      </a:r>
                      <a:endParaRPr sz="1400" u="none" cap="none" strike="noStrike"/>
                    </a:p>
                  </a:txBody>
                  <a:tcPr marT="106675" marB="106675" marR="76200" marL="76200"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287" name="Google Shape;287;p25"/>
          <p:cNvSpPr txBox="1"/>
          <p:nvPr>
            <p:ph idx="1" type="body"/>
          </p:nvPr>
        </p:nvSpPr>
        <p:spPr>
          <a:xfrm>
            <a:off x="457200" y="1231900"/>
            <a:ext cx="8432800" cy="434990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(pronounced “eether net”) is a most widely used LAN technology, which is defined  under IEEE standards 802.3.</a:t>
            </a:r>
            <a:endParaRPr sz="2000">
              <a:solidFill>
                <a:srgbClr val="273239"/>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network is used to create local area network and connect multiple computers or other devices such as printers, scanners, and so on.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 a wired network, this is done with the help of fiber optic cables, while in a wireless network, it is done through wireless network technology.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An Ethernet network uses various topologies such as star, bus, ring, and more.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connecting computers together with cable so the computers can share information.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operates in the data link layer and the physical layer.</a:t>
            </a:r>
            <a:endParaRPr sz="2000">
              <a:solidFill>
                <a:srgbClr val="273239"/>
              </a:solidFill>
              <a:latin typeface="Times New Roman"/>
              <a:ea typeface="Times New Roman"/>
              <a:cs typeface="Times New Roman"/>
              <a:sym typeface="Times New Roman"/>
            </a:endParaRPr>
          </a:p>
        </p:txBody>
      </p:sp>
      <p:sp>
        <p:nvSpPr>
          <p:cNvPr id="288" name="Google Shape;288;p2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294" name="Google Shape;294;p26"/>
          <p:cNvSpPr txBox="1"/>
          <p:nvPr>
            <p:ph idx="1" type="body"/>
          </p:nvPr>
        </p:nvSpPr>
        <p:spPr>
          <a:xfrm>
            <a:off x="586900" y="1215950"/>
            <a:ext cx="8229240" cy="44261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Wired Ethernet:</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Wired Ethernet network, devices are connected with the help of a fiber optic cable which connects the devices within a distance of 10km.</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For this, we have to install a computer network interface card (NIC) in each computer.  A unique address is given to each computer that is connected.</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Ethernet is a shared medium network technology, where all the workstations are connected to the same cable and must connect with one another to send signals over it. </a:t>
            </a:r>
            <a:endParaRPr sz="2000"/>
          </a:p>
          <a:p>
            <a:pPr indent="0" lvl="0" marL="114300" rtl="0" algn="just">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Wireless Ethernet</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In this, wireless NICs are used for connecting the computer instead of a cable.</a:t>
            </a:r>
            <a:endParaRPr sz="2000"/>
          </a:p>
          <a:p>
            <a:pPr indent="-342900" lvl="0" marL="457200" rtl="0" algn="just">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These wireless NICs make use of radio waves for communicating between the systems and furthers these NICs are connected with a wireless switch or hub.</a:t>
            </a:r>
            <a:endParaRPr sz="2000"/>
          </a:p>
          <a:p>
            <a:pPr indent="0" lvl="0" marL="114300" rtl="0" algn="just">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p:txBody>
      </p:sp>
      <p:sp>
        <p:nvSpPr>
          <p:cNvPr id="295" name="Google Shape;295;p2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301" name="Google Shape;301;p27"/>
          <p:cNvSpPr txBox="1"/>
          <p:nvPr>
            <p:ph idx="1" type="body"/>
          </p:nvPr>
        </p:nvSpPr>
        <p:spPr>
          <a:xfrm>
            <a:off x="457200" y="1206500"/>
            <a:ext cx="8229240" cy="43753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Ethernet network can be classified into Four types:</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solidFill>
                  <a:srgbClr val="273239"/>
                </a:solidFill>
                <a:latin typeface="Times New Roman"/>
                <a:ea typeface="Times New Roman"/>
                <a:cs typeface="Times New Roman"/>
                <a:sym typeface="Times New Roman"/>
              </a:rPr>
              <a:t>i) Standard Ethernet</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solidFill>
                  <a:srgbClr val="273239"/>
                </a:solidFill>
                <a:latin typeface="Times New Roman"/>
                <a:ea typeface="Times New Roman"/>
                <a:cs typeface="Times New Roman"/>
                <a:sym typeface="Times New Roman"/>
              </a:rPr>
              <a:t>ii) Fast Ethernet</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solidFill>
                  <a:srgbClr val="273239"/>
                </a:solidFill>
                <a:latin typeface="Times New Roman"/>
                <a:ea typeface="Times New Roman"/>
                <a:cs typeface="Times New Roman"/>
                <a:sym typeface="Times New Roman"/>
              </a:rPr>
              <a:t>iii) Gigabit Ethernet</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000">
                <a:solidFill>
                  <a:srgbClr val="273239"/>
                </a:solidFill>
                <a:latin typeface="Times New Roman"/>
                <a:ea typeface="Times New Roman"/>
                <a:cs typeface="Times New Roman"/>
                <a:sym typeface="Times New Roman"/>
              </a:rPr>
              <a:t>iv) Ten-Gigabit Ethernet</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i) Standard Ethernet:</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solidFill>
                  <a:srgbClr val="273239"/>
                </a:solidFill>
                <a:latin typeface="Times New Roman"/>
                <a:ea typeface="Times New Roman"/>
                <a:cs typeface="Times New Roman"/>
                <a:sym typeface="Times New Roman"/>
              </a:rPr>
              <a:t>This type of Ethernet can transfer data at a rate of 10 Mbps.</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ii) Fast Ethernet:</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This type of Ethernet can transfer data at a rate of 100 Mbps.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lang="en-US" sz="2000">
                <a:solidFill>
                  <a:srgbClr val="273239"/>
                </a:solidFill>
                <a:latin typeface="Times New Roman"/>
                <a:ea typeface="Times New Roman"/>
                <a:cs typeface="Times New Roman"/>
                <a:sym typeface="Times New Roman"/>
              </a:rPr>
              <a:t> Fast Ethernet makes use of twisted pair cable or fiber optic cable for communication.</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p:txBody>
      </p:sp>
      <p:sp>
        <p:nvSpPr>
          <p:cNvPr id="302" name="Google Shape;302;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308" name="Google Shape;308;p28"/>
          <p:cNvSpPr txBox="1"/>
          <p:nvPr>
            <p:ph idx="1" type="body"/>
          </p:nvPr>
        </p:nvSpPr>
        <p:spPr>
          <a:xfrm>
            <a:off x="457200" y="914040"/>
            <a:ext cx="8333900" cy="466776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iii) Gigabyte Ethernet:</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solidFill>
                  <a:srgbClr val="273239"/>
                </a:solidFill>
                <a:latin typeface="Times New Roman"/>
                <a:ea typeface="Times New Roman"/>
                <a:cs typeface="Times New Roman"/>
                <a:sym typeface="Times New Roman"/>
              </a:rPr>
              <a:t>This type of Ethernet network can transfer data at a rate of 1000 Mbps.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solidFill>
                  <a:srgbClr val="273239"/>
                </a:solidFill>
                <a:latin typeface="Times New Roman"/>
                <a:ea typeface="Times New Roman"/>
                <a:cs typeface="Times New Roman"/>
                <a:sym typeface="Times New Roman"/>
              </a:rPr>
              <a:t>Gigabit Ethernet also makes use of twisted pair cable or fiber optic cable. 48 bits used for addressing in Gigabit Ethernet.</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solidFill>
                  <a:srgbClr val="273239"/>
                </a:solidFill>
                <a:latin typeface="Times New Roman"/>
                <a:ea typeface="Times New Roman"/>
                <a:cs typeface="Times New Roman"/>
                <a:sym typeface="Times New Roman"/>
              </a:rPr>
              <a:t>The latest Gigabit Ethernet is a 10 Gigabit Ethernet, which can transfer data at a rate of 10 Gbps.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solidFill>
                  <a:srgbClr val="273239"/>
                </a:solidFill>
                <a:latin typeface="Times New Roman"/>
                <a:ea typeface="Times New Roman"/>
                <a:cs typeface="Times New Roman"/>
                <a:sym typeface="Times New Roman"/>
              </a:rPr>
              <a:t>Gigabit Ethernet was developed so that it can meet the needs of the user like faster communication network, faster transfer of data etc.</a:t>
            </a:r>
            <a:endParaRPr sz="20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iv) Ten-Gigabit Ethernet:</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solidFill>
                  <a:srgbClr val="273239"/>
                </a:solidFill>
                <a:latin typeface="Times New Roman"/>
                <a:ea typeface="Times New Roman"/>
                <a:cs typeface="Times New Roman"/>
                <a:sym typeface="Times New Roman"/>
              </a:rPr>
              <a:t>10 Gigabit Ethernet is the recent generation and delivers a data rate of 10 Gbit/s (10,000 Mbit/s).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solidFill>
                  <a:srgbClr val="273239"/>
                </a:solidFill>
                <a:latin typeface="Times New Roman"/>
                <a:ea typeface="Times New Roman"/>
                <a:cs typeface="Times New Roman"/>
                <a:sym typeface="Times New Roman"/>
              </a:rPr>
              <a:t>It is generally used for backbones in high-end applications requiring high data rates. </a:t>
            </a:r>
            <a:endParaRPr sz="2000">
              <a:solidFill>
                <a:srgbClr val="273239"/>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Clr>
                <a:schemeClr val="dk1"/>
              </a:buClr>
              <a:buSzPts val="1800"/>
              <a:buNone/>
            </a:pPr>
            <a:r>
              <a:t/>
            </a:r>
            <a:endParaRPr b="1" sz="2000">
              <a:solidFill>
                <a:srgbClr val="273239"/>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p:txBody>
      </p:sp>
      <p:sp>
        <p:nvSpPr>
          <p:cNvPr id="309" name="Google Shape;309;p2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ETHERNET</a:t>
            </a:r>
            <a:endParaRPr/>
          </a:p>
        </p:txBody>
      </p:sp>
      <p:sp>
        <p:nvSpPr>
          <p:cNvPr id="315" name="Google Shape;315;p29"/>
          <p:cNvSpPr txBox="1"/>
          <p:nvPr>
            <p:ph idx="1" type="body"/>
          </p:nvPr>
        </p:nvSpPr>
        <p:spPr>
          <a:xfrm>
            <a:off x="457200" y="1333500"/>
            <a:ext cx="8229240" cy="42483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Clr>
                <a:schemeClr val="dk1"/>
              </a:buClr>
              <a:buSzPts val="1800"/>
              <a:buNone/>
            </a:pPr>
            <a:r>
              <a:rPr b="1" lang="en-US" sz="2000">
                <a:solidFill>
                  <a:srgbClr val="273239"/>
                </a:solidFill>
                <a:latin typeface="Times New Roman"/>
                <a:ea typeface="Times New Roman"/>
                <a:cs typeface="Times New Roman"/>
                <a:sym typeface="Times New Roman"/>
              </a:rPr>
              <a:t>Various Types of Ethernet Cables:</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10Base2: </a:t>
            </a:r>
            <a:r>
              <a:rPr lang="en-US" sz="2000">
                <a:solidFill>
                  <a:srgbClr val="273239"/>
                </a:solidFill>
                <a:latin typeface="Times New Roman"/>
                <a:ea typeface="Times New Roman"/>
                <a:cs typeface="Times New Roman"/>
                <a:sym typeface="Times New Roman"/>
              </a:rPr>
              <a:t>This is a thin twisted pair coaxial cable.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10Base5: </a:t>
            </a:r>
            <a:r>
              <a:rPr lang="en-US" sz="2000">
                <a:solidFill>
                  <a:srgbClr val="273239"/>
                </a:solidFill>
                <a:latin typeface="Times New Roman"/>
                <a:ea typeface="Times New Roman"/>
                <a:cs typeface="Times New Roman"/>
                <a:sym typeface="Times New Roman"/>
              </a:rPr>
              <a:t>This is thick twisted pair coaxial cables.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10Base T: </a:t>
            </a:r>
            <a:r>
              <a:rPr lang="en-US" sz="2000">
                <a:solidFill>
                  <a:srgbClr val="273239"/>
                </a:solidFill>
                <a:latin typeface="Times New Roman"/>
                <a:ea typeface="Times New Roman"/>
                <a:cs typeface="Times New Roman"/>
                <a:sym typeface="Times New Roman"/>
              </a:rPr>
              <a:t>This is a twisted pair cable which offers a speed of around 10 Mbps.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100BaseTX: </a:t>
            </a:r>
            <a:r>
              <a:rPr lang="en-US" sz="2000">
                <a:solidFill>
                  <a:srgbClr val="273239"/>
                </a:solidFill>
                <a:latin typeface="Times New Roman"/>
                <a:ea typeface="Times New Roman"/>
                <a:cs typeface="Times New Roman"/>
                <a:sym typeface="Times New Roman"/>
              </a:rPr>
              <a:t>This is a twisted pair cable and offer a speed of 100 Mbps.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100Base FX: </a:t>
            </a:r>
            <a:r>
              <a:rPr lang="en-US" sz="2000">
                <a:solidFill>
                  <a:srgbClr val="273239"/>
                </a:solidFill>
                <a:latin typeface="Times New Roman"/>
                <a:ea typeface="Times New Roman"/>
                <a:cs typeface="Times New Roman"/>
                <a:sym typeface="Times New Roman"/>
              </a:rPr>
              <a:t>Fiber optic protocol which offers a speed of 100 Mbps.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1000Base SX: </a:t>
            </a:r>
            <a:r>
              <a:rPr lang="en-US" sz="2000">
                <a:solidFill>
                  <a:srgbClr val="273239"/>
                </a:solidFill>
                <a:latin typeface="Times New Roman"/>
                <a:ea typeface="Times New Roman"/>
                <a:cs typeface="Times New Roman"/>
                <a:sym typeface="Times New Roman"/>
              </a:rPr>
              <a:t>Fiber optic protocol which utilizes a wavelength of 850nm for multimode networks.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1" lang="en-US" sz="2000">
                <a:solidFill>
                  <a:srgbClr val="273239"/>
                </a:solidFill>
                <a:latin typeface="Times New Roman"/>
                <a:ea typeface="Times New Roman"/>
                <a:cs typeface="Times New Roman"/>
                <a:sym typeface="Times New Roman"/>
              </a:rPr>
              <a:t>1000Base LX: </a:t>
            </a:r>
            <a:r>
              <a:rPr lang="en-US" sz="2000">
                <a:solidFill>
                  <a:srgbClr val="273239"/>
                </a:solidFill>
                <a:latin typeface="Times New Roman"/>
                <a:ea typeface="Times New Roman"/>
                <a:cs typeface="Times New Roman"/>
                <a:sym typeface="Times New Roman"/>
              </a:rPr>
              <a:t>Fiber optic protocol which utilizes a wavelength of 1310 nm, for multimode networks and up to 1550nm for single mode networks.</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solidFill>
                <a:srgbClr val="273239"/>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p:txBody>
      </p:sp>
      <p:sp>
        <p:nvSpPr>
          <p:cNvPr id="316" name="Google Shape;316;p2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INTRODUCTION</a:t>
            </a:r>
            <a:endParaRPr b="1"/>
          </a:p>
        </p:txBody>
      </p:sp>
      <p:sp>
        <p:nvSpPr>
          <p:cNvPr id="322" name="Google Shape;32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b="0" i="0" lang="en-US" sz="1800">
                <a:solidFill>
                  <a:srgbClr val="444444"/>
                </a:solidFill>
                <a:latin typeface="Times"/>
                <a:ea typeface="Times"/>
                <a:cs typeface="Times"/>
                <a:sym typeface="Times"/>
              </a:rPr>
              <a:t>LANs do not normally operate in isolation, but they are connected to one another or to the Internet.</a:t>
            </a:r>
            <a:endParaRPr/>
          </a:p>
          <a:p>
            <a:pPr indent="-342900" lvl="0" marL="457200" rtl="0" algn="l">
              <a:lnSpc>
                <a:spcPct val="90000"/>
              </a:lnSpc>
              <a:spcBef>
                <a:spcPts val="1000"/>
              </a:spcBef>
              <a:spcAft>
                <a:spcPts val="0"/>
              </a:spcAft>
              <a:buClr>
                <a:schemeClr val="dk1"/>
              </a:buClr>
              <a:buSzPts val="1800"/>
              <a:buChar char="•"/>
            </a:pPr>
            <a:r>
              <a:rPr b="0" i="0" lang="en-US" sz="1800">
                <a:solidFill>
                  <a:srgbClr val="444444"/>
                </a:solidFill>
                <a:latin typeface="Times"/>
                <a:ea typeface="Times"/>
                <a:cs typeface="Times"/>
                <a:sym typeface="Times"/>
              </a:rPr>
              <a:t>To connect LANs, connecting devices are needed Functions of network devices Separating (connecting) networks or expanding network</a:t>
            </a:r>
            <a:endParaRPr/>
          </a:p>
          <a:p>
            <a:pPr indent="-342900" lvl="0" marL="457200" rtl="0" algn="l">
              <a:lnSpc>
                <a:spcPct val="90000"/>
              </a:lnSpc>
              <a:spcBef>
                <a:spcPts val="1000"/>
              </a:spcBef>
              <a:spcAft>
                <a:spcPts val="0"/>
              </a:spcAft>
              <a:buClr>
                <a:schemeClr val="dk1"/>
              </a:buClr>
              <a:buSzPts val="1800"/>
              <a:buChar char="•"/>
            </a:pPr>
            <a:r>
              <a:rPr b="0" i="0" lang="en-US" sz="1800">
                <a:solidFill>
                  <a:srgbClr val="444444"/>
                </a:solidFill>
                <a:latin typeface="Times"/>
                <a:ea typeface="Times"/>
                <a:cs typeface="Times"/>
                <a:sym typeface="Times"/>
              </a:rPr>
              <a:t>For Examples: repeaters, hubs, bridges, routers, switches, gateways, Remote access</a:t>
            </a:r>
            <a:endParaRPr/>
          </a:p>
          <a:p>
            <a:pPr indent="-342900" lvl="0" marL="457200" rtl="0" algn="l">
              <a:lnSpc>
                <a:spcPct val="90000"/>
              </a:lnSpc>
              <a:spcBef>
                <a:spcPts val="1000"/>
              </a:spcBef>
              <a:spcAft>
                <a:spcPts val="0"/>
              </a:spcAft>
              <a:buClr>
                <a:schemeClr val="dk1"/>
              </a:buClr>
              <a:buSzPts val="1800"/>
              <a:buChar char="•"/>
            </a:pPr>
            <a:r>
              <a:rPr b="0" i="0" lang="en-US" sz="1800">
                <a:solidFill>
                  <a:srgbClr val="444444"/>
                </a:solidFill>
                <a:latin typeface="Times"/>
                <a:ea typeface="Times"/>
                <a:cs typeface="Times"/>
                <a:sym typeface="Times"/>
              </a:rPr>
              <a:t>For Examples: 56K Modems and ADSL modems</a:t>
            </a:r>
            <a:endParaRPr sz="1800">
              <a:latin typeface="Times"/>
              <a:ea typeface="Times"/>
              <a:cs typeface="Times"/>
              <a:sym typeface="Times"/>
            </a:endParaRPr>
          </a:p>
        </p:txBody>
      </p:sp>
      <p:sp>
        <p:nvSpPr>
          <p:cNvPr id="323" name="Google Shape;32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CONNECTING DEVICES</a:t>
            </a:r>
            <a:endParaRPr b="1">
              <a:solidFill>
                <a:schemeClr val="dk1"/>
              </a:solidFill>
            </a:endParaRPr>
          </a:p>
        </p:txBody>
      </p:sp>
      <p:sp>
        <p:nvSpPr>
          <p:cNvPr id="329" name="Google Shape;329;p3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i="0" lang="en-US" sz="2200">
                <a:solidFill>
                  <a:srgbClr val="444444"/>
                </a:solidFill>
                <a:latin typeface="Times"/>
                <a:ea typeface="Times"/>
                <a:cs typeface="Times"/>
                <a:sym typeface="Times"/>
              </a:rPr>
              <a:t>Repeaters </a:t>
            </a:r>
            <a:endParaRPr sz="2200"/>
          </a:p>
          <a:p>
            <a:pPr indent="-342900" lvl="0" marL="457200" rtl="0" algn="l">
              <a:lnSpc>
                <a:spcPct val="90000"/>
              </a:lnSpc>
              <a:spcBef>
                <a:spcPts val="1000"/>
              </a:spcBef>
              <a:spcAft>
                <a:spcPts val="0"/>
              </a:spcAft>
              <a:buClr>
                <a:schemeClr val="dk1"/>
              </a:buClr>
              <a:buSzPts val="1800"/>
              <a:buChar char="•"/>
            </a:pPr>
            <a:r>
              <a:rPr i="0" lang="en-US" sz="2200">
                <a:solidFill>
                  <a:srgbClr val="444444"/>
                </a:solidFill>
                <a:latin typeface="Times"/>
                <a:ea typeface="Times"/>
                <a:cs typeface="Times"/>
                <a:sym typeface="Times"/>
              </a:rPr>
              <a:t>Hubs</a:t>
            </a:r>
            <a:endParaRPr sz="2200">
              <a:solidFill>
                <a:srgbClr val="444444"/>
              </a:solidFill>
              <a:latin typeface="Times"/>
              <a:ea typeface="Times"/>
              <a:cs typeface="Times"/>
              <a:sym typeface="Times"/>
            </a:endParaRPr>
          </a:p>
          <a:p>
            <a:pPr indent="-342900" lvl="0" marL="457200" rtl="0" algn="l">
              <a:lnSpc>
                <a:spcPct val="90000"/>
              </a:lnSpc>
              <a:spcBef>
                <a:spcPts val="1000"/>
              </a:spcBef>
              <a:spcAft>
                <a:spcPts val="0"/>
              </a:spcAft>
              <a:buClr>
                <a:schemeClr val="dk1"/>
              </a:buClr>
              <a:buSzPts val="1800"/>
              <a:buChar char="•"/>
            </a:pPr>
            <a:r>
              <a:rPr i="0" lang="en-US" sz="2200">
                <a:solidFill>
                  <a:srgbClr val="444444"/>
                </a:solidFill>
                <a:latin typeface="Times"/>
                <a:ea typeface="Times"/>
                <a:cs typeface="Times"/>
                <a:sym typeface="Times"/>
              </a:rPr>
              <a:t>Switches </a:t>
            </a:r>
            <a:endParaRPr sz="2200"/>
          </a:p>
          <a:p>
            <a:pPr indent="-342900" lvl="0" marL="457200" rtl="0" algn="l">
              <a:lnSpc>
                <a:spcPct val="90000"/>
              </a:lnSpc>
              <a:spcBef>
                <a:spcPts val="1000"/>
              </a:spcBef>
              <a:spcAft>
                <a:spcPts val="0"/>
              </a:spcAft>
              <a:buClr>
                <a:schemeClr val="dk1"/>
              </a:buClr>
              <a:buSzPts val="1800"/>
              <a:buChar char="•"/>
            </a:pPr>
            <a:r>
              <a:rPr i="0" lang="en-US" sz="2200">
                <a:solidFill>
                  <a:srgbClr val="444444"/>
                </a:solidFill>
                <a:latin typeface="Times"/>
                <a:ea typeface="Times"/>
                <a:cs typeface="Times"/>
                <a:sym typeface="Times"/>
              </a:rPr>
              <a:t>Bridges </a:t>
            </a:r>
            <a:endParaRPr sz="2200"/>
          </a:p>
          <a:p>
            <a:pPr indent="-342900" lvl="0" marL="457200" rtl="0" algn="l">
              <a:lnSpc>
                <a:spcPct val="90000"/>
              </a:lnSpc>
              <a:spcBef>
                <a:spcPts val="1000"/>
              </a:spcBef>
              <a:spcAft>
                <a:spcPts val="0"/>
              </a:spcAft>
              <a:buClr>
                <a:schemeClr val="dk1"/>
              </a:buClr>
              <a:buSzPts val="1800"/>
              <a:buChar char="•"/>
            </a:pPr>
            <a:r>
              <a:rPr i="0" lang="en-US" sz="2200">
                <a:solidFill>
                  <a:srgbClr val="444444"/>
                </a:solidFill>
                <a:latin typeface="Times"/>
                <a:ea typeface="Times"/>
                <a:cs typeface="Times"/>
                <a:sym typeface="Times"/>
              </a:rPr>
              <a:t>Router</a:t>
            </a:r>
            <a:endParaRPr sz="2200"/>
          </a:p>
          <a:p>
            <a:pPr indent="-342900" lvl="0" marL="457200" rtl="0" algn="l">
              <a:lnSpc>
                <a:spcPct val="90000"/>
              </a:lnSpc>
              <a:spcBef>
                <a:spcPts val="1000"/>
              </a:spcBef>
              <a:spcAft>
                <a:spcPts val="0"/>
              </a:spcAft>
              <a:buClr>
                <a:schemeClr val="dk1"/>
              </a:buClr>
              <a:buSzPts val="1800"/>
              <a:buChar char="•"/>
            </a:pPr>
            <a:r>
              <a:rPr i="0" lang="en-US" sz="2200">
                <a:solidFill>
                  <a:srgbClr val="444444"/>
                </a:solidFill>
                <a:latin typeface="Times"/>
                <a:ea typeface="Times"/>
                <a:cs typeface="Times"/>
                <a:sym typeface="Times"/>
              </a:rPr>
              <a:t>Gateways</a:t>
            </a:r>
            <a:endParaRPr sz="2200"/>
          </a:p>
          <a:p>
            <a:pPr indent="-342900" lvl="0" marL="457200" rtl="0" algn="l">
              <a:lnSpc>
                <a:spcPct val="90000"/>
              </a:lnSpc>
              <a:spcBef>
                <a:spcPts val="1000"/>
              </a:spcBef>
              <a:spcAft>
                <a:spcPts val="0"/>
              </a:spcAft>
              <a:buClr>
                <a:schemeClr val="dk1"/>
              </a:buClr>
              <a:buSzPts val="1800"/>
              <a:buChar char="•"/>
            </a:pPr>
            <a:r>
              <a:rPr i="0" lang="en-US" sz="2200">
                <a:solidFill>
                  <a:srgbClr val="444444"/>
                </a:solidFill>
                <a:latin typeface="Times"/>
                <a:ea typeface="Times"/>
                <a:cs typeface="Times"/>
                <a:sym typeface="Times"/>
              </a:rPr>
              <a:t>Network Interface Cards (NICs)</a:t>
            </a:r>
            <a:endParaRPr sz="2200"/>
          </a:p>
          <a:p>
            <a:pPr indent="-342900" lvl="0" marL="457200" rtl="0" algn="l">
              <a:lnSpc>
                <a:spcPct val="90000"/>
              </a:lnSpc>
              <a:spcBef>
                <a:spcPts val="1000"/>
              </a:spcBef>
              <a:spcAft>
                <a:spcPts val="0"/>
              </a:spcAft>
              <a:buClr>
                <a:schemeClr val="dk1"/>
              </a:buClr>
              <a:buSzPts val="1800"/>
              <a:buChar char="•"/>
            </a:pPr>
            <a:r>
              <a:rPr i="0" lang="en-US" sz="2200">
                <a:solidFill>
                  <a:srgbClr val="444444"/>
                </a:solidFill>
                <a:latin typeface="Times"/>
                <a:ea typeface="Times"/>
                <a:cs typeface="Times"/>
                <a:sym typeface="Times"/>
              </a:rPr>
              <a:t>Wireless access points</a:t>
            </a:r>
            <a:endParaRPr sz="2200"/>
          </a:p>
          <a:p>
            <a:pPr indent="-342900" lvl="0" marL="457200" rtl="0" algn="l">
              <a:lnSpc>
                <a:spcPct val="90000"/>
              </a:lnSpc>
              <a:spcBef>
                <a:spcPts val="1000"/>
              </a:spcBef>
              <a:spcAft>
                <a:spcPts val="0"/>
              </a:spcAft>
              <a:buClr>
                <a:schemeClr val="dk1"/>
              </a:buClr>
              <a:buSzPts val="1800"/>
              <a:buChar char="•"/>
            </a:pPr>
            <a:r>
              <a:rPr i="0" lang="en-US" sz="2200">
                <a:solidFill>
                  <a:srgbClr val="444444"/>
                </a:solidFill>
                <a:latin typeface="Times"/>
                <a:ea typeface="Times"/>
                <a:cs typeface="Times"/>
                <a:sym typeface="Times"/>
              </a:rPr>
              <a:t>Modems</a:t>
            </a:r>
            <a:endParaRPr sz="2200"/>
          </a:p>
        </p:txBody>
      </p:sp>
      <p:sp>
        <p:nvSpPr>
          <p:cNvPr id="330" name="Google Shape;330;p3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CONNECTING DEVICES</a:t>
            </a:r>
            <a:endParaRPr/>
          </a:p>
        </p:txBody>
      </p:sp>
      <p:sp>
        <p:nvSpPr>
          <p:cNvPr id="336" name="Google Shape;336;p3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lang="en-US" sz="2000">
                <a:latin typeface="Times"/>
                <a:ea typeface="Times"/>
                <a:cs typeface="Times"/>
                <a:sym typeface="Times"/>
              </a:rPr>
              <a:t>Connecting devices are divided into 5 different categories based on the layer in which they operate in the network.</a:t>
            </a:r>
            <a:endParaRPr sz="2000"/>
          </a:p>
          <a:p>
            <a:pPr indent="0" lvl="0" marL="114300" rtl="0" algn="l">
              <a:lnSpc>
                <a:spcPct val="90000"/>
              </a:lnSpc>
              <a:spcBef>
                <a:spcPts val="1000"/>
              </a:spcBef>
              <a:spcAft>
                <a:spcPts val="0"/>
              </a:spcAft>
              <a:buSzPts val="1800"/>
              <a:buNone/>
            </a:pPr>
            <a:r>
              <a:t/>
            </a:r>
            <a:endParaRPr sz="2000">
              <a:latin typeface="Times"/>
              <a:ea typeface="Times"/>
              <a:cs typeface="Times"/>
              <a:sym typeface="Times"/>
            </a:endParaRPr>
          </a:p>
          <a:p>
            <a:pPr indent="0" lvl="0" marL="114300" rtl="0" algn="l">
              <a:lnSpc>
                <a:spcPct val="90000"/>
              </a:lnSpc>
              <a:spcBef>
                <a:spcPts val="1000"/>
              </a:spcBef>
              <a:spcAft>
                <a:spcPts val="0"/>
              </a:spcAft>
              <a:buSzPts val="1800"/>
              <a:buNone/>
            </a:pPr>
            <a:r>
              <a:t/>
            </a:r>
            <a:endParaRPr sz="2000">
              <a:latin typeface="Times"/>
              <a:ea typeface="Times"/>
              <a:cs typeface="Times"/>
              <a:sym typeface="Times"/>
            </a:endParaRPr>
          </a:p>
        </p:txBody>
      </p:sp>
      <p:sp>
        <p:nvSpPr>
          <p:cNvPr id="337" name="Google Shape;337;p3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338" name="Google Shape;338;p32"/>
          <p:cNvPicPr preferRelativeResize="0"/>
          <p:nvPr/>
        </p:nvPicPr>
        <p:blipFill rotWithShape="1">
          <a:blip r:embed="rId3">
            <a:alphaModFix/>
          </a:blip>
          <a:srcRect b="0" l="0" r="0" t="0"/>
          <a:stretch/>
        </p:blipFill>
        <p:spPr>
          <a:xfrm>
            <a:off x="776605" y="2900362"/>
            <a:ext cx="7143750" cy="2886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HUB</a:t>
            </a:r>
            <a:endParaRPr b="1">
              <a:solidFill>
                <a:schemeClr val="dk1"/>
              </a:solidFill>
            </a:endParaRPr>
          </a:p>
        </p:txBody>
      </p:sp>
      <p:sp>
        <p:nvSpPr>
          <p:cNvPr id="344" name="Google Shape;344;p3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b="0" i="0" lang="en-US" sz="2000">
                <a:solidFill>
                  <a:srgbClr val="444444"/>
                </a:solidFill>
                <a:latin typeface="Times"/>
                <a:ea typeface="Times"/>
                <a:cs typeface="Times"/>
                <a:sym typeface="Times"/>
              </a:rPr>
              <a:t>A hub is used as a central point of connection among media segments.</a:t>
            </a:r>
            <a:endParaRPr sz="2000"/>
          </a:p>
          <a:p>
            <a:pPr indent="-342900" lvl="0" marL="457200" rtl="0" algn="just">
              <a:lnSpc>
                <a:spcPct val="90000"/>
              </a:lnSpc>
              <a:spcBef>
                <a:spcPts val="1000"/>
              </a:spcBef>
              <a:spcAft>
                <a:spcPts val="0"/>
              </a:spcAft>
              <a:buSzPts val="1800"/>
              <a:buChar char="•"/>
            </a:pPr>
            <a:r>
              <a:rPr b="0" i="0" lang="en-US" sz="2000">
                <a:solidFill>
                  <a:srgbClr val="444444"/>
                </a:solidFill>
                <a:latin typeface="Times"/>
                <a:ea typeface="Times"/>
                <a:cs typeface="Times"/>
                <a:sym typeface="Times"/>
              </a:rPr>
              <a:t>A Hub is a hardware device used to connect several computers together. </a:t>
            </a:r>
            <a:endParaRPr sz="2000"/>
          </a:p>
          <a:p>
            <a:pPr indent="-342900" lvl="0" marL="457200" rtl="0" algn="just">
              <a:lnSpc>
                <a:spcPct val="90000"/>
              </a:lnSpc>
              <a:spcBef>
                <a:spcPts val="1000"/>
              </a:spcBef>
              <a:spcAft>
                <a:spcPts val="0"/>
              </a:spcAft>
              <a:buSzPts val="1800"/>
              <a:buChar char="•"/>
            </a:pPr>
            <a:r>
              <a:rPr b="0" i="0" lang="en-US" sz="2000">
                <a:solidFill>
                  <a:srgbClr val="444444"/>
                </a:solidFill>
                <a:latin typeface="Times"/>
                <a:ea typeface="Times"/>
                <a:cs typeface="Times"/>
                <a:sym typeface="Times"/>
              </a:rPr>
              <a:t>A hub contains multiple ports. Cables from network devices plug in to the ports on the hub.</a:t>
            </a:r>
            <a:endParaRPr sz="2000"/>
          </a:p>
          <a:p>
            <a:pPr indent="-342900" lvl="0" marL="457200" rtl="0" algn="just">
              <a:lnSpc>
                <a:spcPct val="90000"/>
              </a:lnSpc>
              <a:spcBef>
                <a:spcPts val="1000"/>
              </a:spcBef>
              <a:spcAft>
                <a:spcPts val="0"/>
              </a:spcAft>
              <a:buSzPts val="1800"/>
              <a:buChar char="•"/>
            </a:pPr>
            <a:r>
              <a:rPr b="0" i="0" lang="en-US" sz="2000">
                <a:solidFill>
                  <a:srgbClr val="444444"/>
                </a:solidFill>
                <a:latin typeface="Times"/>
                <a:ea typeface="Times"/>
                <a:cs typeface="Times"/>
                <a:sym typeface="Times"/>
              </a:rPr>
              <a:t>Types of HUBS :– </a:t>
            </a:r>
            <a:endParaRPr sz="2000"/>
          </a:p>
          <a:p>
            <a:pPr indent="-342900" lvl="0" marL="457200" rtl="0" algn="just">
              <a:lnSpc>
                <a:spcPct val="90000"/>
              </a:lnSpc>
              <a:spcBef>
                <a:spcPts val="1000"/>
              </a:spcBef>
              <a:spcAft>
                <a:spcPts val="0"/>
              </a:spcAft>
              <a:buSzPts val="1800"/>
              <a:buChar char="•"/>
            </a:pPr>
            <a:r>
              <a:rPr b="0" i="0" lang="en-US" sz="2000">
                <a:solidFill>
                  <a:srgbClr val="444444"/>
                </a:solidFill>
                <a:latin typeface="Times"/>
                <a:ea typeface="Times"/>
                <a:cs typeface="Times"/>
                <a:sym typeface="Times"/>
              </a:rPr>
              <a:t>A passive hub is just a connector. It connects the wires coming from different branches.</a:t>
            </a:r>
            <a:endParaRPr sz="2000"/>
          </a:p>
          <a:p>
            <a:pPr indent="-342900" lvl="1" marL="914400" rtl="0" algn="just">
              <a:lnSpc>
                <a:spcPct val="90000"/>
              </a:lnSpc>
              <a:spcBef>
                <a:spcPts val="500"/>
              </a:spcBef>
              <a:spcAft>
                <a:spcPts val="0"/>
              </a:spcAft>
              <a:buSzPts val="1800"/>
              <a:buFont typeface="Noto Sans Symbols"/>
              <a:buChar char="▪"/>
            </a:pPr>
            <a:r>
              <a:rPr b="0" i="0" lang="en-US" sz="2000">
                <a:solidFill>
                  <a:srgbClr val="444444"/>
                </a:solidFill>
                <a:latin typeface="Times"/>
                <a:ea typeface="Times"/>
                <a:cs typeface="Times"/>
                <a:sym typeface="Times"/>
              </a:rPr>
              <a:t>The signal pass through a passive hub without regeneration or amplification.</a:t>
            </a:r>
            <a:endParaRPr sz="2000"/>
          </a:p>
          <a:p>
            <a:pPr indent="-342900" lvl="1" marL="914400" rtl="0" algn="just">
              <a:lnSpc>
                <a:spcPct val="90000"/>
              </a:lnSpc>
              <a:spcBef>
                <a:spcPts val="500"/>
              </a:spcBef>
              <a:spcAft>
                <a:spcPts val="0"/>
              </a:spcAft>
              <a:buSzPts val="1800"/>
              <a:buFont typeface="Noto Sans Symbols"/>
              <a:buChar char="▪"/>
            </a:pPr>
            <a:r>
              <a:rPr b="0" i="0" lang="en-US" sz="2000">
                <a:solidFill>
                  <a:srgbClr val="444444"/>
                </a:solidFill>
                <a:latin typeface="Times"/>
                <a:ea typeface="Times"/>
                <a:cs typeface="Times"/>
                <a:sym typeface="Times"/>
              </a:rPr>
              <a:t>Connect several networking cables together</a:t>
            </a:r>
            <a:endParaRPr sz="2000"/>
          </a:p>
          <a:p>
            <a:pPr indent="-342900" lvl="0" marL="457200" rtl="0" algn="just">
              <a:lnSpc>
                <a:spcPct val="90000"/>
              </a:lnSpc>
              <a:spcBef>
                <a:spcPts val="1000"/>
              </a:spcBef>
              <a:spcAft>
                <a:spcPts val="0"/>
              </a:spcAft>
              <a:buSzPts val="1800"/>
              <a:buChar char="•"/>
            </a:pPr>
            <a:r>
              <a:rPr b="0" i="0" lang="en-US" sz="2000">
                <a:solidFill>
                  <a:srgbClr val="444444"/>
                </a:solidFill>
                <a:latin typeface="Times"/>
                <a:ea typeface="Times"/>
                <a:cs typeface="Times"/>
                <a:sym typeface="Times"/>
              </a:rPr>
              <a:t> Active hubs or Multiport repeaters- They regenerate or amplify the signal before they are retransmitted.</a:t>
            </a:r>
            <a:endParaRPr sz="2000">
              <a:latin typeface="Times"/>
              <a:ea typeface="Times"/>
              <a:cs typeface="Times"/>
              <a:sym typeface="Times"/>
            </a:endParaRPr>
          </a:p>
        </p:txBody>
      </p:sp>
      <p:sp>
        <p:nvSpPr>
          <p:cNvPr id="345" name="Google Shape;345;p33"/>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HUB</a:t>
            </a:r>
            <a:endParaRPr b="1">
              <a:solidFill>
                <a:schemeClr val="dk1"/>
              </a:solidFill>
            </a:endParaRPr>
          </a:p>
        </p:txBody>
      </p:sp>
      <p:sp>
        <p:nvSpPr>
          <p:cNvPr id="351" name="Google Shape;351;p34"/>
          <p:cNvSpPr txBox="1"/>
          <p:nvPr>
            <p:ph idx="1" type="body"/>
          </p:nvPr>
        </p:nvSpPr>
        <p:spPr>
          <a:xfrm>
            <a:off x="47740" y="914040"/>
            <a:ext cx="8791460" cy="580716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i="0" lang="en-US" sz="2000">
                <a:solidFill>
                  <a:srgbClr val="444444"/>
                </a:solidFill>
                <a:latin typeface="Times"/>
                <a:ea typeface="Times"/>
                <a:cs typeface="Times"/>
                <a:sym typeface="Times"/>
              </a:rPr>
              <a:t>Hubs Acts on the physical layer Operate on bits rather than frames</a:t>
            </a:r>
            <a:br>
              <a:rPr lang="en-US" sz="2000">
                <a:latin typeface="Times"/>
                <a:ea typeface="Times"/>
                <a:cs typeface="Times"/>
                <a:sym typeface="Times"/>
              </a:rPr>
            </a:br>
            <a:r>
              <a:rPr i="0" lang="en-US" sz="2000">
                <a:solidFill>
                  <a:srgbClr val="444444"/>
                </a:solidFill>
                <a:latin typeface="Times"/>
                <a:ea typeface="Times"/>
                <a:cs typeface="Times"/>
                <a:sym typeface="Times"/>
              </a:rPr>
              <a:t>Also called multiport repeater Used to connect stations adapters in a physical star topology but logically bus Connection to the hub consists of two pairs of twisted pair wire one for transmission and the other for receiving.</a:t>
            </a:r>
            <a:endParaRPr sz="2000"/>
          </a:p>
          <a:p>
            <a:pPr indent="-342900" lvl="0" marL="457200" rtl="0" algn="just">
              <a:lnSpc>
                <a:spcPct val="90000"/>
              </a:lnSpc>
              <a:spcBef>
                <a:spcPts val="1000"/>
              </a:spcBef>
              <a:spcAft>
                <a:spcPts val="0"/>
              </a:spcAft>
              <a:buSzPts val="1800"/>
              <a:buChar char="•"/>
            </a:pPr>
            <a:r>
              <a:rPr i="0" lang="en-US" sz="2000">
                <a:solidFill>
                  <a:srgbClr val="444444"/>
                </a:solidFill>
                <a:latin typeface="Times"/>
                <a:ea typeface="Times"/>
                <a:cs typeface="Times"/>
                <a:sym typeface="Times"/>
              </a:rPr>
              <a:t>Hub receives a bit from an adapter and sends it to all the other adapters without implementing any access method. does not do filtering (forward a frame into a specific destination or drop it) just it copy the received frame onto all other links.</a:t>
            </a:r>
            <a:endParaRPr sz="2000"/>
          </a:p>
          <a:p>
            <a:pPr indent="-342900" lvl="0" marL="457200" rtl="0" algn="just">
              <a:lnSpc>
                <a:spcPct val="90000"/>
              </a:lnSpc>
              <a:spcBef>
                <a:spcPts val="1000"/>
              </a:spcBef>
              <a:spcAft>
                <a:spcPts val="0"/>
              </a:spcAft>
              <a:buSzPts val="1800"/>
              <a:buChar char="•"/>
            </a:pPr>
            <a:r>
              <a:rPr i="0" lang="en-US" sz="2000">
                <a:solidFill>
                  <a:srgbClr val="444444"/>
                </a:solidFill>
                <a:latin typeface="Times"/>
                <a:ea typeface="Times"/>
                <a:cs typeface="Times"/>
                <a:sym typeface="Times"/>
              </a:rPr>
              <a:t>The entire hub forms a single collision domain, and a single Broadcast domain</a:t>
            </a:r>
            <a:endParaRPr sz="2000"/>
          </a:p>
          <a:p>
            <a:pPr indent="-342900" lvl="1" marL="914400" rtl="0" algn="just">
              <a:lnSpc>
                <a:spcPct val="90000"/>
              </a:lnSpc>
              <a:spcBef>
                <a:spcPts val="500"/>
              </a:spcBef>
              <a:spcAft>
                <a:spcPts val="0"/>
              </a:spcAft>
              <a:buSzPts val="1800"/>
              <a:buFont typeface="Noto Sans Symbols"/>
              <a:buChar char="▪"/>
            </a:pPr>
            <a:r>
              <a:rPr i="0" lang="en-US" sz="2000">
                <a:solidFill>
                  <a:srgbClr val="444444"/>
                </a:solidFill>
                <a:latin typeface="Times"/>
                <a:ea typeface="Times"/>
                <a:cs typeface="Times"/>
                <a:sym typeface="Times"/>
              </a:rPr>
              <a:t>Collision domain: is that part of the network (set of NICs) when two or more nodes transmit at the same time collision will happen.</a:t>
            </a:r>
            <a:endParaRPr sz="2000"/>
          </a:p>
          <a:p>
            <a:pPr indent="-342900" lvl="1" marL="914400" rtl="0" algn="just">
              <a:lnSpc>
                <a:spcPct val="90000"/>
              </a:lnSpc>
              <a:spcBef>
                <a:spcPts val="500"/>
              </a:spcBef>
              <a:spcAft>
                <a:spcPts val="0"/>
              </a:spcAft>
              <a:buSzPts val="1800"/>
              <a:buFont typeface="Noto Sans Symbols"/>
              <a:buChar char="▪"/>
            </a:pPr>
            <a:r>
              <a:rPr i="0" lang="en-US" sz="2000">
                <a:solidFill>
                  <a:srgbClr val="444444"/>
                </a:solidFill>
                <a:latin typeface="Times"/>
                <a:ea typeface="Times"/>
                <a:cs typeface="Times"/>
                <a:sym typeface="Times"/>
              </a:rPr>
              <a:t>Broadcast domain: is that part of the network (set of NIC) where each NIC can 'see' other NICs' traffic broadcast messages.</a:t>
            </a:r>
            <a:endParaRPr sz="2000"/>
          </a:p>
          <a:p>
            <a:pPr indent="-342900" lvl="0" marL="457200" rtl="0" algn="just">
              <a:lnSpc>
                <a:spcPct val="90000"/>
              </a:lnSpc>
              <a:spcBef>
                <a:spcPts val="1000"/>
              </a:spcBef>
              <a:spcAft>
                <a:spcPts val="0"/>
              </a:spcAft>
              <a:buSzPts val="1800"/>
              <a:buChar char="•"/>
            </a:pPr>
            <a:r>
              <a:rPr i="0" lang="en-US" sz="2000">
                <a:solidFill>
                  <a:srgbClr val="444444"/>
                </a:solidFill>
                <a:latin typeface="Times"/>
                <a:ea typeface="Times"/>
                <a:cs typeface="Times"/>
                <a:sym typeface="Times"/>
              </a:rPr>
              <a:t>Multiple Hubs can be used to extend the network length </a:t>
            </a:r>
            <a:endParaRPr sz="2000"/>
          </a:p>
          <a:p>
            <a:pPr indent="-342900" lvl="0" marL="457200" rtl="0" algn="just">
              <a:lnSpc>
                <a:spcPct val="90000"/>
              </a:lnSpc>
              <a:spcBef>
                <a:spcPts val="1000"/>
              </a:spcBef>
              <a:spcAft>
                <a:spcPts val="0"/>
              </a:spcAft>
              <a:buSzPts val="1800"/>
              <a:buChar char="•"/>
            </a:pPr>
            <a:r>
              <a:rPr i="0" lang="en-US" sz="2000">
                <a:solidFill>
                  <a:srgbClr val="444444"/>
                </a:solidFill>
                <a:latin typeface="Times"/>
                <a:ea typeface="Times"/>
                <a:cs typeface="Times"/>
                <a:sym typeface="Times"/>
              </a:rPr>
              <a:t>For 10BaseT and 100BaseT the maximum length of the connection between an adapter and the hub is 100 meters.</a:t>
            </a:r>
            <a:endParaRPr sz="2000">
              <a:latin typeface="Times"/>
              <a:ea typeface="Times"/>
              <a:cs typeface="Times"/>
              <a:sym typeface="Times"/>
            </a:endParaRPr>
          </a:p>
        </p:txBody>
      </p:sp>
      <p:sp>
        <p:nvSpPr>
          <p:cNvPr id="352" name="Google Shape;352;p3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HUB</a:t>
            </a:r>
            <a:endParaRPr b="1"/>
          </a:p>
        </p:txBody>
      </p:sp>
      <p:sp>
        <p:nvSpPr>
          <p:cNvPr id="358" name="Google Shape;358;p35"/>
          <p:cNvSpPr txBox="1"/>
          <p:nvPr>
            <p:ph idx="1" type="body"/>
          </p:nvPr>
        </p:nvSpPr>
        <p:spPr>
          <a:xfrm>
            <a:off x="114300" y="800100"/>
            <a:ext cx="9029700" cy="592110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Clr>
                <a:schemeClr val="dk1"/>
              </a:buClr>
              <a:buSzPts val="1800"/>
              <a:buChar char="•"/>
            </a:pPr>
            <a:r>
              <a:rPr b="1" i="0" lang="en-US" sz="2000">
                <a:solidFill>
                  <a:srgbClr val="444444"/>
                </a:solidFill>
                <a:latin typeface="Times New Roman"/>
                <a:ea typeface="Times New Roman"/>
                <a:cs typeface="Times New Roman"/>
                <a:sym typeface="Times New Roman"/>
              </a:rPr>
              <a:t>Hub Advantages: </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1" i="0" lang="en-US" sz="2000">
                <a:solidFill>
                  <a:srgbClr val="444444"/>
                </a:solidFill>
                <a:latin typeface="Times New Roman"/>
                <a:ea typeface="Times New Roman"/>
                <a:cs typeface="Times New Roman"/>
                <a:sym typeface="Times New Roman"/>
              </a:rPr>
              <a:t> </a:t>
            </a:r>
            <a:r>
              <a:rPr i="0" lang="en-US" sz="2000">
                <a:solidFill>
                  <a:srgbClr val="444444"/>
                </a:solidFill>
                <a:latin typeface="Times New Roman"/>
                <a:ea typeface="Times New Roman"/>
                <a:cs typeface="Times New Roman"/>
                <a:sym typeface="Times New Roman"/>
              </a:rPr>
              <a:t>simple, inexpensive device</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Multi-tier provides graceful degradation</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Portions of the LAN continue to operate if one hub malfunctions</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As an active hubs regenerate signals, it increases the distance that can be spanned by the LAN (up to 100 meters per segment).</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Hubs can also be connected locally to a maximum of two other hubs, thereby increasing the number of devices that can be attached to the LAN.</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Active hubs are usually used against attenuation, which is a decrease in the strength of the signal over distance.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b="1" i="0" lang="en-US" sz="2000">
                <a:solidFill>
                  <a:srgbClr val="444444"/>
                </a:solidFill>
                <a:latin typeface="Times New Roman"/>
                <a:ea typeface="Times New Roman"/>
                <a:cs typeface="Times New Roman"/>
                <a:sym typeface="Times New Roman"/>
              </a:rPr>
              <a:t>Hub Disadvantages:</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Bandwidth is shared by all hosts i.e. 10Mbs shared by 25 ports/users.</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Can create bottlenecks when used with switches.</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Have no layer 3 switching capability.</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Most Hubs are unable to utilise VLANS</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Char char="•"/>
            </a:pPr>
            <a:r>
              <a:rPr b="0" i="0" lang="en-US" sz="2000">
                <a:solidFill>
                  <a:srgbClr val="444444"/>
                </a:solidFill>
                <a:latin typeface="Times New Roman"/>
                <a:ea typeface="Times New Roman"/>
                <a:cs typeface="Times New Roman"/>
                <a:sym typeface="Times New Roman"/>
              </a:rPr>
              <a:t>Individual segment collision domains become one large collision domain  (reduce the performance)Can’t interconnect different Ethernet technologies(like 10BaseT &amp; 100BaseT) because no buffering at the hub</a:t>
            </a:r>
            <a:endParaRPr sz="2000">
              <a:latin typeface="Times New Roman"/>
              <a:ea typeface="Times New Roman"/>
              <a:cs typeface="Times New Roman"/>
              <a:sym typeface="Times New Roman"/>
            </a:endParaRPr>
          </a:p>
        </p:txBody>
      </p:sp>
      <p:sp>
        <p:nvSpPr>
          <p:cNvPr id="359" name="Google Shape;359;p3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solidFill>
                  <a:schemeClr val="dk1"/>
                </a:solidFill>
              </a:rPr>
              <a:t>REPEATER</a:t>
            </a:r>
            <a:endParaRPr b="1" sz="3200">
              <a:solidFill>
                <a:schemeClr val="dk1"/>
              </a:solidFill>
            </a:endParaRPr>
          </a:p>
        </p:txBody>
      </p:sp>
      <p:sp>
        <p:nvSpPr>
          <p:cNvPr id="365" name="Google Shape;365;p36"/>
          <p:cNvSpPr txBox="1"/>
          <p:nvPr>
            <p:ph idx="1" type="body"/>
          </p:nvPr>
        </p:nvSpPr>
        <p:spPr>
          <a:xfrm>
            <a:off x="440267" y="1604520"/>
            <a:ext cx="8449733" cy="475200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A physical layer device the acts on bits not on frames or packets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Can have two or more interfaces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When a bit (0,1) arrives, the repeater receives it and regenerates it, the transmits it onto all other interfaces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Used in LAN to connect cable segments and extend the maximum cable length-extending the geographical LAN range</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b="0" i="0" lang="en-US" sz="2000">
                <a:solidFill>
                  <a:srgbClr val="444444"/>
                </a:solidFill>
                <a:latin typeface="Times New Roman"/>
                <a:ea typeface="Times New Roman"/>
                <a:cs typeface="Times New Roman"/>
                <a:sym typeface="Times New Roman"/>
              </a:rPr>
              <a:t>Ethernet 10base5 – Max. segment length 500m – 4 repeaters (5 segments) are used to extend the cable to 2500m)</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b="0" i="0" lang="en-US" sz="2000">
                <a:solidFill>
                  <a:srgbClr val="444444"/>
                </a:solidFill>
                <a:latin typeface="Times New Roman"/>
                <a:ea typeface="Times New Roman"/>
                <a:cs typeface="Times New Roman"/>
                <a:sym typeface="Times New Roman"/>
              </a:rPr>
              <a:t>Ethernet 10Base2- Max. segment length 185m - 4 repeaters (5 segments) are used to extend the cable to 925m</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2000">
                <a:solidFill>
                  <a:srgbClr val="444444"/>
                </a:solidFill>
                <a:latin typeface="Times New Roman"/>
                <a:ea typeface="Times New Roman"/>
                <a:cs typeface="Times New Roman"/>
                <a:sym typeface="Times New Roman"/>
              </a:rPr>
              <a:t>Repeaters do not implement any access method</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b="0" i="0" lang="en-US" sz="2000">
                <a:solidFill>
                  <a:srgbClr val="444444"/>
                </a:solidFill>
                <a:latin typeface="Times New Roman"/>
                <a:ea typeface="Times New Roman"/>
                <a:cs typeface="Times New Roman"/>
                <a:sym typeface="Times New Roman"/>
              </a:rPr>
              <a:t>If any two nodes on any two connected segments transmit at the same time collision will happen</a:t>
            </a:r>
            <a:endParaRPr sz="2000">
              <a:latin typeface="Times New Roman"/>
              <a:ea typeface="Times New Roman"/>
              <a:cs typeface="Times New Roman"/>
              <a:sym typeface="Times New Roman"/>
            </a:endParaRPr>
          </a:p>
        </p:txBody>
      </p:sp>
      <p:sp>
        <p:nvSpPr>
          <p:cNvPr id="366" name="Google Shape;366;p3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2400">
                <a:solidFill>
                  <a:schemeClr val="dk1"/>
                </a:solidFill>
                <a:latin typeface="Times"/>
                <a:ea typeface="Times"/>
                <a:cs typeface="Times"/>
                <a:sym typeface="Times"/>
              </a:rPr>
              <a:t>BRIDGE</a:t>
            </a:r>
            <a:endParaRPr sz="2400">
              <a:latin typeface="Times"/>
              <a:ea typeface="Times"/>
              <a:cs typeface="Times"/>
              <a:sym typeface="Times"/>
            </a:endParaRPr>
          </a:p>
        </p:txBody>
      </p:sp>
      <p:sp>
        <p:nvSpPr>
          <p:cNvPr id="372" name="Google Shape;372;p37"/>
          <p:cNvSpPr txBox="1"/>
          <p:nvPr>
            <p:ph idx="1" type="body"/>
          </p:nvPr>
        </p:nvSpPr>
        <p:spPr>
          <a:xfrm>
            <a:off x="4640" y="889540"/>
            <a:ext cx="9029700" cy="583166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Acts on Data Link Layer (MAC Address Level).</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Used to divide segment LAN into smaller LANs segment or to connect LANs that use identical physical and DLL.</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Each LAN segment is separate collision domain.</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Bridge doesn't send the received frames to all other interfaces like hub, and repeaters but it performs filtering which means:</a:t>
            </a:r>
            <a:endParaRPr sz="20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Whether the frame should be forwarded to another interface that leads to destination or dropped.</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This is done by the bridge table (forwarding table) that contains entries for the node on the LAN.</a:t>
            </a:r>
            <a:endParaRPr sz="2000">
              <a:latin typeface="Times New Roman"/>
              <a:ea typeface="Times New Roman"/>
              <a:cs typeface="Times New Roman"/>
              <a:sym typeface="Times New Roman"/>
            </a:endParaRPr>
          </a:p>
          <a:p>
            <a:pPr indent="-114300" lvl="2" marL="622300" rtl="0" algn="just">
              <a:lnSpc>
                <a:spcPct val="90000"/>
              </a:lnSpc>
              <a:spcBef>
                <a:spcPts val="500"/>
              </a:spcBef>
              <a:spcAft>
                <a:spcPts val="0"/>
              </a:spcAft>
              <a:buSzPts val="1800"/>
              <a:buFont typeface="Noto Sans Symbols"/>
              <a:buChar char="▪"/>
            </a:pPr>
            <a:r>
              <a:rPr lang="en-US">
                <a:latin typeface="Times New Roman"/>
                <a:ea typeface="Times New Roman"/>
                <a:cs typeface="Times New Roman"/>
                <a:sym typeface="Times New Roman"/>
              </a:rPr>
              <a:t>The bridge table is initially empty and filled automatically by learning from frames movement in the network.</a:t>
            </a:r>
            <a:endParaRPr>
              <a:latin typeface="Times New Roman"/>
              <a:ea typeface="Times New Roman"/>
              <a:cs typeface="Times New Roman"/>
              <a:sym typeface="Times New Roman"/>
            </a:endParaRPr>
          </a:p>
          <a:p>
            <a:pPr indent="-114300" lvl="2" marL="622300" rtl="0" algn="just">
              <a:lnSpc>
                <a:spcPct val="90000"/>
              </a:lnSpc>
              <a:spcBef>
                <a:spcPts val="500"/>
              </a:spcBef>
              <a:spcAft>
                <a:spcPts val="0"/>
              </a:spcAft>
              <a:buSzPts val="1800"/>
              <a:buFont typeface="Noto Sans Symbols"/>
              <a:buChar char="▪"/>
            </a:pPr>
            <a:r>
              <a:rPr lang="en-US">
                <a:latin typeface="Times New Roman"/>
                <a:ea typeface="Times New Roman"/>
                <a:cs typeface="Times New Roman"/>
                <a:sym typeface="Times New Roman"/>
              </a:rPr>
              <a:t>An entry in the bridge table consists of : Node LAN (MAC) address, bridge interface to which node is connected to, the record creation time.</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 bridge run CSMA/CD  before sending the frame onto the link not like hub and repeater.</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Bridge framing handling is done in a software.</a:t>
            </a:r>
            <a:endParaRPr sz="2000">
              <a:latin typeface="Times New Roman"/>
              <a:ea typeface="Times New Roman"/>
              <a:cs typeface="Times New Roman"/>
              <a:sym typeface="Times New Roman"/>
            </a:endParaRPr>
          </a:p>
          <a:p>
            <a:pPr indent="-228600" lvl="2" marL="1371600" rtl="0" algn="just">
              <a:lnSpc>
                <a:spcPct val="90000"/>
              </a:lnSpc>
              <a:spcBef>
                <a:spcPts val="500"/>
              </a:spcBef>
              <a:spcAft>
                <a:spcPts val="0"/>
              </a:spcAft>
              <a:buSzPts val="1800"/>
              <a:buNone/>
            </a:pPr>
            <a:r>
              <a:t/>
            </a:r>
            <a:endParaRPr>
              <a:latin typeface="Times New Roman"/>
              <a:ea typeface="Times New Roman"/>
              <a:cs typeface="Times New Roman"/>
              <a:sym typeface="Times New Roman"/>
            </a:endParaRPr>
          </a:p>
        </p:txBody>
      </p:sp>
      <p:sp>
        <p:nvSpPr>
          <p:cNvPr id="373" name="Google Shape;373;p3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600">
                <a:latin typeface="Times"/>
                <a:ea typeface="Times"/>
                <a:cs typeface="Times"/>
                <a:sym typeface="Times"/>
              </a:rPr>
              <a:t>Computer Networks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2800" u="none" cap="none" strike="noStrike">
                <a:solidFill>
                  <a:srgbClr val="000000"/>
                </a:solidFill>
                <a:latin typeface="Times New Roman"/>
                <a:ea typeface="Times New Roman"/>
                <a:cs typeface="Times New Roman"/>
                <a:sym typeface="Times New Roman"/>
              </a:rPr>
              <a:t>INDEX</a:t>
            </a:r>
            <a:endParaRPr b="0" i="0" sz="2800" u="none" cap="none" strike="noStrike">
              <a:solidFill>
                <a:srgbClr val="000000"/>
              </a:solidFill>
              <a:latin typeface="Arial"/>
              <a:ea typeface="Arial"/>
              <a:cs typeface="Arial"/>
              <a:sym typeface="Arial"/>
            </a:endParaRPr>
          </a:p>
        </p:txBody>
      </p:sp>
      <p:sp>
        <p:nvSpPr>
          <p:cNvPr id="112" name="Google Shape;112;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13" name="Google Shape;113;p2"/>
          <p:cNvSpPr txBox="1"/>
          <p:nvPr>
            <p:ph idx="1" type="body"/>
          </p:nvPr>
        </p:nvSpPr>
        <p:spPr>
          <a:xfrm>
            <a:off x="860438" y="1719618"/>
            <a:ext cx="7826002" cy="4039737"/>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1"/>
              </a:buClr>
              <a:buSzPts val="2800"/>
              <a:buFont typeface="Times New Roman"/>
              <a:buAutoNum type="arabicPeriod"/>
            </a:pPr>
            <a:r>
              <a:rPr b="0" i="0" lang="en-US" sz="2400" u="none" cap="none" strike="noStrike">
                <a:solidFill>
                  <a:schemeClr val="dk1"/>
                </a:solidFill>
                <a:latin typeface="Times"/>
                <a:ea typeface="Times"/>
                <a:cs typeface="Times"/>
                <a:sym typeface="Times"/>
              </a:rPr>
              <a:t>Transmission Media (Cable Media)</a:t>
            </a:r>
            <a:endParaRPr sz="2400">
              <a:latin typeface="Times"/>
              <a:ea typeface="Times"/>
              <a:cs typeface="Times"/>
              <a:sym typeface="Times"/>
            </a:endParaRPr>
          </a:p>
          <a:p>
            <a:pPr indent="0" lvl="0" marL="0" marR="0" rtl="0" algn="l">
              <a:lnSpc>
                <a:spcPct val="150000"/>
              </a:lnSpc>
              <a:spcBef>
                <a:spcPts val="0"/>
              </a:spcBef>
              <a:spcAft>
                <a:spcPts val="0"/>
              </a:spcAft>
              <a:buClr>
                <a:schemeClr val="dk1"/>
              </a:buClr>
              <a:buSzPts val="2800"/>
              <a:buNone/>
            </a:pPr>
            <a:r>
              <a:rPr b="0" i="0" lang="en-US" sz="2400" u="none" cap="none" strike="noStrike">
                <a:solidFill>
                  <a:schemeClr val="dk1"/>
                </a:solidFill>
                <a:latin typeface="Times"/>
                <a:ea typeface="Times"/>
                <a:cs typeface="Times"/>
                <a:sym typeface="Times"/>
              </a:rPr>
              <a:t>2. Wireless Media (Cellular Phones, </a:t>
            </a:r>
            <a:r>
              <a:rPr lang="en-US" sz="2400">
                <a:latin typeface="Times"/>
                <a:ea typeface="Times"/>
                <a:cs typeface="Times"/>
                <a:sym typeface="Times"/>
              </a:rPr>
              <a:t>S</a:t>
            </a:r>
            <a:r>
              <a:rPr b="0" i="0" lang="en-US" sz="2400" u="none" cap="none" strike="noStrike">
                <a:solidFill>
                  <a:schemeClr val="dk1"/>
                </a:solidFill>
                <a:latin typeface="Times"/>
                <a:ea typeface="Times"/>
                <a:cs typeface="Times"/>
                <a:sym typeface="Times"/>
              </a:rPr>
              <a:t>atellite Networks)</a:t>
            </a:r>
            <a:endParaRPr/>
          </a:p>
          <a:p>
            <a:pPr indent="0" lvl="0" marL="0" marR="0" rtl="0" algn="l">
              <a:lnSpc>
                <a:spcPct val="150000"/>
              </a:lnSpc>
              <a:spcBef>
                <a:spcPts val="0"/>
              </a:spcBef>
              <a:spcAft>
                <a:spcPts val="0"/>
              </a:spcAft>
              <a:buClr>
                <a:schemeClr val="dk1"/>
              </a:buClr>
              <a:buSzPts val="2800"/>
              <a:buNone/>
            </a:pPr>
            <a:r>
              <a:rPr lang="en-US" sz="2400">
                <a:latin typeface="Times"/>
                <a:ea typeface="Times"/>
                <a:cs typeface="Times"/>
                <a:sym typeface="Times"/>
              </a:rPr>
              <a:t>3. Types of Connecting Devices (Hub, Switch, Routers)</a:t>
            </a:r>
            <a:endParaRPr b="0" i="0" sz="1500" u="none" cap="none" strike="noStrike">
              <a:solidFill>
                <a:schemeClr val="dk1"/>
              </a:solidFill>
              <a:latin typeface="Times"/>
              <a:ea typeface="Times"/>
              <a:cs typeface="Times"/>
              <a:sym typeface="Times"/>
            </a:endParaRPr>
          </a:p>
        </p:txBody>
      </p:sp>
      <p:sp>
        <p:nvSpPr>
          <p:cNvPr id="114" name="Google Shape;114;p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2800">
                <a:solidFill>
                  <a:schemeClr val="dk1"/>
                </a:solidFill>
              </a:rPr>
              <a:t>HOW BRIDGE WORKS</a:t>
            </a:r>
            <a:endParaRPr/>
          </a:p>
        </p:txBody>
      </p:sp>
      <p:sp>
        <p:nvSpPr>
          <p:cNvPr id="379" name="Google Shape;379;p38"/>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Bridges work at MAC sublayer of the OSI model.</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Routing table is built to record the segmentation number of address.</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If destination address is in the same segment as the source address, stop transmitting.</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Otherwise forward to the other segment.</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p:txBody>
      </p:sp>
      <p:sp>
        <p:nvSpPr>
          <p:cNvPr id="380" name="Google Shape;380;p3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381" name="Google Shape;381;p38"/>
          <p:cNvPicPr preferRelativeResize="0"/>
          <p:nvPr/>
        </p:nvPicPr>
        <p:blipFill rotWithShape="1">
          <a:blip r:embed="rId3">
            <a:alphaModFix/>
          </a:blip>
          <a:srcRect b="0" l="0" r="0" t="0"/>
          <a:stretch/>
        </p:blipFill>
        <p:spPr>
          <a:xfrm>
            <a:off x="2049780" y="3241845"/>
            <a:ext cx="3886200" cy="3114675"/>
          </a:xfrm>
          <a:prstGeom prst="rect">
            <a:avLst/>
          </a:prstGeom>
          <a:noFill/>
          <a:ln>
            <a:noFill/>
          </a:ln>
        </p:spPr>
      </p:pic>
      <p:pic>
        <p:nvPicPr>
          <p:cNvPr id="382" name="Google Shape;382;p38"/>
          <p:cNvPicPr preferRelativeResize="0"/>
          <p:nvPr/>
        </p:nvPicPr>
        <p:blipFill rotWithShape="1">
          <a:blip r:embed="rId4">
            <a:alphaModFix/>
          </a:blip>
          <a:srcRect b="0" l="0" r="0" t="0"/>
          <a:stretch/>
        </p:blipFill>
        <p:spPr>
          <a:xfrm>
            <a:off x="6189757" y="3593160"/>
            <a:ext cx="2581275" cy="1123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latin typeface="Times"/>
                <a:ea typeface="Times"/>
                <a:cs typeface="Times"/>
                <a:sym typeface="Times"/>
              </a:rPr>
              <a:t>TYPE OF BRIDGES</a:t>
            </a:r>
            <a:endParaRPr b="1">
              <a:latin typeface="Times"/>
              <a:ea typeface="Times"/>
              <a:cs typeface="Times"/>
              <a:sym typeface="Times"/>
            </a:endParaRPr>
          </a:p>
        </p:txBody>
      </p:sp>
      <p:sp>
        <p:nvSpPr>
          <p:cNvPr id="388" name="Google Shape;388;p39"/>
          <p:cNvSpPr txBox="1"/>
          <p:nvPr>
            <p:ph idx="1" type="body"/>
          </p:nvPr>
        </p:nvSpPr>
        <p:spPr>
          <a:xfrm>
            <a:off x="457200" y="914040"/>
            <a:ext cx="8229240" cy="473492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Transparent Bridge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Also called Learning bridge.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Build a table of MAC address as frame arrives.</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Ethernet network use transparent bridge.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Duties of transparent bridge are: Filtering frames, forwarding and blocking</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lang="en-US" sz="2000">
                <a:latin typeface="Times New Roman"/>
                <a:ea typeface="Times New Roman"/>
                <a:cs typeface="Times New Roman"/>
                <a:sym typeface="Times New Roman"/>
              </a:rPr>
              <a:t>Source Routing Bridge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Used in Token Ring Networks.</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 Each station should determine the route to destination when it wants to send a frame and therefore include the route information in the header of frame.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Addresses of these bridges are included in the frame.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Frame contains not only the source and destination address but also the bridge address.</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p:txBody>
      </p:sp>
      <p:sp>
        <p:nvSpPr>
          <p:cNvPr id="389" name="Google Shape;389;p3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600">
                <a:latin typeface="Times"/>
                <a:ea typeface="Times"/>
                <a:cs typeface="Times"/>
                <a:sym typeface="Times"/>
              </a:rPr>
              <a:t>Computer Networks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0"/>
          <p:cNvSpPr txBox="1"/>
          <p:nvPr>
            <p:ph type="title"/>
          </p:nvPr>
        </p:nvSpPr>
        <p:spPr>
          <a:xfrm>
            <a:off x="527900" y="52208"/>
            <a:ext cx="5797485" cy="81505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DIFFERENCE BETWEEN BRIDGE VS REPEATER</a:t>
            </a:r>
            <a:endParaRPr b="1">
              <a:solidFill>
                <a:schemeClr val="dk1"/>
              </a:solidFill>
            </a:endParaRPr>
          </a:p>
        </p:txBody>
      </p:sp>
      <p:sp>
        <p:nvSpPr>
          <p:cNvPr id="395" name="Google Shape;395;p4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396" name="Google Shape;396;p40"/>
          <p:cNvPicPr preferRelativeResize="0"/>
          <p:nvPr/>
        </p:nvPicPr>
        <p:blipFill rotWithShape="1">
          <a:blip r:embed="rId3">
            <a:alphaModFix/>
          </a:blip>
          <a:srcRect b="4132" l="1826" r="3235" t="3985"/>
          <a:stretch/>
        </p:blipFill>
        <p:spPr>
          <a:xfrm>
            <a:off x="450977" y="1613410"/>
            <a:ext cx="7756731" cy="399696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SWITCHES</a:t>
            </a:r>
            <a:endParaRPr/>
          </a:p>
        </p:txBody>
      </p:sp>
      <p:sp>
        <p:nvSpPr>
          <p:cNvPr id="402" name="Google Shape;402;p4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Switches operate at the DLL (Layer 2) of the OSI Model.</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Can interpret address information.</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Switch resembles bridges and can be considered as multiport  bridges.</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By having multiport can better use limited bandwidth and prove more cost- effective than bridge.</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p:txBody>
      </p:sp>
      <p:sp>
        <p:nvSpPr>
          <p:cNvPr id="403" name="Google Shape;403;p4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404" name="Google Shape;404;p41"/>
          <p:cNvPicPr preferRelativeResize="0"/>
          <p:nvPr/>
        </p:nvPicPr>
        <p:blipFill rotWithShape="1">
          <a:blip r:embed="rId3">
            <a:alphaModFix/>
          </a:blip>
          <a:srcRect b="0" l="0" r="0" t="0"/>
          <a:stretch/>
        </p:blipFill>
        <p:spPr>
          <a:xfrm>
            <a:off x="2510790" y="3725862"/>
            <a:ext cx="3390900" cy="2047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solidFill>
                  <a:schemeClr val="dk1"/>
                </a:solidFill>
              </a:rPr>
              <a:t>SWITCHES</a:t>
            </a:r>
            <a:endParaRPr/>
          </a:p>
        </p:txBody>
      </p:sp>
      <p:sp>
        <p:nvSpPr>
          <p:cNvPr id="410" name="Google Shape;410;p42"/>
          <p:cNvSpPr txBox="1"/>
          <p:nvPr>
            <p:ph idx="1" type="body"/>
          </p:nvPr>
        </p:nvSpPr>
        <p:spPr>
          <a:xfrm>
            <a:off x="457200" y="1130300"/>
            <a:ext cx="8333900" cy="445150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Switches divide the network into several isolated channels.</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Packets sending from one channel will not go to another if not specified.</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Each channel has its own capacity and need not to be shared with other channel.</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000">
                <a:latin typeface="Times New Roman"/>
                <a:ea typeface="Times New Roman"/>
                <a:cs typeface="Times New Roman"/>
                <a:sym typeface="Times New Roman"/>
              </a:rPr>
              <a:t>Forward only to the ports that connects to the destination device.</a:t>
            </a:r>
            <a:endParaRPr sz="2000">
              <a:latin typeface="Times New Roman"/>
              <a:ea typeface="Times New Roman"/>
              <a:cs typeface="Times New Roman"/>
              <a:sym typeface="Times New Roman"/>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Knows MAC address</a:t>
            </a:r>
            <a:endParaRPr sz="2000">
              <a:latin typeface="Times New Roman"/>
              <a:ea typeface="Times New Roman"/>
              <a:cs typeface="Times New Roman"/>
              <a:sym typeface="Times New Roman"/>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Match the MAC address in the data they received.</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latin typeface="Times New Roman"/>
              <a:ea typeface="Times New Roman"/>
              <a:cs typeface="Times New Roman"/>
              <a:sym typeface="Times New Roman"/>
            </a:endParaRPr>
          </a:p>
        </p:txBody>
      </p:sp>
      <p:sp>
        <p:nvSpPr>
          <p:cNvPr id="411" name="Google Shape;411;p4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412" name="Google Shape;412;p42"/>
          <p:cNvPicPr preferRelativeResize="0"/>
          <p:nvPr/>
        </p:nvPicPr>
        <p:blipFill rotWithShape="1">
          <a:blip r:embed="rId3">
            <a:alphaModFix/>
          </a:blip>
          <a:srcRect b="0" l="0" r="0" t="0"/>
          <a:stretch/>
        </p:blipFill>
        <p:spPr>
          <a:xfrm>
            <a:off x="810260" y="3834460"/>
            <a:ext cx="7010400" cy="2314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ROUTER</a:t>
            </a:r>
            <a:endParaRPr b="1" sz="3200"/>
          </a:p>
        </p:txBody>
      </p:sp>
      <p:sp>
        <p:nvSpPr>
          <p:cNvPr id="418" name="Google Shape;418;p43"/>
          <p:cNvSpPr txBox="1"/>
          <p:nvPr>
            <p:ph idx="1" type="body"/>
          </p:nvPr>
        </p:nvSpPr>
        <p:spPr>
          <a:xfrm>
            <a:off x="352540" y="1295400"/>
            <a:ext cx="8588260" cy="428640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i="0" lang="en-US" sz="2000">
                <a:solidFill>
                  <a:schemeClr val="dk1"/>
                </a:solidFill>
                <a:latin typeface="Times"/>
                <a:ea typeface="Times"/>
                <a:cs typeface="Times"/>
                <a:sym typeface="Times"/>
              </a:rPr>
              <a:t>Routers Operates at network layer = deals with packets not frames</a:t>
            </a:r>
            <a:br>
              <a:rPr lang="en-US" sz="2000">
                <a:solidFill>
                  <a:schemeClr val="dk1"/>
                </a:solidFill>
                <a:latin typeface="Times"/>
                <a:ea typeface="Times"/>
                <a:cs typeface="Times"/>
                <a:sym typeface="Times"/>
              </a:rPr>
            </a:br>
            <a:r>
              <a:rPr i="0" lang="en-US" sz="2000">
                <a:solidFill>
                  <a:schemeClr val="dk1"/>
                </a:solidFill>
                <a:latin typeface="Times"/>
                <a:ea typeface="Times"/>
                <a:cs typeface="Times"/>
                <a:sym typeface="Times"/>
              </a:rPr>
              <a:t>Connect LANs and WANs with similar or different protocols together</a:t>
            </a:r>
            <a:endParaRPr sz="2000"/>
          </a:p>
          <a:p>
            <a:pPr indent="-342900" lvl="0" marL="457200" rtl="0" algn="just">
              <a:lnSpc>
                <a:spcPct val="90000"/>
              </a:lnSpc>
              <a:spcBef>
                <a:spcPts val="1000"/>
              </a:spcBef>
              <a:spcAft>
                <a:spcPts val="0"/>
              </a:spcAft>
              <a:buSzPts val="1800"/>
              <a:buChar char="•"/>
            </a:pPr>
            <a:r>
              <a:rPr i="0" lang="en-US" sz="2000">
                <a:solidFill>
                  <a:schemeClr val="dk1"/>
                </a:solidFill>
                <a:latin typeface="Times"/>
                <a:ea typeface="Times"/>
                <a:cs typeface="Times"/>
                <a:sym typeface="Times"/>
              </a:rPr>
              <a:t>Switches and bridges isolate collision domains </a:t>
            </a:r>
            <a:endParaRPr sz="2000"/>
          </a:p>
          <a:p>
            <a:pPr indent="-342900" lvl="0" marL="457200" rtl="0" algn="just">
              <a:lnSpc>
                <a:spcPct val="90000"/>
              </a:lnSpc>
              <a:spcBef>
                <a:spcPts val="1000"/>
              </a:spcBef>
              <a:spcAft>
                <a:spcPts val="0"/>
              </a:spcAft>
              <a:buSzPts val="1800"/>
              <a:buChar char="•"/>
            </a:pPr>
            <a:r>
              <a:rPr i="0" lang="en-US" sz="2000">
                <a:solidFill>
                  <a:schemeClr val="dk1"/>
                </a:solidFill>
                <a:latin typeface="Times"/>
                <a:ea typeface="Times"/>
                <a:cs typeface="Times"/>
                <a:sym typeface="Times"/>
              </a:rPr>
              <a:t>but forward broadcast messages to all LANs connected to them. </a:t>
            </a:r>
            <a:endParaRPr sz="2000"/>
          </a:p>
          <a:p>
            <a:pPr indent="-342900" lvl="0" marL="457200" rtl="0" algn="just">
              <a:lnSpc>
                <a:spcPct val="90000"/>
              </a:lnSpc>
              <a:spcBef>
                <a:spcPts val="1000"/>
              </a:spcBef>
              <a:spcAft>
                <a:spcPts val="0"/>
              </a:spcAft>
              <a:buSzPts val="1800"/>
              <a:buChar char="•"/>
            </a:pPr>
            <a:r>
              <a:rPr i="0" lang="en-US" sz="2000">
                <a:solidFill>
                  <a:schemeClr val="dk1"/>
                </a:solidFill>
                <a:latin typeface="Times"/>
                <a:ea typeface="Times"/>
                <a:cs typeface="Times"/>
                <a:sym typeface="Times"/>
              </a:rPr>
              <a:t>Routers isolate both collision domains and broadcast domains</a:t>
            </a:r>
            <a:endParaRPr sz="2000"/>
          </a:p>
          <a:p>
            <a:pPr indent="-342900" lvl="0" marL="457200" rtl="0" algn="just">
              <a:lnSpc>
                <a:spcPct val="90000"/>
              </a:lnSpc>
              <a:spcBef>
                <a:spcPts val="1000"/>
              </a:spcBef>
              <a:spcAft>
                <a:spcPts val="0"/>
              </a:spcAft>
              <a:buSzPts val="1800"/>
              <a:buChar char="•"/>
            </a:pPr>
            <a:r>
              <a:rPr i="0" lang="en-US" sz="2000">
                <a:solidFill>
                  <a:schemeClr val="dk1"/>
                </a:solidFill>
                <a:latin typeface="Times"/>
                <a:ea typeface="Times"/>
                <a:cs typeface="Times"/>
                <a:sym typeface="Times"/>
              </a:rPr>
              <a:t>Acts like normal stations on a network, but have more than one network address (an address to each connected network)Deals with global address (network layer address (IP)) not local address (MAC address)Routers Communicate with each other and exchange routing information</a:t>
            </a:r>
            <a:endParaRPr sz="2000"/>
          </a:p>
          <a:p>
            <a:pPr indent="-342900" lvl="0" marL="457200" rtl="0" algn="just">
              <a:lnSpc>
                <a:spcPct val="90000"/>
              </a:lnSpc>
              <a:spcBef>
                <a:spcPts val="1000"/>
              </a:spcBef>
              <a:spcAft>
                <a:spcPts val="0"/>
              </a:spcAft>
              <a:buSzPts val="1800"/>
              <a:buChar char="•"/>
            </a:pPr>
            <a:r>
              <a:rPr i="0" lang="en-US" sz="2000">
                <a:solidFill>
                  <a:schemeClr val="dk1"/>
                </a:solidFill>
                <a:latin typeface="Times"/>
                <a:ea typeface="Times"/>
                <a:cs typeface="Times"/>
                <a:sym typeface="Times"/>
              </a:rPr>
              <a:t>Determine best route using routing algorithm by special software installed on them</a:t>
            </a:r>
            <a:endParaRPr sz="2000"/>
          </a:p>
          <a:p>
            <a:pPr indent="-342900" lvl="0" marL="457200" rtl="0" algn="just">
              <a:lnSpc>
                <a:spcPct val="90000"/>
              </a:lnSpc>
              <a:spcBef>
                <a:spcPts val="1000"/>
              </a:spcBef>
              <a:spcAft>
                <a:spcPts val="0"/>
              </a:spcAft>
              <a:buSzPts val="1800"/>
              <a:buChar char="•"/>
            </a:pPr>
            <a:r>
              <a:rPr i="0" lang="en-US" sz="2000">
                <a:solidFill>
                  <a:schemeClr val="dk1"/>
                </a:solidFill>
                <a:latin typeface="Times"/>
                <a:ea typeface="Times"/>
                <a:cs typeface="Times"/>
                <a:sym typeface="Times"/>
              </a:rPr>
              <a:t>Forward traffic if information on destination is available otherwise discard it (not like a switch or bridge)</a:t>
            </a:r>
            <a:endParaRPr sz="2000">
              <a:solidFill>
                <a:schemeClr val="dk1"/>
              </a:solidFill>
              <a:latin typeface="Times"/>
              <a:ea typeface="Times"/>
              <a:cs typeface="Times"/>
              <a:sym typeface="Times"/>
            </a:endParaRPr>
          </a:p>
        </p:txBody>
      </p:sp>
      <p:sp>
        <p:nvSpPr>
          <p:cNvPr id="419" name="Google Shape;419;p43"/>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GATEWAY</a:t>
            </a:r>
            <a:endParaRPr/>
          </a:p>
        </p:txBody>
      </p:sp>
      <p:sp>
        <p:nvSpPr>
          <p:cNvPr id="425" name="Google Shape;425;p44"/>
          <p:cNvSpPr txBox="1"/>
          <p:nvPr>
            <p:ph idx="1" type="body"/>
          </p:nvPr>
        </p:nvSpPr>
        <p:spPr>
          <a:xfrm>
            <a:off x="457200" y="998279"/>
            <a:ext cx="8229240" cy="4583521"/>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2000">
                <a:solidFill>
                  <a:schemeClr val="dk1"/>
                </a:solidFill>
                <a:latin typeface="Times"/>
                <a:ea typeface="Times"/>
                <a:cs typeface="Times"/>
                <a:sym typeface="Times"/>
              </a:rPr>
              <a:t>A gateway is a network node used in telecommunications that connects two networks with different transmission protocols together. Gateways serve as an entry and exit point for a network as all data must pass through or communicate with the gateway prior to being routed. In most IP-based networks, the only traffic that does not go through at least one gateway is traffic flowing among nodes on the same local area network (LAN) segment.</a:t>
            </a:r>
            <a:endParaRPr sz="2000">
              <a:solidFill>
                <a:schemeClr val="dk1"/>
              </a:solidFill>
              <a:latin typeface="Times"/>
              <a:ea typeface="Times"/>
              <a:cs typeface="Times"/>
              <a:sym typeface="Times"/>
            </a:endParaRPr>
          </a:p>
        </p:txBody>
      </p:sp>
      <p:sp>
        <p:nvSpPr>
          <p:cNvPr id="426" name="Google Shape;426;p4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427" name="Google Shape;427;p44"/>
          <p:cNvPicPr preferRelativeResize="0"/>
          <p:nvPr/>
        </p:nvPicPr>
        <p:blipFill rotWithShape="1">
          <a:blip r:embed="rId3">
            <a:alphaModFix/>
          </a:blip>
          <a:srcRect b="0" l="0" r="0" t="0"/>
          <a:stretch/>
        </p:blipFill>
        <p:spPr>
          <a:xfrm>
            <a:off x="2186557" y="3121795"/>
            <a:ext cx="5923857" cy="31504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NETWORK INTERFACE CARD (NIC)</a:t>
            </a:r>
            <a:endParaRPr/>
          </a:p>
        </p:txBody>
      </p:sp>
      <p:sp>
        <p:nvSpPr>
          <p:cNvPr id="433" name="Google Shape;433;p45"/>
          <p:cNvSpPr txBox="1"/>
          <p:nvPr>
            <p:ph idx="1" type="body"/>
          </p:nvPr>
        </p:nvSpPr>
        <p:spPr>
          <a:xfrm>
            <a:off x="457200" y="1219200"/>
            <a:ext cx="8509000" cy="502920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2000">
                <a:latin typeface="Times"/>
                <a:ea typeface="Times"/>
                <a:cs typeface="Times"/>
                <a:sym typeface="Times"/>
              </a:rPr>
              <a:t>A network interface card (NIC) is a hardware component without which a computer cannot be connected over a network. It is a circuit board installed in a computer that provides a dedicated network connection to the computer. It is also called network interface controller, network adapter or LAN adapter.</a:t>
            </a:r>
            <a:endParaRPr sz="2000"/>
          </a:p>
          <a:p>
            <a:pPr indent="0" lvl="0" marL="114300" rtl="0" algn="just">
              <a:lnSpc>
                <a:spcPct val="90000"/>
              </a:lnSpc>
              <a:spcBef>
                <a:spcPts val="1000"/>
              </a:spcBef>
              <a:spcAft>
                <a:spcPts val="0"/>
              </a:spcAft>
              <a:buSzPts val="1800"/>
              <a:buNone/>
            </a:pPr>
            <a:r>
              <a:t/>
            </a:r>
            <a:endParaRPr b="1" sz="2000">
              <a:latin typeface="Times"/>
              <a:ea typeface="Times"/>
              <a:cs typeface="Times"/>
              <a:sym typeface="Times"/>
            </a:endParaRPr>
          </a:p>
          <a:p>
            <a:pPr indent="0" lvl="0" marL="114300" rtl="0" algn="just">
              <a:lnSpc>
                <a:spcPct val="90000"/>
              </a:lnSpc>
              <a:spcBef>
                <a:spcPts val="1000"/>
              </a:spcBef>
              <a:spcAft>
                <a:spcPts val="0"/>
              </a:spcAft>
              <a:buSzPts val="1800"/>
              <a:buNone/>
            </a:pPr>
            <a:r>
              <a:rPr b="1" lang="en-US" sz="2000">
                <a:latin typeface="Times"/>
                <a:ea typeface="Times"/>
                <a:cs typeface="Times"/>
                <a:sym typeface="Times"/>
              </a:rPr>
              <a:t>Purpose</a:t>
            </a:r>
            <a:endParaRPr sz="2000"/>
          </a:p>
          <a:p>
            <a:pPr indent="0" lvl="0" marL="114300" rtl="0" algn="just">
              <a:lnSpc>
                <a:spcPct val="90000"/>
              </a:lnSpc>
              <a:spcBef>
                <a:spcPts val="1000"/>
              </a:spcBef>
              <a:spcAft>
                <a:spcPts val="0"/>
              </a:spcAft>
              <a:buSzPts val="1800"/>
              <a:buNone/>
            </a:pPr>
            <a:r>
              <a:t/>
            </a:r>
            <a:endParaRPr b="1" sz="2000">
              <a:latin typeface="Times"/>
              <a:ea typeface="Times"/>
              <a:cs typeface="Times"/>
              <a:sym typeface="Times"/>
            </a:endParaRPr>
          </a:p>
          <a:p>
            <a:pPr indent="-342900" lvl="0" marL="457200" rtl="0" algn="just">
              <a:lnSpc>
                <a:spcPct val="90000"/>
              </a:lnSpc>
              <a:spcBef>
                <a:spcPts val="1000"/>
              </a:spcBef>
              <a:spcAft>
                <a:spcPts val="0"/>
              </a:spcAft>
              <a:buSzPts val="1800"/>
              <a:buFont typeface="Arial"/>
              <a:buChar char="•"/>
            </a:pPr>
            <a:r>
              <a:rPr lang="en-US" sz="2000">
                <a:latin typeface="Times"/>
                <a:ea typeface="Times"/>
                <a:cs typeface="Times"/>
                <a:sym typeface="Times"/>
              </a:rPr>
              <a:t>NIC allows both wired and wireless communications.</a:t>
            </a:r>
            <a:endParaRPr sz="2000"/>
          </a:p>
          <a:p>
            <a:pPr indent="-342900" lvl="0" marL="457200" rtl="0" algn="just">
              <a:lnSpc>
                <a:spcPct val="90000"/>
              </a:lnSpc>
              <a:spcBef>
                <a:spcPts val="1000"/>
              </a:spcBef>
              <a:spcAft>
                <a:spcPts val="0"/>
              </a:spcAft>
              <a:buSzPts val="1800"/>
              <a:buFont typeface="Arial"/>
              <a:buChar char="•"/>
            </a:pPr>
            <a:r>
              <a:rPr lang="en-US" sz="2000">
                <a:latin typeface="Times"/>
                <a:ea typeface="Times"/>
                <a:cs typeface="Times"/>
                <a:sym typeface="Times"/>
              </a:rPr>
              <a:t>NIC allows communications between computers connected via local area network (LAN) as well as communications over large-scale network through Internet Protocol (IP).</a:t>
            </a:r>
            <a:endParaRPr sz="2000"/>
          </a:p>
          <a:p>
            <a:pPr indent="-342900" lvl="0" marL="457200" rtl="0" algn="just">
              <a:lnSpc>
                <a:spcPct val="90000"/>
              </a:lnSpc>
              <a:spcBef>
                <a:spcPts val="1000"/>
              </a:spcBef>
              <a:spcAft>
                <a:spcPts val="0"/>
              </a:spcAft>
              <a:buSzPts val="1800"/>
              <a:buFont typeface="Arial"/>
              <a:buChar char="•"/>
            </a:pPr>
            <a:r>
              <a:rPr lang="en-US" sz="2000">
                <a:latin typeface="Times"/>
                <a:ea typeface="Times"/>
                <a:cs typeface="Times"/>
                <a:sym typeface="Times"/>
              </a:rPr>
              <a:t>NIC is both a physical layer and a data link layer device, i.e. it provides the necessary hardware circuitry so that the physical layer processes and some data link layer processes can run on it.</a:t>
            </a:r>
            <a:endParaRPr sz="2000"/>
          </a:p>
          <a:p>
            <a:pPr indent="-228600" lvl="0" marL="457200" rtl="0" algn="just">
              <a:lnSpc>
                <a:spcPct val="90000"/>
              </a:lnSpc>
              <a:spcBef>
                <a:spcPts val="1000"/>
              </a:spcBef>
              <a:spcAft>
                <a:spcPts val="0"/>
              </a:spcAft>
              <a:buSzPts val="1800"/>
              <a:buNone/>
            </a:pPr>
            <a:r>
              <a:t/>
            </a:r>
            <a:endParaRPr sz="2000">
              <a:latin typeface="Times"/>
              <a:ea typeface="Times"/>
              <a:cs typeface="Times"/>
              <a:sym typeface="Times"/>
            </a:endParaRPr>
          </a:p>
        </p:txBody>
      </p:sp>
      <p:sp>
        <p:nvSpPr>
          <p:cNvPr id="434" name="Google Shape;434;p4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WIRELESS ACCESS POINT &amp; MODEM</a:t>
            </a:r>
            <a:endParaRPr/>
          </a:p>
        </p:txBody>
      </p:sp>
      <p:sp>
        <p:nvSpPr>
          <p:cNvPr id="440" name="Google Shape;440;p46"/>
          <p:cNvSpPr txBox="1"/>
          <p:nvPr>
            <p:ph idx="1" type="body"/>
          </p:nvPr>
        </p:nvSpPr>
        <p:spPr>
          <a:xfrm>
            <a:off x="457200" y="914040"/>
            <a:ext cx="8229240" cy="466776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a:latin typeface="Times"/>
                <a:ea typeface="Times"/>
                <a:cs typeface="Times"/>
                <a:sym typeface="Times"/>
              </a:rPr>
              <a:t>An access point is a device that creates a wireless local area network, or WLAN, usually in an office or large building. An access point connects to a wired router, switch, or hub via an Ethernet cable, and projects a WiFi signal to a designated area.</a:t>
            </a:r>
            <a:endParaRPr/>
          </a:p>
          <a:p>
            <a:pPr indent="0" lvl="0" marL="114300" rtl="0" algn="just">
              <a:lnSpc>
                <a:spcPct val="90000"/>
              </a:lnSpc>
              <a:spcBef>
                <a:spcPts val="1000"/>
              </a:spcBef>
              <a:spcAft>
                <a:spcPts val="0"/>
              </a:spcAft>
              <a:buSzPts val="1800"/>
              <a:buNone/>
            </a:pPr>
            <a:r>
              <a:rPr b="1" lang="en-US">
                <a:latin typeface="Times"/>
                <a:ea typeface="Times"/>
                <a:cs typeface="Times"/>
                <a:sym typeface="Times"/>
              </a:rPr>
              <a:t>MODEM</a:t>
            </a:r>
            <a:endParaRPr/>
          </a:p>
          <a:p>
            <a:pPr indent="0" lvl="0" marL="114300" rtl="0" algn="just">
              <a:lnSpc>
                <a:spcPct val="90000"/>
              </a:lnSpc>
              <a:spcBef>
                <a:spcPts val="1000"/>
              </a:spcBef>
              <a:spcAft>
                <a:spcPts val="0"/>
              </a:spcAft>
              <a:buSzPts val="1800"/>
              <a:buNone/>
            </a:pPr>
            <a:r>
              <a:rPr lang="en-US">
                <a:latin typeface="Times"/>
                <a:ea typeface="Times"/>
                <a:cs typeface="Times"/>
                <a:sym typeface="Times"/>
              </a:rPr>
              <a:t>A modem is a network device that both modulates and demodulates analog carrier signals (called sine waves) for encoding and decoding digital information for processing. Modems accomplish both of these tasks simultaneously and, for this reason, the term modem is a combination of "modulate" and "demodulate." </a:t>
            </a:r>
            <a:endParaRPr/>
          </a:p>
          <a:p>
            <a:pPr indent="0" lvl="0" marL="114300" rtl="0" algn="just">
              <a:lnSpc>
                <a:spcPct val="90000"/>
              </a:lnSpc>
              <a:spcBef>
                <a:spcPts val="1000"/>
              </a:spcBef>
              <a:spcAft>
                <a:spcPts val="0"/>
              </a:spcAft>
              <a:buSzPts val="1800"/>
              <a:buNone/>
            </a:pPr>
            <a:r>
              <a:rPr b="1" lang="en-US">
                <a:latin typeface="Times"/>
                <a:ea typeface="Times"/>
                <a:cs typeface="Times"/>
                <a:sym typeface="Times"/>
              </a:rPr>
              <a:t>Features of Modems</a:t>
            </a:r>
            <a:endParaRPr/>
          </a:p>
          <a:p>
            <a:pPr indent="-342900" lvl="0" marL="457200" rtl="0" algn="l">
              <a:lnSpc>
                <a:spcPct val="90000"/>
              </a:lnSpc>
              <a:spcBef>
                <a:spcPts val="1000"/>
              </a:spcBef>
              <a:spcAft>
                <a:spcPts val="0"/>
              </a:spcAft>
              <a:buClr>
                <a:schemeClr val="dk1"/>
              </a:buClr>
              <a:buSzPts val="1800"/>
              <a:buChar char="•"/>
            </a:pPr>
            <a:r>
              <a:rPr lang="en-US">
                <a:latin typeface="Times"/>
                <a:ea typeface="Times"/>
                <a:cs typeface="Times"/>
                <a:sym typeface="Times"/>
              </a:rPr>
              <a:t>The main features of modems are as follows −</a:t>
            </a:r>
            <a:endParaRPr/>
          </a:p>
          <a:p>
            <a:pPr indent="-342900" lvl="0" marL="457200" rtl="0" algn="l">
              <a:lnSpc>
                <a:spcPct val="90000"/>
              </a:lnSpc>
              <a:spcBef>
                <a:spcPts val="1000"/>
              </a:spcBef>
              <a:spcAft>
                <a:spcPts val="0"/>
              </a:spcAft>
              <a:buSzPts val="1800"/>
              <a:buFont typeface="Arial"/>
              <a:buChar char="•"/>
            </a:pPr>
            <a:r>
              <a:rPr lang="en-US">
                <a:latin typeface="Times"/>
                <a:ea typeface="Times"/>
                <a:cs typeface="Times"/>
                <a:sym typeface="Times"/>
              </a:rPr>
              <a:t>They have high uploading and communication rates. An X2 modem provides an uploading bandwidth between 28.8 to 56 Kbps.</a:t>
            </a:r>
            <a:endParaRPr/>
          </a:p>
          <a:p>
            <a:pPr indent="-342900" lvl="0" marL="457200" rtl="0" algn="l">
              <a:lnSpc>
                <a:spcPct val="90000"/>
              </a:lnSpc>
              <a:spcBef>
                <a:spcPts val="1000"/>
              </a:spcBef>
              <a:spcAft>
                <a:spcPts val="0"/>
              </a:spcAft>
              <a:buSzPts val="1800"/>
              <a:buFont typeface="Arial"/>
              <a:buChar char="•"/>
            </a:pPr>
            <a:r>
              <a:rPr lang="en-US">
                <a:latin typeface="Times"/>
                <a:ea typeface="Times"/>
                <a:cs typeface="Times"/>
                <a:sym typeface="Times"/>
              </a:rPr>
              <a:t>They are upgradeable through a software patch to meet almost any universal standard.</a:t>
            </a:r>
            <a:endParaRPr/>
          </a:p>
          <a:p>
            <a:pPr indent="-342900" lvl="0" marL="457200" rtl="0" algn="l">
              <a:lnSpc>
                <a:spcPct val="90000"/>
              </a:lnSpc>
              <a:spcBef>
                <a:spcPts val="1000"/>
              </a:spcBef>
              <a:spcAft>
                <a:spcPts val="0"/>
              </a:spcAft>
              <a:buSzPts val="1800"/>
              <a:buFont typeface="Arial"/>
              <a:buChar char="•"/>
            </a:pPr>
            <a:r>
              <a:rPr lang="en-US">
                <a:latin typeface="Times"/>
                <a:ea typeface="Times"/>
                <a:cs typeface="Times"/>
                <a:sym typeface="Times"/>
              </a:rPr>
              <a:t>They enable high-speed downstream data transfers by digitally encoding all downstream data while upstream runs at conventional rates of 33.6 kbps.</a:t>
            </a:r>
            <a:endParaRPr/>
          </a:p>
          <a:p>
            <a:pPr indent="-342900" lvl="0" marL="457200" rtl="0" algn="l">
              <a:lnSpc>
                <a:spcPct val="90000"/>
              </a:lnSpc>
              <a:spcBef>
                <a:spcPts val="1000"/>
              </a:spcBef>
              <a:spcAft>
                <a:spcPts val="0"/>
              </a:spcAft>
              <a:buSzPts val="1800"/>
              <a:buFont typeface="Arial"/>
              <a:buChar char="•"/>
            </a:pPr>
            <a:r>
              <a:rPr lang="en-US">
                <a:latin typeface="Times"/>
                <a:ea typeface="Times"/>
                <a:cs typeface="Times"/>
                <a:sym typeface="Times"/>
              </a:rPr>
              <a:t>Some modems incorporate dual simultaneous voice and Data (DSVD), i.e., they can carry both analog voices and computer data.</a:t>
            </a:r>
            <a:endParaRPr/>
          </a:p>
          <a:p>
            <a:pPr indent="-342900" lvl="0" marL="457200" rtl="0" algn="l">
              <a:lnSpc>
                <a:spcPct val="90000"/>
              </a:lnSpc>
              <a:spcBef>
                <a:spcPts val="1000"/>
              </a:spcBef>
              <a:spcAft>
                <a:spcPts val="0"/>
              </a:spcAft>
              <a:buSzPts val="1800"/>
              <a:buFont typeface="Arial"/>
              <a:buChar char="•"/>
            </a:pPr>
            <a:r>
              <a:rPr lang="en-US">
                <a:latin typeface="Times"/>
                <a:ea typeface="Times"/>
                <a:cs typeface="Times"/>
                <a:sym typeface="Times"/>
              </a:rPr>
              <a:t>They can detect callers originating telephone number, and thus they can serve as caller ID.</a:t>
            </a:r>
            <a:endParaRPr/>
          </a:p>
          <a:p>
            <a:pPr indent="-342900" lvl="0" marL="457200" rtl="0" algn="l">
              <a:lnSpc>
                <a:spcPct val="90000"/>
              </a:lnSpc>
              <a:spcBef>
                <a:spcPts val="1000"/>
              </a:spcBef>
              <a:spcAft>
                <a:spcPts val="0"/>
              </a:spcAft>
              <a:buSzPts val="1800"/>
              <a:buFont typeface="Arial"/>
              <a:buChar char="•"/>
            </a:pPr>
            <a:r>
              <a:rPr lang="en-US">
                <a:latin typeface="Times"/>
                <a:ea typeface="Times"/>
                <a:cs typeface="Times"/>
                <a:sym typeface="Times"/>
              </a:rPr>
              <a:t>Some modems provide advanced voice mail features, and those modems serve as intelligent, answering machines or digital information systems.</a:t>
            </a:r>
            <a:endParaRPr/>
          </a:p>
          <a:p>
            <a:pPr indent="0" lvl="0" marL="114300" rtl="0" algn="just">
              <a:lnSpc>
                <a:spcPct val="90000"/>
              </a:lnSpc>
              <a:spcBef>
                <a:spcPts val="1000"/>
              </a:spcBef>
              <a:spcAft>
                <a:spcPts val="0"/>
              </a:spcAft>
              <a:buSzPts val="1800"/>
              <a:buNone/>
            </a:pPr>
            <a:r>
              <a:t/>
            </a:r>
            <a:endParaRPr>
              <a:latin typeface="Times"/>
              <a:ea typeface="Times"/>
              <a:cs typeface="Times"/>
              <a:sym typeface="Times"/>
            </a:endParaRPr>
          </a:p>
          <a:p>
            <a:pPr indent="0" lvl="0" marL="114300" rtl="0" algn="just">
              <a:lnSpc>
                <a:spcPct val="90000"/>
              </a:lnSpc>
              <a:spcBef>
                <a:spcPts val="1000"/>
              </a:spcBef>
              <a:spcAft>
                <a:spcPts val="0"/>
              </a:spcAft>
              <a:buSzPts val="1800"/>
              <a:buNone/>
            </a:pPr>
            <a:r>
              <a:t/>
            </a:r>
            <a:endParaRPr>
              <a:latin typeface="Times"/>
              <a:ea typeface="Times"/>
              <a:cs typeface="Times"/>
              <a:sym typeface="Times"/>
            </a:endParaRPr>
          </a:p>
        </p:txBody>
      </p:sp>
      <p:sp>
        <p:nvSpPr>
          <p:cNvPr id="441" name="Google Shape;441;p4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7"/>
          <p:cNvSpPr txBox="1"/>
          <p:nvPr>
            <p:ph type="title"/>
          </p:nvPr>
        </p:nvSpPr>
        <p:spPr>
          <a:xfrm>
            <a:off x="2159000" y="280670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lang="en-US" sz="4600"/>
              <a:t>Thank You</a:t>
            </a:r>
            <a:endParaRPr sz="4600"/>
          </a:p>
        </p:txBody>
      </p:sp>
      <p:sp>
        <p:nvSpPr>
          <p:cNvPr id="447" name="Google Shape;447;p4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TRANSMISSION MEDIUM AND PHYSICAL LAYER</a:t>
            </a:r>
            <a:endParaRPr/>
          </a:p>
        </p:txBody>
      </p:sp>
      <p:sp>
        <p:nvSpPr>
          <p:cNvPr id="120" name="Google Shape;120;p3"/>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3"/>
          <p:cNvSpPr txBox="1"/>
          <p:nvPr>
            <p:ph idx="11" type="ftr"/>
          </p:nvPr>
        </p:nvSpPr>
        <p:spPr>
          <a:xfrm>
            <a:off x="451703" y="621415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122" name="Google Shape;122;p3"/>
          <p:cNvPicPr preferRelativeResize="0"/>
          <p:nvPr/>
        </p:nvPicPr>
        <p:blipFill rotWithShape="1">
          <a:blip r:embed="rId3">
            <a:alphaModFix/>
          </a:blip>
          <a:srcRect b="0" l="0" r="0" t="0"/>
          <a:stretch/>
        </p:blipFill>
        <p:spPr>
          <a:xfrm>
            <a:off x="297794" y="3669755"/>
            <a:ext cx="8153163" cy="2164528"/>
          </a:xfrm>
          <a:prstGeom prst="rect">
            <a:avLst/>
          </a:prstGeom>
          <a:noFill/>
          <a:ln>
            <a:noFill/>
          </a:ln>
        </p:spPr>
      </p:pic>
      <p:sp>
        <p:nvSpPr>
          <p:cNvPr id="123" name="Google Shape;123;p3"/>
          <p:cNvSpPr txBox="1"/>
          <p:nvPr/>
        </p:nvSpPr>
        <p:spPr>
          <a:xfrm>
            <a:off x="485192" y="1211706"/>
            <a:ext cx="8266922" cy="22467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Transmission media is a communication channel that carries the information from the sender to the receiver.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 Data is transmitted through the electromagnetic signals. </a:t>
            </a:r>
            <a:endParaRPr b="0" i="0" sz="20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main functionality of the transmission media is to carry the information in the form of bits through LAN(Local Area Network).</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8"/>
          <p:cNvSpPr txBox="1"/>
          <p:nvPr>
            <p:ph type="title"/>
          </p:nvPr>
        </p:nvSpPr>
        <p:spPr>
          <a:xfrm>
            <a:off x="2159000" y="280670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sz="4600"/>
              <a:t>Break Time</a:t>
            </a:r>
            <a:endParaRPr b="1" sz="4600"/>
          </a:p>
        </p:txBody>
      </p:sp>
      <p:sp>
        <p:nvSpPr>
          <p:cNvPr id="453" name="Google Shape;453;p4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CLASSES OF TRANSMISSION MEDIA</a:t>
            </a:r>
            <a:endParaRPr/>
          </a:p>
        </p:txBody>
      </p:sp>
      <p:sp>
        <p:nvSpPr>
          <p:cNvPr id="129" name="Google Shape;129;p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30" name="Google Shape;130;p4"/>
          <p:cNvPicPr preferRelativeResize="0"/>
          <p:nvPr/>
        </p:nvPicPr>
        <p:blipFill rotWithShape="1">
          <a:blip r:embed="rId3">
            <a:alphaModFix/>
          </a:blip>
          <a:srcRect b="0" l="0" r="0" t="0"/>
          <a:stretch/>
        </p:blipFill>
        <p:spPr>
          <a:xfrm>
            <a:off x="681135" y="1726164"/>
            <a:ext cx="7819053" cy="35316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0" y="-22860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lang="en-US">
                <a:latin typeface="Times"/>
                <a:ea typeface="Times"/>
                <a:cs typeface="Times"/>
                <a:sym typeface="Times"/>
              </a:rPr>
              <a:t>             </a:t>
            </a:r>
            <a:br>
              <a:rPr lang="en-US">
                <a:latin typeface="Times"/>
                <a:ea typeface="Times"/>
                <a:cs typeface="Times"/>
                <a:sym typeface="Times"/>
              </a:rPr>
            </a:br>
            <a:r>
              <a:rPr b="1" lang="en-US" sz="3000">
                <a:solidFill>
                  <a:srgbClr val="000000"/>
                </a:solidFill>
              </a:rPr>
              <a:t>GUIDED MEDIA</a:t>
            </a:r>
            <a:endParaRPr b="1" sz="3000">
              <a:solidFill>
                <a:srgbClr val="000000"/>
              </a:solidFill>
            </a:endParaRPr>
          </a:p>
        </p:txBody>
      </p:sp>
      <p:sp>
        <p:nvSpPr>
          <p:cNvPr id="136" name="Google Shape;136;p5"/>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37" name="Google Shape;137;p5"/>
          <p:cNvSpPr txBox="1"/>
          <p:nvPr>
            <p:ph idx="1" type="body"/>
          </p:nvPr>
        </p:nvSpPr>
        <p:spPr>
          <a:xfrm>
            <a:off x="457199" y="1324948"/>
            <a:ext cx="8490858" cy="4655974"/>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1000"/>
              </a:spcBef>
              <a:spcAft>
                <a:spcPts val="0"/>
              </a:spcAft>
              <a:buSzPts val="1800"/>
              <a:buChar char="•"/>
            </a:pPr>
            <a:r>
              <a:rPr i="0" lang="en-US" sz="2000">
                <a:solidFill>
                  <a:srgbClr val="273239"/>
                </a:solidFill>
                <a:latin typeface="Times New Roman"/>
                <a:ea typeface="Times New Roman"/>
                <a:cs typeface="Times New Roman"/>
                <a:sym typeface="Times New Roman"/>
              </a:rPr>
              <a:t>It is also referred as Wired or Bounded transmission media. Signals being transmitted are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i="0" lang="en-US" sz="2000">
                <a:solidFill>
                  <a:srgbClr val="273239"/>
                </a:solidFill>
                <a:latin typeface="Times New Roman"/>
                <a:ea typeface="Times New Roman"/>
                <a:cs typeface="Times New Roman"/>
                <a:sym typeface="Times New Roman"/>
              </a:rPr>
              <a:t>       directed and confined in a narrow pathway by using physical links. </a:t>
            </a:r>
            <a:br>
              <a:rPr b="1" i="0" lang="en-US" sz="2000">
                <a:solidFill>
                  <a:srgbClr val="273239"/>
                </a:solidFill>
                <a:latin typeface="Times New Roman"/>
                <a:ea typeface="Times New Roman"/>
                <a:cs typeface="Times New Roman"/>
                <a:sym typeface="Times New Roman"/>
              </a:rPr>
            </a:br>
            <a:endParaRPr b="1" i="0" sz="2000">
              <a:solidFill>
                <a:srgbClr val="273239"/>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i="0" lang="en-US" sz="2000">
                <a:solidFill>
                  <a:srgbClr val="273239"/>
                </a:solidFill>
                <a:latin typeface="Times New Roman"/>
                <a:ea typeface="Times New Roman"/>
                <a:cs typeface="Times New Roman"/>
                <a:sym typeface="Times New Roman"/>
              </a:rPr>
              <a:t>Features: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1" i="0" lang="en-US" sz="2000">
                <a:solidFill>
                  <a:srgbClr val="273239"/>
                </a:solidFill>
                <a:latin typeface="Times New Roman"/>
                <a:ea typeface="Times New Roman"/>
                <a:cs typeface="Times New Roman"/>
                <a:sym typeface="Times New Roman"/>
              </a:rPr>
              <a:t>     </a:t>
            </a:r>
            <a:r>
              <a:rPr i="0" lang="en-US" sz="2000">
                <a:solidFill>
                  <a:srgbClr val="273239"/>
                </a:solidFill>
                <a:latin typeface="Times New Roman"/>
                <a:ea typeface="Times New Roman"/>
                <a:cs typeface="Times New Roman"/>
                <a:sym typeface="Times New Roman"/>
              </a:rPr>
              <a:t>High Speed</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     Secure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     Used for comparatively shorter distances.</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i="0" sz="2000">
              <a:solidFill>
                <a:srgbClr val="273239"/>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i="0" lang="en-US" sz="2000">
                <a:solidFill>
                  <a:srgbClr val="273239"/>
                </a:solidFill>
                <a:latin typeface="Times New Roman"/>
                <a:ea typeface="Times New Roman"/>
                <a:cs typeface="Times New Roman"/>
                <a:sym typeface="Times New Roman"/>
              </a:rPr>
              <a:t>There are 3 major types of Guided Media: </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Twisted Pair Cable.</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Coaxial Cable</a:t>
            </a:r>
            <a:r>
              <a:rPr lang="en-US" sz="2000">
                <a:solidFill>
                  <a:srgbClr val="273239"/>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i="0" lang="en-US" sz="2000">
                <a:solidFill>
                  <a:srgbClr val="273239"/>
                </a:solidFill>
                <a:latin typeface="Times New Roman"/>
                <a:ea typeface="Times New Roman"/>
                <a:cs typeface="Times New Roman"/>
                <a:sym typeface="Times New Roman"/>
              </a:rPr>
              <a:t>Optical Fiber Cable</a:t>
            </a:r>
            <a:endParaRPr sz="2000">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Font typeface="Arial"/>
              <a:buNone/>
            </a:pPr>
            <a:r>
              <a:t/>
            </a:r>
            <a:endParaRPr b="1" i="0" sz="2000">
              <a:solidFill>
                <a:srgbClr val="273239"/>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a:t>TWISTED PAIR CABLE</a:t>
            </a:r>
            <a:endParaRPr/>
          </a:p>
        </p:txBody>
      </p:sp>
      <p:sp>
        <p:nvSpPr>
          <p:cNvPr id="143" name="Google Shape;143;p6"/>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44" name="Google Shape;144;p6"/>
          <p:cNvSpPr txBox="1"/>
          <p:nvPr>
            <p:ph idx="1" type="body"/>
          </p:nvPr>
        </p:nvSpPr>
        <p:spPr>
          <a:xfrm>
            <a:off x="341523" y="1003300"/>
            <a:ext cx="8121341" cy="494030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It consists of 2 separately insulated conductor wires wound about each other. </a:t>
            </a:r>
            <a:endParaRPr sz="2000"/>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Generally, several such pairs are bundled together in a protective sheath. </a:t>
            </a:r>
            <a:endParaRPr sz="2000"/>
          </a:p>
          <a:p>
            <a:pPr indent="-342900" lvl="0" marL="457200" rtl="0" algn="l">
              <a:lnSpc>
                <a:spcPct val="90000"/>
              </a:lnSpc>
              <a:spcBef>
                <a:spcPts val="1000"/>
              </a:spcBef>
              <a:spcAft>
                <a:spcPts val="0"/>
              </a:spcAft>
              <a:buSzPts val="1800"/>
              <a:buChar char="•"/>
            </a:pPr>
            <a:r>
              <a:rPr lang="en-US" sz="2000">
                <a:solidFill>
                  <a:srgbClr val="273239"/>
                </a:solidFill>
                <a:latin typeface="Times New Roman"/>
                <a:ea typeface="Times New Roman"/>
                <a:cs typeface="Times New Roman"/>
                <a:sym typeface="Times New Roman"/>
              </a:rPr>
              <a:t>They are the most widely used Transmission Media. </a:t>
            </a:r>
            <a:endParaRPr sz="2000"/>
          </a:p>
          <a:p>
            <a:pPr indent="-228600" lvl="0" marL="4572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1" sz="2000">
              <a:solidFill>
                <a:srgbClr val="273239"/>
              </a:solidFill>
              <a:latin typeface="Times New Roman"/>
              <a:ea typeface="Times New Roman"/>
              <a:cs typeface="Times New Roman"/>
              <a:sym typeface="Times New Roman"/>
            </a:endParaRPr>
          </a:p>
        </p:txBody>
      </p:sp>
      <p:pic>
        <p:nvPicPr>
          <p:cNvPr id="145" name="Google Shape;145;p6"/>
          <p:cNvPicPr preferRelativeResize="0"/>
          <p:nvPr/>
        </p:nvPicPr>
        <p:blipFill rotWithShape="1">
          <a:blip r:embed="rId3">
            <a:alphaModFix/>
          </a:blip>
          <a:srcRect b="0" l="0" r="0" t="0"/>
          <a:stretch/>
        </p:blipFill>
        <p:spPr>
          <a:xfrm>
            <a:off x="749258" y="2967425"/>
            <a:ext cx="7305869" cy="21830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lang="en-US"/>
              <a:t> </a:t>
            </a:r>
            <a:r>
              <a:rPr b="1" lang="en-US"/>
              <a:t>APPLICATION OF TWISTED PAIR</a:t>
            </a:r>
            <a:endParaRPr b="1"/>
          </a:p>
        </p:txBody>
      </p:sp>
      <p:sp>
        <p:nvSpPr>
          <p:cNvPr id="151" name="Google Shape;151;p7"/>
          <p:cNvSpPr txBox="1"/>
          <p:nvPr>
            <p:ph idx="1" type="body"/>
          </p:nvPr>
        </p:nvSpPr>
        <p:spPr>
          <a:xfrm>
            <a:off x="457199" y="1117600"/>
            <a:ext cx="7361853" cy="44642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Clr>
                <a:schemeClr val="dk1"/>
              </a:buClr>
              <a:buSzPts val="1800"/>
              <a:buNone/>
            </a:pPr>
            <a:r>
              <a:rPr b="1" lang="en-US" sz="2000">
                <a:solidFill>
                  <a:srgbClr val="273239"/>
                </a:solidFill>
                <a:latin typeface="Times New Roman"/>
                <a:ea typeface="Times New Roman"/>
                <a:cs typeface="Times New Roman"/>
                <a:sym typeface="Times New Roman"/>
              </a:rPr>
              <a:t>Application of Twisted Pair:</a:t>
            </a:r>
            <a:endParaRPr sz="2000"/>
          </a:p>
          <a:p>
            <a:pPr indent="0" lvl="0" marL="114300" rtl="0" algn="l">
              <a:lnSpc>
                <a:spcPct val="90000"/>
              </a:lnSpc>
              <a:spcBef>
                <a:spcPts val="1000"/>
              </a:spcBef>
              <a:spcAft>
                <a:spcPts val="0"/>
              </a:spcAft>
              <a:buClr>
                <a:schemeClr val="dk1"/>
              </a:buClr>
              <a:buSzPts val="1800"/>
              <a:buNone/>
            </a:pPr>
            <a:r>
              <a:t/>
            </a:r>
            <a:endParaRPr sz="2000"/>
          </a:p>
          <a:p>
            <a:pPr indent="-342900" lvl="0" marL="457200" rtl="0" algn="l">
              <a:lnSpc>
                <a:spcPct val="90000"/>
              </a:lnSpc>
              <a:spcBef>
                <a:spcPts val="1000"/>
              </a:spcBef>
              <a:spcAft>
                <a:spcPts val="0"/>
              </a:spcAft>
              <a:buClr>
                <a:schemeClr val="dk1"/>
              </a:buClr>
              <a:buSzPts val="1800"/>
              <a:buFont typeface="Noto Sans Symbols"/>
              <a:buChar char="▪"/>
            </a:pPr>
            <a:r>
              <a:rPr lang="en-US" sz="2000">
                <a:solidFill>
                  <a:srgbClr val="273239"/>
                </a:solidFill>
                <a:latin typeface="Times New Roman"/>
                <a:ea typeface="Times New Roman"/>
                <a:cs typeface="Times New Roman"/>
                <a:sym typeface="Times New Roman"/>
              </a:rPr>
              <a:t>Telephone network</a:t>
            </a:r>
            <a:endParaRPr sz="2000"/>
          </a:p>
          <a:p>
            <a:pPr indent="-342900" lvl="1" marL="914400" rtl="0" algn="l">
              <a:lnSpc>
                <a:spcPct val="90000"/>
              </a:lnSpc>
              <a:spcBef>
                <a:spcPts val="5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Between house and local exchange (subscriber loop)</a:t>
            </a:r>
            <a:endParaRPr sz="2000"/>
          </a:p>
          <a:p>
            <a:pPr indent="-342900" lvl="0" marL="457200" rtl="0" algn="l">
              <a:lnSpc>
                <a:spcPct val="90000"/>
              </a:lnSpc>
              <a:spcBef>
                <a:spcPts val="1000"/>
              </a:spcBef>
              <a:spcAft>
                <a:spcPts val="0"/>
              </a:spcAft>
              <a:buClr>
                <a:schemeClr val="dk1"/>
              </a:buClr>
              <a:buSzPts val="1800"/>
              <a:buFont typeface="Noto Sans Symbols"/>
              <a:buChar char="▪"/>
            </a:pPr>
            <a:r>
              <a:rPr lang="en-US" sz="2000">
                <a:solidFill>
                  <a:srgbClr val="273239"/>
                </a:solidFill>
                <a:latin typeface="Times New Roman"/>
                <a:ea typeface="Times New Roman"/>
                <a:cs typeface="Times New Roman"/>
                <a:sym typeface="Times New Roman"/>
              </a:rPr>
              <a:t>Within buildings</a:t>
            </a:r>
            <a:endParaRPr sz="2000"/>
          </a:p>
          <a:p>
            <a:pPr indent="-342900" lvl="1" marL="914400" rtl="0" algn="l">
              <a:lnSpc>
                <a:spcPct val="90000"/>
              </a:lnSpc>
              <a:spcBef>
                <a:spcPts val="5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To private branch exchange (PBX)</a:t>
            </a:r>
            <a:endParaRPr sz="2000"/>
          </a:p>
          <a:p>
            <a:pPr indent="-342900" lvl="0" marL="457200" rtl="0" algn="l">
              <a:lnSpc>
                <a:spcPct val="90000"/>
              </a:lnSpc>
              <a:spcBef>
                <a:spcPts val="1000"/>
              </a:spcBef>
              <a:spcAft>
                <a:spcPts val="0"/>
              </a:spcAft>
              <a:buClr>
                <a:schemeClr val="dk1"/>
              </a:buClr>
              <a:buSzPts val="1800"/>
              <a:buFont typeface="Noto Sans Symbols"/>
              <a:buChar char="▪"/>
            </a:pPr>
            <a:r>
              <a:rPr lang="en-US" sz="2000">
                <a:solidFill>
                  <a:srgbClr val="273239"/>
                </a:solidFill>
                <a:latin typeface="Times New Roman"/>
                <a:ea typeface="Times New Roman"/>
                <a:cs typeface="Times New Roman"/>
                <a:sym typeface="Times New Roman"/>
              </a:rPr>
              <a:t>For local area networks (LAN)</a:t>
            </a:r>
            <a:endParaRPr sz="2000"/>
          </a:p>
          <a:p>
            <a:pPr indent="-342900" lvl="1" marL="914400" rtl="0" algn="l">
              <a:lnSpc>
                <a:spcPct val="90000"/>
              </a:lnSpc>
              <a:spcBef>
                <a:spcPts val="5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10Mbps or 100Mbps</a:t>
            </a:r>
            <a:endParaRPr sz="2000"/>
          </a:p>
          <a:p>
            <a:pPr indent="-228600" lvl="1" marL="914400" rtl="0" algn="l">
              <a:lnSpc>
                <a:spcPct val="90000"/>
              </a:lnSpc>
              <a:spcBef>
                <a:spcPts val="500"/>
              </a:spcBef>
              <a:spcAft>
                <a:spcPts val="0"/>
              </a:spcAft>
              <a:buSzPts val="1800"/>
              <a:buFont typeface="Noto Sans Symbols"/>
              <a:buNone/>
            </a:pPr>
            <a:r>
              <a:t/>
            </a:r>
            <a:endParaRPr sz="2000"/>
          </a:p>
          <a:p>
            <a:pPr indent="0" lvl="0" marL="114300" rtl="0" algn="l">
              <a:lnSpc>
                <a:spcPct val="90000"/>
              </a:lnSpc>
              <a:spcBef>
                <a:spcPts val="1000"/>
              </a:spcBef>
              <a:spcAft>
                <a:spcPts val="0"/>
              </a:spcAft>
              <a:buSzPts val="1800"/>
              <a:buNone/>
            </a:pPr>
            <a:r>
              <a:rPr b="1" lang="en-US" sz="2000">
                <a:solidFill>
                  <a:srgbClr val="273239"/>
                </a:solidFill>
                <a:latin typeface="Times New Roman"/>
                <a:ea typeface="Times New Roman"/>
                <a:cs typeface="Times New Roman"/>
                <a:sym typeface="Times New Roman"/>
              </a:rPr>
              <a:t>Twisted Pair is of two types: </a:t>
            </a:r>
            <a:endParaRPr sz="2000"/>
          </a:p>
          <a:p>
            <a:pPr indent="-342900" lvl="0" marL="457200" rtl="0" algn="l">
              <a:lnSpc>
                <a:spcPct val="90000"/>
              </a:lnSpc>
              <a:spcBef>
                <a:spcPts val="10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Unshielded Twisted Pair (UTP)</a:t>
            </a:r>
            <a:endParaRPr sz="2000"/>
          </a:p>
          <a:p>
            <a:pPr indent="-342900" lvl="0" marL="457200" rtl="0" algn="l">
              <a:lnSpc>
                <a:spcPct val="90000"/>
              </a:lnSpc>
              <a:spcBef>
                <a:spcPts val="1000"/>
              </a:spcBef>
              <a:spcAft>
                <a:spcPts val="0"/>
              </a:spcAft>
              <a:buSzPts val="1800"/>
              <a:buFont typeface="Noto Sans Symbols"/>
              <a:buChar char="▪"/>
            </a:pPr>
            <a:r>
              <a:rPr lang="en-US" sz="2000">
                <a:solidFill>
                  <a:srgbClr val="273239"/>
                </a:solidFill>
                <a:latin typeface="Times New Roman"/>
                <a:ea typeface="Times New Roman"/>
                <a:cs typeface="Times New Roman"/>
                <a:sym typeface="Times New Roman"/>
              </a:rPr>
              <a:t>Shielded Twisted Pair(STP)</a:t>
            </a:r>
            <a:endParaRPr sz="2000"/>
          </a:p>
          <a:p>
            <a:pPr indent="0" lvl="0" marL="114300" rtl="0" algn="l">
              <a:lnSpc>
                <a:spcPct val="90000"/>
              </a:lnSpc>
              <a:spcBef>
                <a:spcPts val="1000"/>
              </a:spcBef>
              <a:spcAft>
                <a:spcPts val="0"/>
              </a:spcAft>
              <a:buSzPts val="1800"/>
              <a:buNone/>
            </a:pPr>
            <a:r>
              <a:t/>
            </a:r>
            <a:endParaRPr sz="2000"/>
          </a:p>
        </p:txBody>
      </p:sp>
      <p:sp>
        <p:nvSpPr>
          <p:cNvPr id="152" name="Google Shape;152;p7"/>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